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5" r:id="rId1"/>
    <p:sldMasterId id="2147483973" r:id="rId2"/>
  </p:sldMasterIdLst>
  <p:notesMasterIdLst>
    <p:notesMasterId r:id="rId109"/>
  </p:notesMasterIdLst>
  <p:handoutMasterIdLst>
    <p:handoutMasterId r:id="rId110"/>
  </p:handoutMasterIdLst>
  <p:sldIdLst>
    <p:sldId id="412" r:id="rId3"/>
    <p:sldId id="413" r:id="rId4"/>
    <p:sldId id="460" r:id="rId5"/>
    <p:sldId id="461" r:id="rId6"/>
    <p:sldId id="462" r:id="rId7"/>
    <p:sldId id="463" r:id="rId8"/>
    <p:sldId id="464" r:id="rId9"/>
    <p:sldId id="466" r:id="rId10"/>
    <p:sldId id="467" r:id="rId11"/>
    <p:sldId id="468" r:id="rId12"/>
    <p:sldId id="305" r:id="rId13"/>
    <p:sldId id="465" r:id="rId14"/>
    <p:sldId id="298" r:id="rId15"/>
    <p:sldId id="404" r:id="rId16"/>
    <p:sldId id="405" r:id="rId17"/>
    <p:sldId id="406" r:id="rId18"/>
    <p:sldId id="408" r:id="rId19"/>
    <p:sldId id="407" r:id="rId20"/>
    <p:sldId id="409" r:id="rId21"/>
    <p:sldId id="410" r:id="rId22"/>
    <p:sldId id="411" r:id="rId23"/>
    <p:sldId id="414" r:id="rId24"/>
    <p:sldId id="415" r:id="rId25"/>
    <p:sldId id="383" r:id="rId26"/>
    <p:sldId id="278" r:id="rId27"/>
    <p:sldId id="416" r:id="rId28"/>
    <p:sldId id="422" r:id="rId29"/>
    <p:sldId id="260" r:id="rId30"/>
    <p:sldId id="417" r:id="rId31"/>
    <p:sldId id="384" r:id="rId32"/>
    <p:sldId id="418" r:id="rId33"/>
    <p:sldId id="265" r:id="rId34"/>
    <p:sldId id="425" r:id="rId35"/>
    <p:sldId id="426" r:id="rId36"/>
    <p:sldId id="427" r:id="rId37"/>
    <p:sldId id="423" r:id="rId38"/>
    <p:sldId id="419" r:id="rId39"/>
    <p:sldId id="428" r:id="rId40"/>
    <p:sldId id="430" r:id="rId41"/>
    <p:sldId id="429" r:id="rId42"/>
    <p:sldId id="431" r:id="rId43"/>
    <p:sldId id="432" r:id="rId44"/>
    <p:sldId id="433" r:id="rId45"/>
    <p:sldId id="420" r:id="rId46"/>
    <p:sldId id="360" r:id="rId47"/>
    <p:sldId id="434" r:id="rId48"/>
    <p:sldId id="290" r:id="rId49"/>
    <p:sldId id="291" r:id="rId50"/>
    <p:sldId id="362" r:id="rId51"/>
    <p:sldId id="385" r:id="rId52"/>
    <p:sldId id="402" r:id="rId53"/>
    <p:sldId id="294" r:id="rId54"/>
    <p:sldId id="403" r:id="rId55"/>
    <p:sldId id="386" r:id="rId56"/>
    <p:sldId id="421" r:id="rId57"/>
    <p:sldId id="435" r:id="rId58"/>
    <p:sldId id="283" r:id="rId59"/>
    <p:sldId id="282" r:id="rId60"/>
    <p:sldId id="296" r:id="rId61"/>
    <p:sldId id="284" r:id="rId62"/>
    <p:sldId id="440" r:id="rId63"/>
    <p:sldId id="276" r:id="rId64"/>
    <p:sldId id="277" r:id="rId65"/>
    <p:sldId id="318" r:id="rId66"/>
    <p:sldId id="436" r:id="rId67"/>
    <p:sldId id="350" r:id="rId68"/>
    <p:sldId id="437" r:id="rId69"/>
    <p:sldId id="285" r:id="rId70"/>
    <p:sldId id="274" r:id="rId71"/>
    <p:sldId id="352" r:id="rId72"/>
    <p:sldId id="293" r:id="rId73"/>
    <p:sldId id="347" r:id="rId74"/>
    <p:sldId id="439" r:id="rId75"/>
    <p:sldId id="450" r:id="rId76"/>
    <p:sldId id="343" r:id="rId77"/>
    <p:sldId id="441" r:id="rId78"/>
    <p:sldId id="459" r:id="rId79"/>
    <p:sldId id="449" r:id="rId80"/>
    <p:sldId id="457" r:id="rId81"/>
    <p:sldId id="443" r:id="rId82"/>
    <p:sldId id="313" r:id="rId83"/>
    <p:sldId id="314" r:id="rId84"/>
    <p:sldId id="447" r:id="rId85"/>
    <p:sldId id="451" r:id="rId86"/>
    <p:sldId id="452" r:id="rId87"/>
    <p:sldId id="453" r:id="rId88"/>
    <p:sldId id="351" r:id="rId89"/>
    <p:sldId id="454" r:id="rId90"/>
    <p:sldId id="311" r:id="rId91"/>
    <p:sldId id="455" r:id="rId92"/>
    <p:sldId id="448" r:id="rId93"/>
    <p:sldId id="391" r:id="rId94"/>
    <p:sldId id="456" r:id="rId95"/>
    <p:sldId id="349" r:id="rId96"/>
    <p:sldId id="446" r:id="rId97"/>
    <p:sldId id="392" r:id="rId98"/>
    <p:sldId id="398" r:id="rId99"/>
    <p:sldId id="458" r:id="rId100"/>
    <p:sldId id="396" r:id="rId101"/>
    <p:sldId id="390" r:id="rId102"/>
    <p:sldId id="399" r:id="rId103"/>
    <p:sldId id="395" r:id="rId104"/>
    <p:sldId id="269" r:id="rId105"/>
    <p:sldId id="322" r:id="rId106"/>
    <p:sldId id="303" r:id="rId107"/>
    <p:sldId id="469"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7A7"/>
    <a:srgbClr val="EE7B23"/>
    <a:srgbClr val="535353"/>
    <a:srgbClr val="19233C"/>
    <a:srgbClr val="595959"/>
    <a:srgbClr val="E6E6E6"/>
    <a:srgbClr val="FFFFFF"/>
    <a:srgbClr val="FFC2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45" autoAdjust="0"/>
    <p:restoredTop sz="94660"/>
  </p:normalViewPr>
  <p:slideViewPr>
    <p:cSldViewPr snapToGrid="0">
      <p:cViewPr varScale="1">
        <p:scale>
          <a:sx n="58" d="100"/>
          <a:sy n="58" d="100"/>
        </p:scale>
        <p:origin x="876" y="72"/>
      </p:cViewPr>
      <p:guideLst>
        <p:guide orient="horz" pos="1560"/>
        <p:guide pos="3840"/>
      </p:guideLst>
    </p:cSldViewPr>
  </p:slideViewPr>
  <p:outlineViewPr>
    <p:cViewPr>
      <p:scale>
        <a:sx n="33" d="100"/>
        <a:sy n="33" d="100"/>
      </p:scale>
      <p:origin x="0" y="-624"/>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117" d="100"/>
          <a:sy n="117" d="100"/>
        </p:scale>
        <p:origin x="118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Symantec Sans" panose="02000503080000020004"/>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Symantec Sans" panose="02000503080000020004"/>
                <a:ea typeface="+mn-ea"/>
                <a:cs typeface="+mn-cs"/>
              </a:defRPr>
            </a:lvl1pPr>
          </a:lstStyle>
          <a:p>
            <a:pPr>
              <a:defRPr/>
            </a:pPr>
            <a:fld id="{53D56F72-9360-914B-94EA-3938610E030A}" type="datetimeFigureOut">
              <a:rPr lang="en-US"/>
              <a:pPr>
                <a:defRPr/>
              </a:pPr>
              <a:t>3/31/2021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Symantec Sans" panose="02000503080000020004"/>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Symantec Sans" panose="02000503080000020004"/>
                <a:ea typeface="+mn-ea"/>
                <a:cs typeface="+mn-cs"/>
              </a:defRPr>
            </a:lvl1pPr>
          </a:lstStyle>
          <a:p>
            <a:pPr>
              <a:defRPr/>
            </a:pPr>
            <a:fld id="{9485F825-3CFF-7645-AEE9-930F9DCA6F38}" type="slidenum">
              <a:rPr lang="en-US"/>
              <a:pPr>
                <a:defRPr/>
              </a:pPr>
              <a:t>‹#›</a:t>
            </a:fld>
            <a:endParaRPr lang="en-US" dirty="0"/>
          </a:p>
        </p:txBody>
      </p:sp>
    </p:spTree>
    <p:extLst>
      <p:ext uri="{BB962C8B-B14F-4D97-AF65-F5344CB8AC3E}">
        <p14:creationId xmlns:p14="http://schemas.microsoft.com/office/powerpoint/2010/main" val="1379439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Symantec Sans" panose="02000503080000020004"/>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Symantec Sans" panose="02000503080000020004"/>
                <a:ea typeface="+mn-ea"/>
                <a:cs typeface="+mn-cs"/>
              </a:defRPr>
            </a:lvl1pPr>
          </a:lstStyle>
          <a:p>
            <a:pPr>
              <a:defRPr/>
            </a:pPr>
            <a:fld id="{A7508B63-8593-1542-8993-179E2928AE63}" type="datetimeFigureOut">
              <a:rPr lang="en-US"/>
              <a:pPr>
                <a:defRPr/>
              </a:pPr>
              <a:t>3/31/2021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Symantec Sans" panose="02000503080000020004"/>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Symantec Sans" panose="02000503080000020004"/>
                <a:ea typeface="+mn-ea"/>
                <a:cs typeface="+mn-cs"/>
              </a:defRPr>
            </a:lvl1pPr>
          </a:lstStyle>
          <a:p>
            <a:pPr>
              <a:defRPr/>
            </a:pPr>
            <a:fld id="{C4A0BB3D-880C-2049-91C1-DC20869C9EF5}" type="slidenum">
              <a:rPr lang="en-US"/>
              <a:pPr>
                <a:defRPr/>
              </a:pPr>
              <a:t>‹#›</a:t>
            </a:fld>
            <a:endParaRPr lang="en-US" dirty="0"/>
          </a:p>
        </p:txBody>
      </p:sp>
    </p:spTree>
    <p:extLst>
      <p:ext uri="{BB962C8B-B14F-4D97-AF65-F5344CB8AC3E}">
        <p14:creationId xmlns:p14="http://schemas.microsoft.com/office/powerpoint/2010/main" val="15705836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4128636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49</a:t>
            </a:fld>
            <a:endParaRPr lang="en-US" dirty="0">
              <a:solidFill>
                <a:prstClr val="black"/>
              </a:solidFill>
            </a:endParaRPr>
          </a:p>
        </p:txBody>
      </p:sp>
    </p:spTree>
    <p:extLst>
      <p:ext uri="{BB962C8B-B14F-4D97-AF65-F5344CB8AC3E}">
        <p14:creationId xmlns:p14="http://schemas.microsoft.com/office/powerpoint/2010/main" val="1651940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r>
              <a:rPr lang="en-US" dirty="0"/>
              <a:t>Image:</a:t>
            </a:r>
          </a:p>
          <a:p>
            <a:r>
              <a:rPr lang="en-US" dirty="0"/>
              <a:t>Chicken and Pig tattoo</a:t>
            </a:r>
          </a:p>
          <a:p>
            <a:r>
              <a:rPr lang="en-US" dirty="0"/>
              <a:t>by clearwater-art</a:t>
            </a:r>
          </a:p>
          <a:p>
            <a:r>
              <a:rPr lang="en-US" dirty="0"/>
              <a:t>Designs &amp; Interfaces / Tattoo Design©2008-2014 clearwater-art</a:t>
            </a:r>
          </a:p>
          <a:p>
            <a:endParaRPr lang="en-US" dirty="0"/>
          </a:p>
          <a:p>
            <a:r>
              <a:rPr lang="en-US" dirty="0"/>
              <a:t>http://clearwater-art.deviantart.com/art/Chicken-and-Pig-tattoo-91525416</a:t>
            </a:r>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103</a:t>
            </a:fld>
            <a:endParaRPr lang="en-US" dirty="0">
              <a:solidFill>
                <a:prstClr val="black"/>
              </a:solidFill>
            </a:endParaRPr>
          </a:p>
        </p:txBody>
      </p:sp>
    </p:spTree>
    <p:extLst>
      <p:ext uri="{BB962C8B-B14F-4D97-AF65-F5344CB8AC3E}">
        <p14:creationId xmlns:p14="http://schemas.microsoft.com/office/powerpoint/2010/main" val="3485301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Red ">
    <p:spTree>
      <p:nvGrpSpPr>
        <p:cNvPr id="1" name=""/>
        <p:cNvGrpSpPr/>
        <p:nvPr/>
      </p:nvGrpSpPr>
      <p:grpSpPr>
        <a:xfrm>
          <a:off x="0" y="0"/>
          <a:ext cx="0" cy="0"/>
          <a:chOff x="0" y="0"/>
          <a:chExt cx="0" cy="0"/>
        </a:xfrm>
      </p:grpSpPr>
      <p:pic>
        <p:nvPicPr>
          <p:cNvPr id="3075" name="circuitry" descr="G:\_55906_Brand_Integration\_PPT_Template\R4_20151119\Images\Title_Circuitry_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12192000" cy="4992688"/>
          </a:xfrm>
          <a:prstGeom prst="rect">
            <a:avLst/>
          </a:prstGeom>
          <a:noFill/>
          <a:extLst>
            <a:ext uri="{909E8E84-426E-40DD-AFC4-6F175D3DCCD1}">
              <a14:hiddenFill xmlns:a14="http://schemas.microsoft.com/office/drawing/2010/main">
                <a:solidFill>
                  <a:srgbClr val="FFFFFF"/>
                </a:solidFill>
              </a14:hiddenFill>
            </a:ext>
          </a:extLst>
        </p:spPr>
      </p:pic>
      <p:sp>
        <p:nvSpPr>
          <p:cNvPr id="2" name="White block"/>
          <p:cNvSpPr/>
          <p:nvPr/>
        </p:nvSpPr>
        <p:spPr bwMode="white">
          <a:xfrm>
            <a:off x="0" y="5010150"/>
            <a:ext cx="12192000" cy="184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Text Placeholder 16"/>
          <p:cNvSpPr>
            <a:spLocks noGrp="1"/>
          </p:cNvSpPr>
          <p:nvPr>
            <p:ph type="body" sz="quarter" idx="12" hasCustomPrompt="1"/>
          </p:nvPr>
        </p:nvSpPr>
        <p:spPr bwMode="white">
          <a:xfrm>
            <a:off x="411480" y="4143296"/>
            <a:ext cx="7452360" cy="523220"/>
          </a:xfrm>
          <a:effectLst/>
        </p:spPr>
        <p:txBody>
          <a:bodyPr vert="horz" wrap="square" lIns="0" tIns="0" rIns="0" bIns="0" rtlCol="0" anchor="b">
            <a:spAutoFit/>
          </a:bodyPr>
          <a:lstStyle>
            <a:lvl1pPr marL="0" indent="0">
              <a:lnSpc>
                <a:spcPct val="85000"/>
              </a:lnSpc>
              <a:buNone/>
              <a:defRPr lang="en-US" sz="4000" b="1" cap="none" baseline="0" dirty="0" smtClean="0">
                <a:solidFill>
                  <a:schemeClr val="bg1"/>
                </a:solidFill>
                <a:effectLst/>
                <a:latin typeface="+mj-lt"/>
              </a:defRPr>
            </a:lvl1pPr>
          </a:lstStyle>
          <a:p>
            <a:pPr marL="0" lvl="0" indent="0"/>
            <a:r>
              <a:rPr lang="en-US" dirty="0"/>
              <a:t>Presentation Title</a:t>
            </a:r>
          </a:p>
        </p:txBody>
      </p:sp>
      <p:sp>
        <p:nvSpPr>
          <p:cNvPr id="12" name="Text Placeholder 3"/>
          <p:cNvSpPr>
            <a:spLocks noGrp="1"/>
          </p:cNvSpPr>
          <p:nvPr>
            <p:ph type="body" sz="quarter" idx="13"/>
          </p:nvPr>
        </p:nvSpPr>
        <p:spPr>
          <a:xfrm>
            <a:off x="411480" y="5628417"/>
            <a:ext cx="7452360" cy="276999"/>
          </a:xfrm>
        </p:spPr>
        <p:txBody>
          <a:bodyPr/>
          <a:lstStyle>
            <a:lvl1pPr marL="0" indent="0">
              <a:spcBef>
                <a:spcPts val="0"/>
              </a:spcBef>
              <a:buNone/>
              <a:defRPr sz="2000" b="0"/>
            </a:lvl1pPr>
          </a:lstStyle>
          <a:p>
            <a:pPr lvl="0"/>
            <a:r>
              <a:rPr lang="en-US"/>
              <a:t>Edit Master text styles</a:t>
            </a:r>
          </a:p>
        </p:txBody>
      </p:sp>
      <p:sp>
        <p:nvSpPr>
          <p:cNvPr id="11" name="Subtitle 2"/>
          <p:cNvSpPr>
            <a:spLocks noGrp="1"/>
          </p:cNvSpPr>
          <p:nvPr>
            <p:ph type="subTitle" idx="1" hasCustomPrompt="1"/>
          </p:nvPr>
        </p:nvSpPr>
        <p:spPr>
          <a:xfrm>
            <a:off x="411480" y="5199599"/>
            <a:ext cx="745236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pic>
        <p:nvPicPr>
          <p:cNvPr id="21"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3051" y="5557209"/>
            <a:ext cx="2676524" cy="362717"/>
          </a:xfrm>
          <a:prstGeom prst="rect">
            <a:avLst/>
          </a:prstGeom>
        </p:spPr>
      </p:pic>
      <p:grpSp>
        <p:nvGrpSpPr>
          <p:cNvPr id="22" name="Two-tone Gray"/>
          <p:cNvGrpSpPr/>
          <p:nvPr/>
        </p:nvGrpSpPr>
        <p:grpSpPr bwMode="ltGray">
          <a:xfrm>
            <a:off x="0" y="5010150"/>
            <a:ext cx="12192000" cy="0"/>
            <a:chOff x="0" y="5010150"/>
            <a:chExt cx="12192000" cy="0"/>
          </a:xfrm>
        </p:grpSpPr>
        <p:cxnSp>
          <p:nvCxnSpPr>
            <p:cNvPr id="23" name="Straight Connector 22"/>
            <p:cNvCxnSpPr/>
            <p:nvPr/>
          </p:nvCxnSpPr>
          <p:spPr bwMode="ltGray">
            <a:xfrm>
              <a:off x="0" y="5010150"/>
              <a:ext cx="121889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ltGray">
            <a:xfrm>
              <a:off x="9622631" y="5010150"/>
              <a:ext cx="2569369"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7919344"/>
      </p:ext>
    </p:extLst>
  </p:cSld>
  <p:clrMapOvr>
    <a:masterClrMapping/>
  </p:clrMapOvr>
  <p:transition spd="med">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Tree>
    <p:extLst>
      <p:ext uri="{BB962C8B-B14F-4D97-AF65-F5344CB8AC3E}">
        <p14:creationId xmlns:p14="http://schemas.microsoft.com/office/powerpoint/2010/main" val="2485674134"/>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4657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LOGO">
    <p:bg>
      <p:bgPr>
        <a:gradFill flip="none" rotWithShape="1">
          <a:gsLst>
            <a:gs pos="30000">
              <a:schemeClr val="accent5">
                <a:lumMod val="40000"/>
                <a:lumOff val="60000"/>
                <a:alpha val="50000"/>
              </a:schemeClr>
            </a:gs>
            <a:gs pos="100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7170" name="Broadcom Logo CE" descr="G:\_55906_Brand_Integration\_55998_Broadcom_Limited_Logo\_Final\01_Red-Black\PNG\Broadcom_Ltd_Logo_Red-Black_w-t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2537429"/>
            <a:ext cx="9875520" cy="178314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Two-tone Red"/>
          <p:cNvGrpSpPr/>
          <p:nvPr/>
        </p:nvGrpSpPr>
        <p:grpSpPr bwMode="ltGray">
          <a:xfrm>
            <a:off x="0" y="0"/>
            <a:ext cx="12192000" cy="137160"/>
            <a:chOff x="0" y="0"/>
            <a:chExt cx="12192000" cy="137160"/>
          </a:xfrm>
        </p:grpSpPr>
        <p:sp>
          <p:nvSpPr>
            <p:cNvPr id="11" name="Rectangle 10"/>
            <p:cNvSpPr/>
            <p:nvPr/>
          </p:nvSpPr>
          <p:spPr bwMode="ltGray">
            <a:xfrm>
              <a:off x="0" y="0"/>
              <a:ext cx="12192000" cy="137160"/>
            </a:xfrm>
            <a:prstGeom prst="rect">
              <a:avLst/>
            </a:prstGeom>
            <a:solidFill>
              <a:srgbClr val="CC0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2" name="Rectangle 11"/>
            <p:cNvSpPr/>
            <p:nvPr/>
          </p:nvSpPr>
          <p:spPr bwMode="ltGray">
            <a:xfrm>
              <a:off x="10665070" y="0"/>
              <a:ext cx="1526930" cy="137160"/>
            </a:xfrm>
            <a:prstGeom prst="rect">
              <a:avLst/>
            </a:prstGeom>
            <a:solidFill>
              <a:srgbClr val="AB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grpSp>
    </p:spTree>
    <p:extLst>
      <p:ext uri="{BB962C8B-B14F-4D97-AF65-F5344CB8AC3E}">
        <p14:creationId xmlns:p14="http://schemas.microsoft.com/office/powerpoint/2010/main" val="32679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YMC17 - Title, Content">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132840"/>
            <a:ext cx="11201400" cy="492506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ooter Placeholder 4"/>
          <p:cNvSpPr>
            <a:spLocks noGrp="1"/>
          </p:cNvSpPr>
          <p:nvPr>
            <p:ph type="ftr" sz="quarter" idx="13"/>
          </p:nvPr>
        </p:nvSpPr>
        <p:spPr/>
        <p:txBody>
          <a:bodyPr/>
          <a:lstStyle>
            <a:lvl1pPr>
              <a:lnSpc>
                <a:spcPct val="90000"/>
              </a:lnSpc>
              <a:defRPr/>
            </a:lvl1pPr>
          </a:lstStyle>
          <a:p>
            <a:pPr>
              <a:defRPr/>
            </a:pPr>
            <a:endParaRPr/>
          </a:p>
        </p:txBody>
      </p:sp>
      <p:sp>
        <p:nvSpPr>
          <p:cNvPr id="25"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pPr>
              <a:defRPr/>
            </a:pPr>
            <a:fld id="{9F59AF17-F5E2-D843-8015-793ED7AFCB8D}" type="slidenum">
              <a:rPr lang="en-US"/>
              <a:pPr>
                <a:defRPr/>
              </a:pPr>
              <a:t>‹#›</a:t>
            </a:fld>
            <a:endParaRPr lang="en-US" dirty="0"/>
          </a:p>
        </p:txBody>
      </p:sp>
    </p:spTree>
    <p:extLst>
      <p:ext uri="{BB962C8B-B14F-4D97-AF65-F5344CB8AC3E}">
        <p14:creationId xmlns:p14="http://schemas.microsoft.com/office/powerpoint/2010/main" val="219819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196393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YMC17 - Title Only">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p:cNvSpPr>
            <a:spLocks noGrp="1"/>
          </p:cNvSpPr>
          <p:nvPr>
            <p:ph type="ftr" sz="quarter" idx="10"/>
          </p:nvPr>
        </p:nvSpPr>
        <p:spPr/>
        <p:txBody>
          <a:bodyPr/>
          <a:lstStyle>
            <a:lvl1pPr>
              <a:lnSpc>
                <a:spcPct val="90000"/>
              </a:lnSpc>
              <a:defRPr/>
            </a:lvl1pPr>
          </a:lstStyle>
          <a:p>
            <a:pPr>
              <a:defRPr/>
            </a:pPr>
            <a:endParaRPr/>
          </a:p>
        </p:txBody>
      </p:sp>
      <p:sp>
        <p:nvSpPr>
          <p:cNvPr id="25" name="Slide Number Placeholder 7"/>
          <p:cNvSpPr>
            <a:spLocks noGrp="1"/>
          </p:cNvSpPr>
          <p:nvPr>
            <p:ph type="sldNum" sz="quarter" idx="11"/>
          </p:nvPr>
        </p:nvSpPr>
        <p:spPr/>
        <p:txBody>
          <a:bodyPr/>
          <a:lstStyle>
            <a:lvl1pPr algn="ctr">
              <a:defRPr sz="1200" b="1">
                <a:solidFill>
                  <a:schemeClr val="tx1">
                    <a:tint val="75000"/>
                  </a:schemeClr>
                </a:solidFill>
              </a:defRPr>
            </a:lvl1pPr>
          </a:lstStyle>
          <a:p>
            <a:pPr>
              <a:defRPr/>
            </a:pPr>
            <a:fld id="{E62CC78C-68AD-0C4B-B210-58B08DE4E24E}" type="slidenum">
              <a:rPr lang="en-US"/>
              <a:pPr>
                <a:defRPr/>
              </a:pPr>
              <a:t>‹#›</a:t>
            </a:fld>
            <a:endParaRPr lang="en-US" dirty="0"/>
          </a:p>
        </p:txBody>
      </p:sp>
    </p:spTree>
    <p:extLst>
      <p:ext uri="{BB962C8B-B14F-4D97-AF65-F5344CB8AC3E}">
        <p14:creationId xmlns:p14="http://schemas.microsoft.com/office/powerpoint/2010/main" val="3956020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YMC17 - Title, 2x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6" name="Straight Connector 5"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7"/>
          </p:nvPr>
        </p:nvSpPr>
        <p:spPr>
          <a:xfrm>
            <a:off x="495300" y="1562100"/>
            <a:ext cx="5519738"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210299" y="1562100"/>
            <a:ext cx="5486401"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Footer Placeholder 4"/>
          <p:cNvSpPr>
            <a:spLocks noGrp="1"/>
          </p:cNvSpPr>
          <p:nvPr>
            <p:ph type="ftr" sz="quarter" idx="19"/>
          </p:nvPr>
        </p:nvSpPr>
        <p:spPr/>
        <p:txBody>
          <a:bodyPr/>
          <a:lstStyle>
            <a:lvl1pPr>
              <a:lnSpc>
                <a:spcPct val="90000"/>
              </a:lnSpc>
              <a:defRPr/>
            </a:lvl1pPr>
          </a:lstStyle>
          <a:p>
            <a:pPr>
              <a:defRPr/>
            </a:pPr>
            <a:endParaRPr/>
          </a:p>
        </p:txBody>
      </p:sp>
      <p:sp>
        <p:nvSpPr>
          <p:cNvPr id="28" name="Slide Number Placeholder 7"/>
          <p:cNvSpPr>
            <a:spLocks noGrp="1"/>
          </p:cNvSpPr>
          <p:nvPr>
            <p:ph type="sldNum" sz="quarter" idx="20"/>
          </p:nvPr>
        </p:nvSpPr>
        <p:spPr/>
        <p:txBody>
          <a:bodyPr/>
          <a:lstStyle>
            <a:lvl1pPr algn="ctr">
              <a:defRPr sz="1200" b="1">
                <a:solidFill>
                  <a:schemeClr val="tx1">
                    <a:tint val="75000"/>
                  </a:schemeClr>
                </a:solidFill>
              </a:defRPr>
            </a:lvl1pPr>
          </a:lstStyle>
          <a:p>
            <a:pPr>
              <a:defRPr/>
            </a:pPr>
            <a:fld id="{EE4D401B-AD61-C04A-8272-F27BEDD7B8DB}" type="slidenum">
              <a:rPr lang="en-US"/>
              <a:pPr>
                <a:defRPr/>
              </a:pPr>
              <a:t>‹#›</a:t>
            </a:fld>
            <a:endParaRPr lang="en-US" dirty="0"/>
          </a:p>
        </p:txBody>
      </p:sp>
    </p:spTree>
    <p:extLst>
      <p:ext uri="{BB962C8B-B14F-4D97-AF65-F5344CB8AC3E}">
        <p14:creationId xmlns:p14="http://schemas.microsoft.com/office/powerpoint/2010/main" val="3212640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752600"/>
            <a:ext cx="10972801" cy="4191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Text Placeholder 18"/>
          <p:cNvSpPr>
            <a:spLocks noGrp="1"/>
          </p:cNvSpPr>
          <p:nvPr>
            <p:ph type="body" sz="quarter" idx="13" hasCustomPrompt="1"/>
          </p:nvPr>
        </p:nvSpPr>
        <p:spPr>
          <a:xfrm>
            <a:off x="609758" y="1168878"/>
            <a:ext cx="10972482" cy="33211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400" b="0" baseline="0">
                <a:solidFill>
                  <a:schemeClr val="tx1"/>
                </a:solidFill>
                <a:latin typeface="+mn-lt"/>
                <a:ea typeface="+mn-ea"/>
                <a:cs typeface="+mn-cs"/>
              </a:defRPr>
            </a:lvl1pPr>
          </a:lstStyle>
          <a:p>
            <a:pPr lvl="0"/>
            <a:r>
              <a:t>Click to add subtitle</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186851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YMC17 - Title, Subtitle,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0" name="Group 84" hidden="1"/>
            <p:cNvGrpSpPr>
              <a:grpSpLocks/>
            </p:cNvGrpSpPr>
            <p:nvPr userDrawn="1"/>
          </p:nvGrpSpPr>
          <p:grpSpPr bwMode="auto">
            <a:xfrm>
              <a:off x="11640116" y="-714736"/>
              <a:ext cx="551884" cy="8287473"/>
              <a:chOff x="11640116" y="-714736"/>
              <a:chExt cx="551884" cy="8287473"/>
            </a:xfrm>
          </p:grpSpPr>
          <p:cxnSp>
            <p:nvCxnSpPr>
              <p:cNvPr id="24" name="Straight Connector 2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5" hidden="1"/>
            <p:cNvGrpSpPr>
              <a:grpSpLocks/>
            </p:cNvGrpSpPr>
            <p:nvPr userDrawn="1"/>
          </p:nvGrpSpPr>
          <p:grpSpPr bwMode="auto">
            <a:xfrm>
              <a:off x="-282027" y="-714736"/>
              <a:ext cx="12740305" cy="8287473"/>
              <a:chOff x="-282026" y="-714736"/>
              <a:chExt cx="12740305" cy="8287473"/>
            </a:xfrm>
          </p:grpSpPr>
          <p:grpSp>
            <p:nvGrpSpPr>
              <p:cNvPr id="12" name="Group 86" hidden="1"/>
              <p:cNvGrpSpPr>
                <a:grpSpLocks/>
              </p:cNvGrpSpPr>
              <p:nvPr userDrawn="1"/>
            </p:nvGrpSpPr>
            <p:grpSpPr bwMode="auto">
              <a:xfrm>
                <a:off x="-282026" y="0"/>
                <a:ext cx="12740305" cy="246887"/>
                <a:chOff x="-282026" y="0"/>
                <a:chExt cx="12740305" cy="246887"/>
              </a:xfrm>
            </p:grpSpPr>
            <p:cxnSp>
              <p:nvCxnSpPr>
                <p:cNvPr id="22" name="Straight Connector 2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7" hidden="1"/>
              <p:cNvGrpSpPr>
                <a:grpSpLocks/>
              </p:cNvGrpSpPr>
              <p:nvPr userDrawn="1"/>
            </p:nvGrpSpPr>
            <p:grpSpPr bwMode="auto">
              <a:xfrm>
                <a:off x="-282026" y="1280053"/>
                <a:ext cx="12740305" cy="442593"/>
                <a:chOff x="-282026" y="1280053"/>
                <a:chExt cx="12740305" cy="442593"/>
              </a:xfrm>
            </p:grpSpPr>
            <p:cxnSp>
              <p:nvCxnSpPr>
                <p:cNvPr id="20" name="Straight Connector 1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userDrawn="1"/>
            </p:nvGrpSpPr>
            <p:grpSpPr bwMode="auto">
              <a:xfrm>
                <a:off x="0" y="-714736"/>
                <a:ext cx="551884" cy="8287473"/>
                <a:chOff x="11640116" y="-714736"/>
                <a:chExt cx="551884" cy="8287473"/>
              </a:xfrm>
            </p:grpSpPr>
            <p:cxnSp>
              <p:nvCxnSpPr>
                <p:cNvPr id="18" name="Straight Connector 1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userDrawn="1"/>
            </p:nvGrpSpPr>
            <p:grpSpPr bwMode="auto">
              <a:xfrm>
                <a:off x="-282026" y="6584314"/>
                <a:ext cx="12740305" cy="273686"/>
                <a:chOff x="-282026" y="0"/>
                <a:chExt cx="12740305" cy="273686"/>
              </a:xfrm>
            </p:grpSpPr>
            <p:cxnSp>
              <p:nvCxnSpPr>
                <p:cNvPr id="16" name="Straight Connector 1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6" name="Title 5"/>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828800"/>
            <a:ext cx="11201400" cy="422910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Footer Placeholder 4"/>
          <p:cNvSpPr>
            <a:spLocks noGrp="1"/>
          </p:cNvSpPr>
          <p:nvPr>
            <p:ph type="ftr" sz="quarter" idx="13"/>
          </p:nvPr>
        </p:nvSpPr>
        <p:spPr/>
        <p:txBody>
          <a:bodyPr/>
          <a:lstStyle>
            <a:lvl1pPr>
              <a:lnSpc>
                <a:spcPct val="90000"/>
              </a:lnSpc>
              <a:defRPr/>
            </a:lvl1pPr>
          </a:lstStyle>
          <a:p>
            <a:pPr>
              <a:defRPr/>
            </a:pPr>
            <a:endParaRPr/>
          </a:p>
        </p:txBody>
      </p:sp>
      <p:sp>
        <p:nvSpPr>
          <p:cNvPr id="27"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pPr>
              <a:defRPr/>
            </a:pPr>
            <a:fld id="{9575F9CE-059C-7544-A8CC-54960E497FF2}" type="slidenum">
              <a:rPr lang="en-US"/>
              <a:pPr>
                <a:defRPr/>
              </a:pPr>
              <a:t>‹#›</a:t>
            </a:fld>
            <a:endParaRPr lang="en-US" dirty="0"/>
          </a:p>
        </p:txBody>
      </p:sp>
    </p:spTree>
    <p:extLst>
      <p:ext uri="{BB962C8B-B14F-4D97-AF65-F5344CB8AC3E}">
        <p14:creationId xmlns:p14="http://schemas.microsoft.com/office/powerpoint/2010/main" val="3831913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YMC17 - Title, Subtitle, 2x Content with header">
    <p:spTree>
      <p:nvGrpSpPr>
        <p:cNvPr id="1" name=""/>
        <p:cNvGrpSpPr/>
        <p:nvPr/>
      </p:nvGrpSpPr>
      <p:grpSpPr>
        <a:xfrm>
          <a:off x="0" y="0"/>
          <a:ext cx="0" cy="0"/>
          <a:chOff x="0" y="0"/>
          <a:chExt cx="0" cy="0"/>
        </a:xfrm>
      </p:grpSpPr>
      <p:grpSp>
        <p:nvGrpSpPr>
          <p:cNvPr id="9"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0" name="Straight Connector 9"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84" hidden="1"/>
            <p:cNvGrpSpPr>
              <a:grpSpLocks/>
            </p:cNvGrpSpPr>
            <p:nvPr userDrawn="1"/>
          </p:nvGrpSpPr>
          <p:grpSpPr bwMode="auto">
            <a:xfrm>
              <a:off x="11640116" y="-714736"/>
              <a:ext cx="551884" cy="8287473"/>
              <a:chOff x="11640116" y="-714736"/>
              <a:chExt cx="551884" cy="8287473"/>
            </a:xfrm>
          </p:grpSpPr>
          <p:cxnSp>
            <p:nvCxnSpPr>
              <p:cNvPr id="27" name="Straight Connector 26"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5" hidden="1"/>
            <p:cNvGrpSpPr>
              <a:grpSpLocks/>
            </p:cNvGrpSpPr>
            <p:nvPr userDrawn="1"/>
          </p:nvGrpSpPr>
          <p:grpSpPr bwMode="auto">
            <a:xfrm>
              <a:off x="-282027" y="-714736"/>
              <a:ext cx="12740305" cy="8287473"/>
              <a:chOff x="-282026" y="-714736"/>
              <a:chExt cx="12740305" cy="8287473"/>
            </a:xfrm>
          </p:grpSpPr>
          <p:grpSp>
            <p:nvGrpSpPr>
              <p:cNvPr id="15" name="Group 86" hidden="1"/>
              <p:cNvGrpSpPr>
                <a:grpSpLocks/>
              </p:cNvGrpSpPr>
              <p:nvPr userDrawn="1"/>
            </p:nvGrpSpPr>
            <p:grpSpPr bwMode="auto">
              <a:xfrm>
                <a:off x="-282026" y="0"/>
                <a:ext cx="12740305" cy="246887"/>
                <a:chOff x="-282026" y="0"/>
                <a:chExt cx="12740305" cy="246887"/>
              </a:xfrm>
            </p:grpSpPr>
            <p:cxnSp>
              <p:nvCxnSpPr>
                <p:cNvPr id="25" name="Straight Connector 24"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7" hidden="1"/>
              <p:cNvGrpSpPr>
                <a:grpSpLocks/>
              </p:cNvGrpSpPr>
              <p:nvPr userDrawn="1"/>
            </p:nvGrpSpPr>
            <p:grpSpPr bwMode="auto">
              <a:xfrm>
                <a:off x="-282026" y="1280053"/>
                <a:ext cx="12740305" cy="442593"/>
                <a:chOff x="-282026" y="1280053"/>
                <a:chExt cx="12740305" cy="442593"/>
              </a:xfrm>
            </p:grpSpPr>
            <p:cxnSp>
              <p:nvCxnSpPr>
                <p:cNvPr id="23" name="Straight Connector 22"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8" hidden="1"/>
              <p:cNvGrpSpPr>
                <a:grpSpLocks/>
              </p:cNvGrpSpPr>
              <p:nvPr userDrawn="1"/>
            </p:nvGrpSpPr>
            <p:grpSpPr bwMode="auto">
              <a:xfrm>
                <a:off x="0" y="-714736"/>
                <a:ext cx="551884" cy="8287473"/>
                <a:chOff x="11640116" y="-714736"/>
                <a:chExt cx="551884" cy="8287473"/>
              </a:xfrm>
            </p:grpSpPr>
            <p:cxnSp>
              <p:nvCxnSpPr>
                <p:cNvPr id="21" name="Straight Connector 20"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9" hidden="1"/>
              <p:cNvGrpSpPr>
                <a:grpSpLocks/>
              </p:cNvGrpSpPr>
              <p:nvPr userDrawn="1"/>
            </p:nvGrpSpPr>
            <p:grpSpPr bwMode="auto">
              <a:xfrm>
                <a:off x="-282026" y="6584314"/>
                <a:ext cx="12740305" cy="273686"/>
                <a:chOff x="-282026" y="0"/>
                <a:chExt cx="12740305" cy="273686"/>
              </a:xfrm>
            </p:grpSpPr>
            <p:cxnSp>
              <p:nvCxnSpPr>
                <p:cNvPr id="19" name="Straight Connector 18"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9" name="Straight Connector 28"/>
          <p:cNvCxnSpPr>
            <a:cxnSpLocks/>
          </p:cNvCxnSpPr>
          <p:nvPr userDrawn="1"/>
        </p:nvCxnSpPr>
        <p:spPr>
          <a:xfrm>
            <a:off x="495300" y="1566863"/>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userDrawn="1"/>
        </p:nvCxnSpPr>
        <p:spPr>
          <a:xfrm>
            <a:off x="6210300" y="1566863"/>
            <a:ext cx="5486400"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6"/>
          </p:nvPr>
        </p:nvSpPr>
        <p:spPr>
          <a:xfrm>
            <a:off x="495300" y="1746477"/>
            <a:ext cx="5481638"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Subtitle 2"/>
          <p:cNvSpPr>
            <a:spLocks noGrp="1"/>
          </p:cNvSpPr>
          <p:nvPr>
            <p:ph type="subTitle" idx="1"/>
          </p:nvPr>
        </p:nvSpPr>
        <p:spPr>
          <a:xfrm>
            <a:off x="495301" y="1074964"/>
            <a:ext cx="5481410"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6210300" y="1075023"/>
            <a:ext cx="5486400" cy="492125"/>
          </a:xfrm>
          <a:prstGeom prst="rect">
            <a:avLst/>
          </a:prstGeom>
        </p:spPr>
        <p:txBody>
          <a:bodyPr bIns="91440" anchor="b">
            <a:noAutofit/>
          </a:bodyPr>
          <a:lstStyle>
            <a:lvl1pPr marL="0" indent="0">
              <a:buNone/>
              <a:defRPr lang="en-US" sz="28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7" name="Content Placeholder 6"/>
          <p:cNvSpPr>
            <a:spLocks noGrp="1"/>
          </p:cNvSpPr>
          <p:nvPr>
            <p:ph sz="quarter" idx="17"/>
          </p:nvPr>
        </p:nvSpPr>
        <p:spPr>
          <a:xfrm>
            <a:off x="6210300" y="1746477"/>
            <a:ext cx="5486400"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ooter Placeholder 4"/>
          <p:cNvSpPr>
            <a:spLocks noGrp="1"/>
          </p:cNvSpPr>
          <p:nvPr>
            <p:ph type="ftr" sz="quarter" idx="18"/>
          </p:nvPr>
        </p:nvSpPr>
        <p:spPr/>
        <p:txBody>
          <a:bodyPr/>
          <a:lstStyle>
            <a:lvl1pPr>
              <a:lnSpc>
                <a:spcPct val="90000"/>
              </a:lnSpc>
              <a:defRPr/>
            </a:lvl1pPr>
          </a:lstStyle>
          <a:p>
            <a:pPr>
              <a:defRPr/>
            </a:pPr>
            <a:endParaRPr/>
          </a:p>
        </p:txBody>
      </p:sp>
      <p:sp>
        <p:nvSpPr>
          <p:cNvPr id="32" name="Slide Number Placeholder 7"/>
          <p:cNvSpPr>
            <a:spLocks noGrp="1"/>
          </p:cNvSpPr>
          <p:nvPr>
            <p:ph type="sldNum" sz="quarter" idx="19"/>
          </p:nvPr>
        </p:nvSpPr>
        <p:spPr/>
        <p:txBody>
          <a:bodyPr/>
          <a:lstStyle>
            <a:lvl1pPr algn="ctr">
              <a:defRPr sz="1200" b="1">
                <a:solidFill>
                  <a:schemeClr val="tx1">
                    <a:tint val="75000"/>
                  </a:schemeClr>
                </a:solidFill>
              </a:defRPr>
            </a:lvl1pPr>
          </a:lstStyle>
          <a:p>
            <a:pPr>
              <a:defRPr/>
            </a:pPr>
            <a:fld id="{3982946A-9DD1-6845-8B56-242E18E393AA}" type="slidenum">
              <a:rPr lang="en-US"/>
              <a:pPr>
                <a:defRPr/>
              </a:pPr>
              <a:t>‹#›</a:t>
            </a:fld>
            <a:endParaRPr lang="en-US" dirty="0"/>
          </a:p>
        </p:txBody>
      </p:sp>
    </p:spTree>
    <p:extLst>
      <p:ext uri="{BB962C8B-B14F-4D97-AF65-F5344CB8AC3E}">
        <p14:creationId xmlns:p14="http://schemas.microsoft.com/office/powerpoint/2010/main" val="24704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White">
    <p:spTree>
      <p:nvGrpSpPr>
        <p:cNvPr id="1" name=""/>
        <p:cNvGrpSpPr/>
        <p:nvPr/>
      </p:nvGrpSpPr>
      <p:grpSpPr>
        <a:xfrm>
          <a:off x="0" y="0"/>
          <a:ext cx="0" cy="0"/>
          <a:chOff x="0" y="0"/>
          <a:chExt cx="0" cy="0"/>
        </a:xfrm>
      </p:grpSpPr>
      <p:pic>
        <p:nvPicPr>
          <p:cNvPr id="13" name="Red Gradient Block" descr="G:\_55906_Brand_Integration\_PPT_Template\R5_20151208\Images\Title_Red_Gradient_Rever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4992688"/>
            <a:ext cx="12192000" cy="18653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6"/>
          <p:cNvSpPr>
            <a:spLocks noGrp="1"/>
          </p:cNvSpPr>
          <p:nvPr>
            <p:ph type="body" sz="quarter" idx="12" hasCustomPrompt="1"/>
          </p:nvPr>
        </p:nvSpPr>
        <p:spPr bwMode="black">
          <a:xfrm>
            <a:off x="411480" y="4143296"/>
            <a:ext cx="7452360" cy="523220"/>
          </a:xfrm>
          <a:effectLst/>
        </p:spPr>
        <p:txBody>
          <a:bodyPr vert="horz" wrap="square" lIns="0" tIns="0" rIns="0" bIns="0" rtlCol="0" anchor="b">
            <a:sp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Presentation Title</a:t>
            </a:r>
          </a:p>
        </p:txBody>
      </p:sp>
      <p:sp>
        <p:nvSpPr>
          <p:cNvPr id="12" name="Text Placeholder 3"/>
          <p:cNvSpPr>
            <a:spLocks noGrp="1"/>
          </p:cNvSpPr>
          <p:nvPr>
            <p:ph type="body" sz="quarter" idx="13"/>
          </p:nvPr>
        </p:nvSpPr>
        <p:spPr bwMode="white">
          <a:xfrm>
            <a:off x="411480" y="5628417"/>
            <a:ext cx="7452360" cy="276999"/>
          </a:xfrm>
        </p:spPr>
        <p:txBody>
          <a:bodyPr/>
          <a:lstStyle>
            <a:lvl1pPr marL="0" indent="0">
              <a:spcBef>
                <a:spcPts val="0"/>
              </a:spcBef>
              <a:buNone/>
              <a:defRPr sz="2000" b="0">
                <a:solidFill>
                  <a:schemeClr val="bg1">
                    <a:lumMod val="85000"/>
                  </a:schemeClr>
                </a:solidFill>
              </a:defRPr>
            </a:lvl1pPr>
          </a:lstStyle>
          <a:p>
            <a:pPr lvl="0"/>
            <a:r>
              <a:rPr lang="en-US"/>
              <a:t>Edit Master text styles</a:t>
            </a:r>
          </a:p>
        </p:txBody>
      </p:sp>
      <p:sp>
        <p:nvSpPr>
          <p:cNvPr id="11" name="Subtitle 2"/>
          <p:cNvSpPr>
            <a:spLocks noGrp="1"/>
          </p:cNvSpPr>
          <p:nvPr>
            <p:ph type="subTitle" idx="1" hasCustomPrompt="1"/>
          </p:nvPr>
        </p:nvSpPr>
        <p:spPr bwMode="white">
          <a:xfrm>
            <a:off x="411480" y="5199599"/>
            <a:ext cx="7452360" cy="332399"/>
          </a:xfrm>
        </p:spPr>
        <p:txBody>
          <a:bodyPr lIns="0" tIns="0" rIns="0" bIns="0"/>
          <a:lstStyle>
            <a:lvl1pPr marL="0" marR="0" indent="0" algn="l">
              <a:spcBef>
                <a:spcPts val="0"/>
              </a:spcBef>
              <a:spcAft>
                <a:spcPts val="0"/>
              </a:spcAft>
              <a:buNone/>
              <a:defRPr sz="2400" b="1">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bwMode="white">
          <a:xfrm>
            <a:off x="411480" y="6629400"/>
            <a:ext cx="7320915" cy="123111"/>
          </a:xfrm>
          <a:prstGeom prst="rect">
            <a:avLst/>
          </a:prstGeom>
          <a:noFill/>
        </p:spPr>
        <p:txBody>
          <a:bodyPr wrap="none" lIns="0" tIns="0" rIns="0" bIns="0" rtlCol="0" anchor="t">
            <a:spAutoFit/>
          </a:bodyPr>
          <a:lstStyle/>
          <a:p>
            <a:r>
              <a:rPr lang="en-US" sz="800" dirty="0">
                <a:solidFill>
                  <a:schemeClr val="bg1">
                    <a:lumMod val="95000"/>
                  </a:schemeClr>
                </a:solidFill>
              </a:rPr>
              <a:t>Broadcom Proprietary and Confidential.  Copyright © 2019 Broadcom.  All Rights Reserved. The term “Broadcom” refers to Broadcom Inc. and/or its subsidiaries.</a:t>
            </a:r>
          </a:p>
        </p:txBody>
      </p:sp>
      <p:sp>
        <p:nvSpPr>
          <p:cNvPr id="4" name="Rectangle 3"/>
          <p:cNvSpPr/>
          <p:nvPr/>
        </p:nvSpPr>
        <p:spPr bwMode="white">
          <a:xfrm>
            <a:off x="1" y="0"/>
            <a:ext cx="12191999" cy="5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pic>
        <p:nvPicPr>
          <p:cNvPr id="1027" name="BRCM Logo" descr="G:\_55906_Brand_Integration\55998_Logo_Update-Refinement\_Final\01_Red-Black\PNG\Broadcom_Ltd_Logo_Red-Black_no-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457200"/>
            <a:ext cx="3200400" cy="43635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Two-tone Gray"/>
          <p:cNvGrpSpPr/>
          <p:nvPr/>
        </p:nvGrpSpPr>
        <p:grpSpPr bwMode="ltGray">
          <a:xfrm>
            <a:off x="0" y="5010150"/>
            <a:ext cx="12192000" cy="0"/>
            <a:chOff x="0" y="5010150"/>
            <a:chExt cx="12192000" cy="0"/>
          </a:xfrm>
        </p:grpSpPr>
        <p:cxnSp>
          <p:nvCxnSpPr>
            <p:cNvPr id="18" name="Straight Connector 17"/>
            <p:cNvCxnSpPr/>
            <p:nvPr/>
          </p:nvCxnSpPr>
          <p:spPr bwMode="ltGray">
            <a:xfrm>
              <a:off x="0" y="5010150"/>
              <a:ext cx="121889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ltGray">
            <a:xfrm>
              <a:off x="9083040" y="5010150"/>
              <a:ext cx="3108960"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232249"/>
      </p:ext>
    </p:extLst>
  </p:cSld>
  <p:clrMapOvr>
    <a:masterClrMapping/>
  </p:clrMapOvr>
  <p:transition spd="med">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YMC17 - Blank">
    <p:spTree>
      <p:nvGrpSpPr>
        <p:cNvPr id="1" name=""/>
        <p:cNvGrpSpPr/>
        <p:nvPr/>
      </p:nvGrpSpPr>
      <p:grpSpPr>
        <a:xfrm>
          <a:off x="0" y="0"/>
          <a:ext cx="0" cy="0"/>
          <a:chOff x="0" y="0"/>
          <a:chExt cx="0" cy="0"/>
        </a:xfrm>
      </p:grpSpPr>
      <p:grpSp>
        <p:nvGrpSpPr>
          <p:cNvPr id="2"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3" name="Straight Connector 2"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6" name="Group 84" hidden="1"/>
            <p:cNvGrpSpPr>
              <a:grpSpLocks/>
            </p:cNvGrpSpPr>
            <p:nvPr userDrawn="1"/>
          </p:nvGrpSpPr>
          <p:grpSpPr bwMode="auto">
            <a:xfrm>
              <a:off x="11640116" y="-714736"/>
              <a:ext cx="551884" cy="8287473"/>
              <a:chOff x="11640116" y="-714736"/>
              <a:chExt cx="551884" cy="8287473"/>
            </a:xfrm>
          </p:grpSpPr>
          <p:cxnSp>
            <p:nvCxnSpPr>
              <p:cNvPr id="20" name="Straight Connector 19"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85" hidden="1"/>
            <p:cNvGrpSpPr>
              <a:grpSpLocks/>
            </p:cNvGrpSpPr>
            <p:nvPr userDrawn="1"/>
          </p:nvGrpSpPr>
          <p:grpSpPr bwMode="auto">
            <a:xfrm>
              <a:off x="-282027" y="-714736"/>
              <a:ext cx="12740305" cy="8287473"/>
              <a:chOff x="-282026" y="-714736"/>
              <a:chExt cx="12740305" cy="8287473"/>
            </a:xfrm>
          </p:grpSpPr>
          <p:grpSp>
            <p:nvGrpSpPr>
              <p:cNvPr id="8" name="Group 86" hidden="1"/>
              <p:cNvGrpSpPr>
                <a:grpSpLocks/>
              </p:cNvGrpSpPr>
              <p:nvPr userDrawn="1"/>
            </p:nvGrpSpPr>
            <p:grpSpPr bwMode="auto">
              <a:xfrm>
                <a:off x="-282026" y="0"/>
                <a:ext cx="12740305" cy="246887"/>
                <a:chOff x="-282026" y="0"/>
                <a:chExt cx="12740305" cy="246887"/>
              </a:xfrm>
            </p:grpSpPr>
            <p:cxnSp>
              <p:nvCxnSpPr>
                <p:cNvPr id="18" name="Straight Connector 17"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7" hidden="1"/>
              <p:cNvGrpSpPr>
                <a:grpSpLocks/>
              </p:cNvGrpSpPr>
              <p:nvPr userDrawn="1"/>
            </p:nvGrpSpPr>
            <p:grpSpPr bwMode="auto">
              <a:xfrm>
                <a:off x="-282026" y="1280053"/>
                <a:ext cx="12740305" cy="442593"/>
                <a:chOff x="-282026" y="1280053"/>
                <a:chExt cx="12740305" cy="442593"/>
              </a:xfrm>
            </p:grpSpPr>
            <p:cxnSp>
              <p:nvCxnSpPr>
                <p:cNvPr id="16" name="Straight Connector 15"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88" hidden="1"/>
              <p:cNvGrpSpPr>
                <a:grpSpLocks/>
              </p:cNvGrpSpPr>
              <p:nvPr userDrawn="1"/>
            </p:nvGrpSpPr>
            <p:grpSpPr bwMode="auto">
              <a:xfrm>
                <a:off x="0" y="-714736"/>
                <a:ext cx="551884" cy="8287473"/>
                <a:chOff x="11640116" y="-714736"/>
                <a:chExt cx="551884" cy="8287473"/>
              </a:xfrm>
            </p:grpSpPr>
            <p:cxnSp>
              <p:nvCxnSpPr>
                <p:cNvPr id="14" name="Straight Connector 13"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9" hidden="1"/>
              <p:cNvGrpSpPr>
                <a:grpSpLocks/>
              </p:cNvGrpSpPr>
              <p:nvPr userDrawn="1"/>
            </p:nvGrpSpPr>
            <p:grpSpPr bwMode="auto">
              <a:xfrm>
                <a:off x="-282026" y="6584314"/>
                <a:ext cx="12740305" cy="273686"/>
                <a:chOff x="-282026" y="0"/>
                <a:chExt cx="12740305" cy="273686"/>
              </a:xfrm>
            </p:grpSpPr>
            <p:cxnSp>
              <p:nvCxnSpPr>
                <p:cNvPr id="12" name="Straight Connector 11"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2" name="Footer Placeholder 1"/>
          <p:cNvSpPr>
            <a:spLocks noGrp="1"/>
          </p:cNvSpPr>
          <p:nvPr>
            <p:ph type="ftr" sz="quarter" idx="10"/>
          </p:nvPr>
        </p:nvSpPr>
        <p:spPr/>
        <p:txBody>
          <a:bodyPr/>
          <a:lstStyle>
            <a:lvl1pPr>
              <a:lnSpc>
                <a:spcPct val="90000"/>
              </a:lnSpc>
              <a:defRPr/>
            </a:lvl1pPr>
          </a:lstStyle>
          <a:p>
            <a:pPr>
              <a:defRPr/>
            </a:pPr>
            <a:endParaRPr/>
          </a:p>
        </p:txBody>
      </p:sp>
      <p:sp>
        <p:nvSpPr>
          <p:cNvPr id="23" name="Slide Number Placeholder 7"/>
          <p:cNvSpPr>
            <a:spLocks noGrp="1"/>
          </p:cNvSpPr>
          <p:nvPr>
            <p:ph type="sldNum" sz="quarter" idx="11"/>
          </p:nvPr>
        </p:nvSpPr>
        <p:spPr/>
        <p:txBody>
          <a:bodyPr/>
          <a:lstStyle>
            <a:lvl1pPr algn="ctr">
              <a:defRPr sz="1200" b="1">
                <a:solidFill>
                  <a:schemeClr val="tx1">
                    <a:tint val="75000"/>
                  </a:schemeClr>
                </a:solidFill>
              </a:defRPr>
            </a:lvl1pPr>
          </a:lstStyle>
          <a:p>
            <a:pPr>
              <a:defRPr/>
            </a:pPr>
            <a:fld id="{6F6026DB-1E80-8948-8727-D711184060EE}" type="slidenum">
              <a:rPr lang="en-US"/>
              <a:pPr>
                <a:defRPr/>
              </a:pPr>
              <a:t>‹#›</a:t>
            </a:fld>
            <a:endParaRPr lang="en-US" dirty="0"/>
          </a:p>
        </p:txBody>
      </p:sp>
    </p:spTree>
    <p:extLst>
      <p:ext uri="{BB962C8B-B14F-4D97-AF65-F5344CB8AC3E}">
        <p14:creationId xmlns:p14="http://schemas.microsoft.com/office/powerpoint/2010/main" val="39933367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758" y="304800"/>
            <a:ext cx="10972482" cy="838200"/>
          </a:xfrm>
        </p:spPr>
        <p:txBody>
          <a:bodyPr/>
          <a:lstStyle/>
          <a:p>
            <a:r>
              <a:rPr lang="en-US"/>
              <a:t>Click to edit Master title style</a:t>
            </a:r>
            <a:endParaRPr/>
          </a:p>
        </p:txBody>
      </p:sp>
      <p:sp>
        <p:nvSpPr>
          <p:cNvPr id="3" name="Content Placeholder 2"/>
          <p:cNvSpPr>
            <a:spLocks noGrp="1"/>
          </p:cNvSpPr>
          <p:nvPr>
            <p:ph sz="half" idx="1"/>
          </p:nvPr>
        </p:nvSpPr>
        <p:spPr>
          <a:xfrm>
            <a:off x="609600" y="1447800"/>
            <a:ext cx="524256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39841" y="1447800"/>
            <a:ext cx="524256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Copyright © 2016 Symantec Corporation</a:t>
            </a:r>
            <a:endParaRPr/>
          </a:p>
        </p:txBody>
      </p:sp>
      <p:sp>
        <p:nvSpPr>
          <p:cNvPr id="7" name="Slide Number Placeholder 6"/>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336735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YMC17 - Thank you">
    <p:spTree>
      <p:nvGrpSpPr>
        <p:cNvPr id="1" name=""/>
        <p:cNvGrpSpPr/>
        <p:nvPr/>
      </p:nvGrpSpPr>
      <p:grpSpPr>
        <a:xfrm>
          <a:off x="0" y="0"/>
          <a:ext cx="0" cy="0"/>
          <a:chOff x="0" y="0"/>
          <a:chExt cx="0" cy="0"/>
        </a:xfrm>
      </p:grpSpPr>
      <p:grpSp>
        <p:nvGrpSpPr>
          <p:cNvPr id="4" name="Group 80"/>
          <p:cNvGrpSpPr>
            <a:grpSpLocks/>
          </p:cNvGrpSpPr>
          <p:nvPr userDrawn="1"/>
        </p:nvGrpSpPr>
        <p:grpSpPr bwMode="auto">
          <a:xfrm>
            <a:off x="503238" y="377825"/>
            <a:ext cx="2735262" cy="727075"/>
            <a:chOff x="590710" y="3178038"/>
            <a:chExt cx="13400723" cy="3557588"/>
          </a:xfrm>
        </p:grpSpPr>
        <p:sp>
          <p:nvSpPr>
            <p:cNvPr id="5"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6" name="Group 103"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27" name="Straight Connector 2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0" name="Group 107" hidden="1"/>
            <p:cNvGrpSpPr>
              <a:grpSpLocks/>
            </p:cNvGrpSpPr>
            <p:nvPr userDrawn="1"/>
          </p:nvGrpSpPr>
          <p:grpSpPr bwMode="auto">
            <a:xfrm>
              <a:off x="11640116" y="-714736"/>
              <a:ext cx="551884" cy="8287473"/>
              <a:chOff x="11640116" y="-714736"/>
              <a:chExt cx="551884" cy="8287473"/>
            </a:xfrm>
          </p:grpSpPr>
          <p:cxnSp>
            <p:nvCxnSpPr>
              <p:cNvPr id="44" name="Straight Connector 4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108" hidden="1"/>
            <p:cNvGrpSpPr>
              <a:grpSpLocks/>
            </p:cNvGrpSpPr>
            <p:nvPr userDrawn="1"/>
          </p:nvGrpSpPr>
          <p:grpSpPr bwMode="auto">
            <a:xfrm>
              <a:off x="-282027" y="-714736"/>
              <a:ext cx="12740305" cy="8287473"/>
              <a:chOff x="-282026" y="-714736"/>
              <a:chExt cx="12740305" cy="8287473"/>
            </a:xfrm>
          </p:grpSpPr>
          <p:grpSp>
            <p:nvGrpSpPr>
              <p:cNvPr id="32" name="Group 109" hidden="1"/>
              <p:cNvGrpSpPr>
                <a:grpSpLocks/>
              </p:cNvGrpSpPr>
              <p:nvPr userDrawn="1"/>
            </p:nvGrpSpPr>
            <p:grpSpPr bwMode="auto">
              <a:xfrm>
                <a:off x="-282026" y="0"/>
                <a:ext cx="12740305" cy="246887"/>
                <a:chOff x="-282026" y="0"/>
                <a:chExt cx="12740305" cy="246887"/>
              </a:xfrm>
            </p:grpSpPr>
            <p:cxnSp>
              <p:nvCxnSpPr>
                <p:cNvPr id="42" name="Straight Connector 4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110" hidden="1"/>
              <p:cNvGrpSpPr>
                <a:grpSpLocks/>
              </p:cNvGrpSpPr>
              <p:nvPr userDrawn="1"/>
            </p:nvGrpSpPr>
            <p:grpSpPr bwMode="auto">
              <a:xfrm>
                <a:off x="-282026" y="1280053"/>
                <a:ext cx="12740305" cy="442593"/>
                <a:chOff x="-282026" y="1280053"/>
                <a:chExt cx="12740305" cy="442593"/>
              </a:xfrm>
            </p:grpSpPr>
            <p:cxnSp>
              <p:nvCxnSpPr>
                <p:cNvPr id="40" name="Straight Connector 3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11" hidden="1"/>
              <p:cNvGrpSpPr>
                <a:grpSpLocks/>
              </p:cNvGrpSpPr>
              <p:nvPr userDrawn="1"/>
            </p:nvGrpSpPr>
            <p:grpSpPr bwMode="auto">
              <a:xfrm>
                <a:off x="0" y="-714736"/>
                <a:ext cx="551884" cy="8287473"/>
                <a:chOff x="11640116" y="-714736"/>
                <a:chExt cx="551884" cy="8287473"/>
              </a:xfrm>
            </p:grpSpPr>
            <p:cxnSp>
              <p:nvCxnSpPr>
                <p:cNvPr id="38" name="Straight Connector 3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112" hidden="1"/>
              <p:cNvGrpSpPr>
                <a:grpSpLocks/>
              </p:cNvGrpSpPr>
              <p:nvPr userDrawn="1"/>
            </p:nvGrpSpPr>
            <p:grpSpPr bwMode="auto">
              <a:xfrm>
                <a:off x="-282026" y="6584314"/>
                <a:ext cx="12740305" cy="273686"/>
                <a:chOff x="-282026" y="0"/>
                <a:chExt cx="12740305" cy="273686"/>
              </a:xfrm>
            </p:grpSpPr>
            <p:cxnSp>
              <p:nvCxnSpPr>
                <p:cNvPr id="36" name="Straight Connector 3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p:nvPr>
        </p:nvSpPr>
        <p:spPr bwMode="gray">
          <a:xfrm>
            <a:off x="495300" y="3104754"/>
            <a:ext cx="7848600" cy="1177673"/>
          </a:xfrm>
        </p:spPr>
        <p:txBody>
          <a:bodyPr>
            <a:noAutofit/>
          </a:bodyPr>
          <a:lstStyle>
            <a:lvl1pPr algn="l">
              <a:lnSpc>
                <a:spcPct val="90000"/>
              </a:lnSpc>
              <a:defRPr sz="6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pic>
        <p:nvPicPr>
          <p:cNvPr id="46" name="Picture 45" descr="iStock-503680362-sm.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2112249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Quote">
    <p:spTree>
      <p:nvGrpSpPr>
        <p:cNvPr id="1" name=""/>
        <p:cNvGrpSpPr/>
        <p:nvPr/>
      </p:nvGrpSpPr>
      <p:grpSpPr>
        <a:xfrm>
          <a:off x="0" y="0"/>
          <a:ext cx="0" cy="0"/>
          <a:chOff x="0" y="0"/>
          <a:chExt cx="0" cy="0"/>
        </a:xfrm>
      </p:grpSpPr>
      <p:sp>
        <p:nvSpPr>
          <p:cNvPr id="23" name="Text Placeholder 22"/>
          <p:cNvSpPr>
            <a:spLocks noGrp="1"/>
          </p:cNvSpPr>
          <p:nvPr>
            <p:ph type="body" sz="quarter" idx="14" hasCustomPrompt="1"/>
          </p:nvPr>
        </p:nvSpPr>
        <p:spPr>
          <a:xfrm>
            <a:off x="1383442" y="1130453"/>
            <a:ext cx="9410702" cy="3033903"/>
          </a:xfrm>
        </p:spPr>
        <p:txBody>
          <a:bodyPr/>
          <a:lstStyle>
            <a:lvl1pPr marL="0" indent="0">
              <a:lnSpc>
                <a:spcPct val="120000"/>
              </a:lnSpc>
              <a:spcAft>
                <a:spcPts val="0"/>
              </a:spcAft>
              <a:buNone/>
              <a:defRPr sz="3200" baseline="0"/>
            </a:lvl1pPr>
          </a:lstStyle>
          <a:p>
            <a:pPr lvl="0"/>
            <a:r>
              <a:rPr lang="en-US" dirty="0"/>
              <a:t>This is a sample quote slide. Type your quotation inside the quotation marks. Click the edge of the quotation marks and drag them into place.</a:t>
            </a:r>
          </a:p>
        </p:txBody>
      </p:sp>
      <p:sp>
        <p:nvSpPr>
          <p:cNvPr id="2" name="Rectangle 5"/>
          <p:cNvSpPr>
            <a:spLocks noGrp="1" noChangeArrowheads="1"/>
          </p:cNvSpPr>
          <p:nvPr>
            <p:ph type="ftr" sz="quarter" idx="10"/>
          </p:nvPr>
        </p:nvSpPr>
        <p:spPr>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rtl="0" eaLnBrk="0" fontAlgn="base" hangingPunct="0">
              <a:spcBef>
                <a:spcPct val="0"/>
              </a:spcBef>
              <a:spcAft>
                <a:spcPct val="0"/>
              </a:spcAft>
              <a:defRPr lang="en-US" sz="1200" kern="1200" smtClean="0">
                <a:solidFill>
                  <a:schemeClr val="bg2">
                    <a:lumMod val="50000"/>
                  </a:schemeClr>
                </a:solidFill>
                <a:latin typeface="Calibri" pitchFamily="34" charset="0"/>
                <a:ea typeface="+mn-ea"/>
                <a:cs typeface="Calibri" pitchFamily="34" charset="0"/>
              </a:defRPr>
            </a:lvl1pPr>
          </a:lstStyle>
          <a:p>
            <a:pPr>
              <a:defRPr/>
            </a:pPr>
            <a:r>
              <a:rPr lang="en-US"/>
              <a:t>Copyright © 2016 Symantec Corporation</a:t>
            </a:r>
            <a:endParaRPr lang="en-US" dirty="0"/>
          </a:p>
        </p:txBody>
      </p:sp>
      <p:sp>
        <p:nvSpPr>
          <p:cNvPr id="3" name="Rectangle 6"/>
          <p:cNvSpPr>
            <a:spLocks noGrp="1" noChangeArrowheads="1"/>
          </p:cNvSpPr>
          <p:nvPr>
            <p:ph type="sldNum" sz="quarter" idx="11"/>
          </p:nvPr>
        </p:nvSpPr>
        <p:spPr>
          <a:ln/>
        </p:spPr>
        <p:txBody>
          <a:bodyPr/>
          <a:lstStyle>
            <a:lvl1pPr>
              <a:defRPr>
                <a:latin typeface="Calibri" pitchFamily="34" charset="0"/>
                <a:cs typeface="Calibri" pitchFamily="34" charset="0"/>
              </a:defRPr>
            </a:lvl1pPr>
          </a:lstStyle>
          <a:p>
            <a:pPr>
              <a:defRPr/>
            </a:pPr>
            <a:fld id="{29F62691-FC9C-4E2F-9CE1-4D4177CD1763}" type="slidenum">
              <a:rPr lang="en-US" smtClean="0"/>
              <a:pPr>
                <a:defRPr/>
              </a:pPr>
              <a:t>‹#›</a:t>
            </a:fld>
            <a:endParaRPr lang="en-US" dirty="0"/>
          </a:p>
        </p:txBody>
      </p:sp>
      <p:sp>
        <p:nvSpPr>
          <p:cNvPr id="9" name="Text Placeholder 8"/>
          <p:cNvSpPr>
            <a:spLocks noGrp="1" noChangeAspect="1"/>
          </p:cNvSpPr>
          <p:nvPr>
            <p:ph type="body" sz="quarter" idx="16" hasCustomPrompt="1"/>
          </p:nvPr>
        </p:nvSpPr>
        <p:spPr>
          <a:xfrm>
            <a:off x="7213600" y="2957960"/>
            <a:ext cx="646176" cy="374904"/>
          </a:xfrm>
          <a:blipFill>
            <a:blip r:embed="rId2" cstate="print"/>
            <a:stretch>
              <a:fillRect/>
            </a:stretch>
          </a:blipFill>
        </p:spPr>
        <p:txBody>
          <a:bodyPr/>
          <a:lstStyle>
            <a:lvl1pPr marL="0" indent="0">
              <a:buNone/>
              <a:defRPr sz="800"/>
            </a:lvl1pPr>
          </a:lstStyle>
          <a:p>
            <a:pPr lvl="0"/>
            <a:r>
              <a:rPr lang="en-US" dirty="0"/>
              <a:t> </a:t>
            </a:r>
          </a:p>
        </p:txBody>
      </p:sp>
      <p:sp>
        <p:nvSpPr>
          <p:cNvPr id="10" name="Text Placeholder 8"/>
          <p:cNvSpPr>
            <a:spLocks noGrp="1" noChangeAspect="1"/>
          </p:cNvSpPr>
          <p:nvPr>
            <p:ph type="body" sz="quarter" idx="18" hasCustomPrompt="1"/>
          </p:nvPr>
        </p:nvSpPr>
        <p:spPr>
          <a:xfrm>
            <a:off x="671227" y="1121308"/>
            <a:ext cx="646176" cy="374904"/>
          </a:xfrm>
          <a:blipFill>
            <a:blip r:embed="rId3" cstate="print"/>
            <a:stretch>
              <a:fillRect/>
            </a:stretch>
          </a:blipFill>
        </p:spPr>
        <p:txBody>
          <a:bodyPr/>
          <a:lstStyle>
            <a:lvl1pPr marL="0" indent="0">
              <a:buNone/>
              <a:defRPr sz="800"/>
            </a:lvl1pPr>
          </a:lstStyle>
          <a:p>
            <a:pPr lvl="0"/>
            <a:r>
              <a:rPr lang="en-US" dirty="0"/>
              <a:t> </a:t>
            </a:r>
          </a:p>
        </p:txBody>
      </p:sp>
      <p:sp>
        <p:nvSpPr>
          <p:cNvPr id="25" name="Text Placeholder 24"/>
          <p:cNvSpPr>
            <a:spLocks noGrp="1"/>
          </p:cNvSpPr>
          <p:nvPr>
            <p:ph type="body" sz="quarter" idx="15" hasCustomPrompt="1"/>
          </p:nvPr>
        </p:nvSpPr>
        <p:spPr>
          <a:xfrm>
            <a:off x="5466747" y="4267200"/>
            <a:ext cx="4955456" cy="914400"/>
          </a:xfrm>
        </p:spPr>
        <p:txBody>
          <a:bodyPr/>
          <a:lstStyle>
            <a:lvl1pPr marL="0" indent="0">
              <a:buNone/>
              <a:defRPr sz="2000" b="1" i="1" baseline="0">
                <a:solidFill>
                  <a:schemeClr val="bg2">
                    <a:lumMod val="50000"/>
                  </a:schemeClr>
                </a:solidFill>
              </a:defRPr>
            </a:lvl1pPr>
            <a:lvl2pPr>
              <a:buNone/>
              <a:defRPr sz="2000" b="1" i="1">
                <a:solidFill>
                  <a:srgbClr val="678BA8"/>
                </a:solidFill>
              </a:defRPr>
            </a:lvl2pPr>
            <a:lvl3pPr>
              <a:buNone/>
              <a:defRPr sz="2000" b="1" i="1">
                <a:solidFill>
                  <a:srgbClr val="678BA8"/>
                </a:solidFill>
              </a:defRPr>
            </a:lvl3pPr>
            <a:lvl4pPr>
              <a:buNone/>
              <a:defRPr sz="2000" b="1" i="1">
                <a:solidFill>
                  <a:srgbClr val="678BA8"/>
                </a:solidFill>
              </a:defRPr>
            </a:lvl4pPr>
            <a:lvl5pPr>
              <a:buNone/>
              <a:defRPr sz="2000" b="1" i="1">
                <a:solidFill>
                  <a:srgbClr val="678BA8"/>
                </a:solidFill>
              </a:defRPr>
            </a:lvl5pPr>
          </a:lstStyle>
          <a:p>
            <a:pPr lvl="0"/>
            <a:r>
              <a:rPr lang="en-US" dirty="0"/>
              <a:t>Name of Person Quoted,</a:t>
            </a:r>
            <a:br>
              <a:rPr lang="en-US" dirty="0"/>
            </a:br>
            <a:r>
              <a:rPr lang="en-US" dirty="0"/>
              <a:t>XYZ Company</a:t>
            </a:r>
          </a:p>
        </p:txBody>
      </p:sp>
    </p:spTree>
    <p:extLst>
      <p:ext uri="{BB962C8B-B14F-4D97-AF65-F5344CB8AC3E}">
        <p14:creationId xmlns:p14="http://schemas.microsoft.com/office/powerpoint/2010/main" val="2533975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YMC17 - Title Slide - ALT">
    <p:bg>
      <p:bgPr>
        <a:solidFill>
          <a:srgbClr val="19233C"/>
        </a:solidFill>
        <a:effectLst/>
      </p:bgPr>
    </p:bg>
    <p:spTree>
      <p:nvGrpSpPr>
        <p:cNvPr id="1" name=""/>
        <p:cNvGrpSpPr/>
        <p:nvPr/>
      </p:nvGrpSpPr>
      <p:grpSpPr>
        <a:xfrm>
          <a:off x="0" y="0"/>
          <a:ext cx="0" cy="0"/>
          <a:chOff x="0" y="0"/>
          <a:chExt cx="0" cy="0"/>
        </a:xfrm>
      </p:grpSpPr>
      <p:grpSp>
        <p:nvGrpSpPr>
          <p:cNvPr id="7" name="Group 80"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5"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6" hidden="1"/>
            <p:cNvGrpSpPr>
              <a:grpSpLocks/>
            </p:cNvGrpSpPr>
            <p:nvPr userDrawn="1"/>
          </p:nvGrpSpPr>
          <p:grpSpPr bwMode="auto">
            <a:xfrm>
              <a:off x="-282027" y="-714736"/>
              <a:ext cx="12740305" cy="8287473"/>
              <a:chOff x="-282026" y="-714736"/>
              <a:chExt cx="12740305" cy="8287473"/>
            </a:xfrm>
          </p:grpSpPr>
          <p:grpSp>
            <p:nvGrpSpPr>
              <p:cNvPr id="13" name="Group 87"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90"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7" name="Group 101"/>
          <p:cNvGrpSpPr>
            <a:grpSpLocks/>
          </p:cNvGrpSpPr>
          <p:nvPr userDrawn="1"/>
        </p:nvGrpSpPr>
        <p:grpSpPr bwMode="auto">
          <a:xfrm>
            <a:off x="503238" y="377825"/>
            <a:ext cx="2735262" cy="727075"/>
            <a:chOff x="590710" y="3178038"/>
            <a:chExt cx="13400723" cy="3557588"/>
          </a:xfrm>
        </p:grpSpPr>
        <p:sp>
          <p:nvSpPr>
            <p:cNvPr id="28"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39"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40"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41" name="Rectangle 18"/>
            <p:cNvSpPr>
              <a:spLocks noChangeArrowheads="1"/>
            </p:cNvSpPr>
            <p:nvPr userDrawn="1"/>
          </p:nvSpPr>
          <p:spPr bwMode="auto">
            <a:xfrm>
              <a:off x="3223000" y="3784271"/>
              <a:ext cx="111668" cy="1116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42" name="Rectangle 19"/>
            <p:cNvSpPr>
              <a:spLocks noChangeArrowheads="1"/>
            </p:cNvSpPr>
            <p:nvPr userDrawn="1"/>
          </p:nvSpPr>
          <p:spPr bwMode="auto">
            <a:xfrm>
              <a:off x="3558013" y="3656645"/>
              <a:ext cx="127626" cy="1276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43" name="Rectangle 20"/>
            <p:cNvSpPr>
              <a:spLocks noChangeArrowheads="1"/>
            </p:cNvSpPr>
            <p:nvPr userDrawn="1"/>
          </p:nvSpPr>
          <p:spPr bwMode="auto">
            <a:xfrm>
              <a:off x="3111322" y="3672594"/>
              <a:ext cx="111668" cy="1116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44" name="Rectangle 21"/>
            <p:cNvSpPr>
              <a:spLocks noChangeArrowheads="1"/>
            </p:cNvSpPr>
            <p:nvPr userDrawn="1"/>
          </p:nvSpPr>
          <p:spPr bwMode="auto">
            <a:xfrm>
              <a:off x="3446345" y="3784271"/>
              <a:ext cx="111668" cy="1116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45" name="Rectangle 22"/>
            <p:cNvSpPr>
              <a:spLocks noChangeArrowheads="1"/>
            </p:cNvSpPr>
            <p:nvPr userDrawn="1"/>
          </p:nvSpPr>
          <p:spPr bwMode="auto">
            <a:xfrm>
              <a:off x="3669691" y="3305664"/>
              <a:ext cx="127626" cy="1276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46" name="Rectangle 23"/>
            <p:cNvSpPr>
              <a:spLocks noChangeArrowheads="1"/>
            </p:cNvSpPr>
            <p:nvPr userDrawn="1"/>
          </p:nvSpPr>
          <p:spPr bwMode="auto">
            <a:xfrm>
              <a:off x="3446345" y="3433290"/>
              <a:ext cx="223345" cy="1116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47" name="Rectangle 24"/>
            <p:cNvSpPr>
              <a:spLocks noChangeArrowheads="1"/>
            </p:cNvSpPr>
            <p:nvPr userDrawn="1"/>
          </p:nvSpPr>
          <p:spPr bwMode="auto">
            <a:xfrm>
              <a:off x="3334668" y="3544968"/>
              <a:ext cx="111668" cy="23930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FFFFFF"/>
                </a:solidFill>
              </a:endParaRPr>
            </a:p>
          </p:txBody>
        </p:sp>
        <p:sp>
          <p:nvSpPr>
            <p:cNvPr id="48"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bwMode="gray">
          <a:xfrm>
            <a:off x="495300" y="2367498"/>
            <a:ext cx="7848600" cy="1177673"/>
          </a:xfrm>
        </p:spPr>
        <p:txBody>
          <a:bodyPr>
            <a:noAutofit/>
          </a:bodyPr>
          <a:lstStyle>
            <a:lvl1pPr algn="l">
              <a:lnSpc>
                <a:spcPct val="90000"/>
              </a:lnSpc>
              <a:defRPr sz="4000" b="1" i="0" cap="none" baseline="0">
                <a:solidFill>
                  <a:schemeClr val="bg1"/>
                </a:solidFill>
                <a:latin typeface="+mn-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bwMode="gray">
          <a:xfrm>
            <a:off x="495300" y="4064667"/>
            <a:ext cx="5600700" cy="378101"/>
          </a:xfrm>
          <a:prstGeom prst="rect">
            <a:avLst/>
          </a:prstGeom>
        </p:spPr>
        <p:txBody>
          <a:bodyPr anchor="b">
            <a:noAutofit/>
          </a:bodyPr>
          <a:lstStyle>
            <a:lvl1pPr marL="0" indent="0" algn="l">
              <a:buNone/>
              <a:defRPr sz="3000" b="1" i="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0" name="Text Placeholder 69"/>
          <p:cNvSpPr>
            <a:spLocks noGrp="1"/>
          </p:cNvSpPr>
          <p:nvPr>
            <p:ph type="body" sz="quarter" idx="10"/>
          </p:nvPr>
        </p:nvSpPr>
        <p:spPr bwMode="gray">
          <a:xfrm>
            <a:off x="495300" y="5188124"/>
            <a:ext cx="5600700" cy="378101"/>
          </a:xfrm>
          <a:prstGeom prst="rect">
            <a:avLst/>
          </a:prstGeom>
        </p:spPr>
        <p:txBody>
          <a:bodyPr anchor="b" anchorCtr="0"/>
          <a:lstStyle>
            <a:lvl1pPr marL="0" indent="0">
              <a:lnSpc>
                <a:spcPct val="80000"/>
              </a:lnSpc>
              <a:buNone/>
              <a:defRPr sz="2000" b="1" i="0" cap="none" spc="100" baseline="0">
                <a:solidFill>
                  <a:schemeClr val="bg1"/>
                </a:solidFill>
                <a:latin typeface="+mn-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5" name="Text Placeholder 4"/>
          <p:cNvSpPr>
            <a:spLocks noGrp="1"/>
          </p:cNvSpPr>
          <p:nvPr>
            <p:ph type="body" sz="quarter" idx="11"/>
          </p:nvPr>
        </p:nvSpPr>
        <p:spPr>
          <a:xfrm>
            <a:off x="495300" y="4443482"/>
            <a:ext cx="5600700" cy="546100"/>
          </a:xfrm>
          <a:prstGeom prst="rect">
            <a:avLst/>
          </a:prstGeom>
        </p:spPr>
        <p:txBody>
          <a:bodyPr>
            <a:noAutofit/>
          </a:bodyPr>
          <a:lstStyle>
            <a:lvl1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1pPr>
            <a:lvl2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1000"/>
              </a:spcBef>
              <a:buFont typeface="Courier New" panose="02070309020205020404" pitchFamily="49" charset="0"/>
              <a:buNone/>
              <a:defRPr lang="en-US" sz="2000" b="0" i="0" kern="1200" dirty="0">
                <a:solidFill>
                  <a:schemeClr val="bg1"/>
                </a:solidFill>
                <a:latin typeface="+mn-lt"/>
                <a:ea typeface="+mn-ea"/>
                <a:cs typeface="Arial" panose="020B0604020202020204" pitchFamily="34" charset="0"/>
              </a:defRPr>
            </a:lvl5pPr>
          </a:lstStyle>
          <a:p>
            <a:pPr lvl="0"/>
            <a:r>
              <a:rPr lang="en-US"/>
              <a:t>Edit Master text styles</a:t>
            </a:r>
          </a:p>
        </p:txBody>
      </p:sp>
      <p:pic>
        <p:nvPicPr>
          <p:cNvPr id="49" name="Picture 48" descr="iStock-503680362-sm.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3143223051"/>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YMC17 - Agenda">
    <p:spTree>
      <p:nvGrpSpPr>
        <p:cNvPr id="1" name=""/>
        <p:cNvGrpSpPr/>
        <p:nvPr/>
      </p:nvGrpSpPr>
      <p:grpSpPr>
        <a:xfrm>
          <a:off x="0" y="0"/>
          <a:ext cx="0" cy="0"/>
          <a:chOff x="0" y="0"/>
          <a:chExt cx="0" cy="0"/>
        </a:xfrm>
      </p:grpSpPr>
      <p:grpSp>
        <p:nvGrpSpPr>
          <p:cNvPr id="11"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2" name="Straight Connector 11"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5" name="Group 84" hidden="1"/>
            <p:cNvGrpSpPr>
              <a:grpSpLocks/>
            </p:cNvGrpSpPr>
            <p:nvPr userDrawn="1"/>
          </p:nvGrpSpPr>
          <p:grpSpPr bwMode="auto">
            <a:xfrm>
              <a:off x="11640116" y="-714736"/>
              <a:ext cx="551884" cy="8287473"/>
              <a:chOff x="11640116" y="-714736"/>
              <a:chExt cx="551884" cy="8287473"/>
            </a:xfrm>
          </p:grpSpPr>
          <p:cxnSp>
            <p:nvCxnSpPr>
              <p:cNvPr id="29" name="Straight Connector 28"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5" hidden="1"/>
            <p:cNvGrpSpPr>
              <a:grpSpLocks/>
            </p:cNvGrpSpPr>
            <p:nvPr userDrawn="1"/>
          </p:nvGrpSpPr>
          <p:grpSpPr bwMode="auto">
            <a:xfrm>
              <a:off x="-282027" y="-714736"/>
              <a:ext cx="12740305" cy="8287473"/>
              <a:chOff x="-282026" y="-714736"/>
              <a:chExt cx="12740305" cy="8287473"/>
            </a:xfrm>
          </p:grpSpPr>
          <p:grpSp>
            <p:nvGrpSpPr>
              <p:cNvPr id="17" name="Group 86" hidden="1"/>
              <p:cNvGrpSpPr>
                <a:grpSpLocks/>
              </p:cNvGrpSpPr>
              <p:nvPr userDrawn="1"/>
            </p:nvGrpSpPr>
            <p:grpSpPr bwMode="auto">
              <a:xfrm>
                <a:off x="-282026" y="0"/>
                <a:ext cx="12740305" cy="246887"/>
                <a:chOff x="-282026" y="0"/>
                <a:chExt cx="12740305" cy="246887"/>
              </a:xfrm>
            </p:grpSpPr>
            <p:cxnSp>
              <p:nvCxnSpPr>
                <p:cNvPr id="27" name="Straight Connector 26"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7" hidden="1"/>
              <p:cNvGrpSpPr>
                <a:grpSpLocks/>
              </p:cNvGrpSpPr>
              <p:nvPr userDrawn="1"/>
            </p:nvGrpSpPr>
            <p:grpSpPr bwMode="auto">
              <a:xfrm>
                <a:off x="-282026" y="1280053"/>
                <a:ext cx="12740305" cy="442593"/>
                <a:chOff x="-282026" y="1280053"/>
                <a:chExt cx="12740305" cy="442593"/>
              </a:xfrm>
            </p:grpSpPr>
            <p:cxnSp>
              <p:nvCxnSpPr>
                <p:cNvPr id="25" name="Straight Connector 24"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8" hidden="1"/>
              <p:cNvGrpSpPr>
                <a:grpSpLocks/>
              </p:cNvGrpSpPr>
              <p:nvPr userDrawn="1"/>
            </p:nvGrpSpPr>
            <p:grpSpPr bwMode="auto">
              <a:xfrm>
                <a:off x="0" y="-714736"/>
                <a:ext cx="551884" cy="8287473"/>
                <a:chOff x="11640116" y="-714736"/>
                <a:chExt cx="551884" cy="8287473"/>
              </a:xfrm>
            </p:grpSpPr>
            <p:cxnSp>
              <p:nvCxnSpPr>
                <p:cNvPr id="23" name="Straight Connector 22"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89" hidden="1"/>
              <p:cNvGrpSpPr>
                <a:grpSpLocks/>
              </p:cNvGrpSpPr>
              <p:nvPr userDrawn="1"/>
            </p:nvGrpSpPr>
            <p:grpSpPr bwMode="auto">
              <a:xfrm>
                <a:off x="-282026" y="6584314"/>
                <a:ext cx="12740305" cy="273686"/>
                <a:chOff x="-282026" y="0"/>
                <a:chExt cx="12740305" cy="273686"/>
              </a:xfrm>
            </p:grpSpPr>
            <p:cxnSp>
              <p:nvCxnSpPr>
                <p:cNvPr id="21" name="Straight Connector 20"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31" name="Group 100"/>
          <p:cNvGrpSpPr>
            <a:grpSpLocks/>
          </p:cNvGrpSpPr>
          <p:nvPr userDrawn="1"/>
        </p:nvGrpSpPr>
        <p:grpSpPr bwMode="auto">
          <a:xfrm>
            <a:off x="503238" y="5756275"/>
            <a:ext cx="2157412" cy="573088"/>
            <a:chOff x="590710" y="3178038"/>
            <a:chExt cx="13400723" cy="3557588"/>
          </a:xfrm>
        </p:grpSpPr>
        <p:sp>
          <p:nvSpPr>
            <p:cNvPr id="32"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7"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1"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bwMode="gray">
          <a:xfrm>
            <a:off x="495300" y="381000"/>
            <a:ext cx="10666036" cy="863600"/>
          </a:xfrm>
        </p:spPr>
        <p:txBody>
          <a:bodyPr>
            <a:noAutofit/>
          </a:bodyPr>
          <a:lstStyle>
            <a:lvl1pPr algn="l">
              <a:lnSpc>
                <a:spcPct val="90000"/>
              </a:lnSpc>
              <a:defRPr sz="5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sp>
        <p:nvSpPr>
          <p:cNvPr id="9" name="Text Placeholder 8"/>
          <p:cNvSpPr>
            <a:spLocks noGrp="1"/>
          </p:cNvSpPr>
          <p:nvPr>
            <p:ph type="body" sz="quarter" idx="14"/>
          </p:nvPr>
        </p:nvSpPr>
        <p:spPr>
          <a:xfrm>
            <a:off x="1328739" y="163680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1" name="Text Placeholder 8"/>
          <p:cNvSpPr>
            <a:spLocks noGrp="1"/>
          </p:cNvSpPr>
          <p:nvPr>
            <p:ph type="body" sz="quarter" idx="15"/>
          </p:nvPr>
        </p:nvSpPr>
        <p:spPr>
          <a:xfrm>
            <a:off x="1328739" y="2483045"/>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2" name="Text Placeholder 8"/>
          <p:cNvSpPr>
            <a:spLocks noGrp="1"/>
          </p:cNvSpPr>
          <p:nvPr>
            <p:ph type="body" sz="quarter" idx="16"/>
          </p:nvPr>
        </p:nvSpPr>
        <p:spPr>
          <a:xfrm>
            <a:off x="1328739" y="3329288"/>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3" name="Text Placeholder 8"/>
          <p:cNvSpPr>
            <a:spLocks noGrp="1"/>
          </p:cNvSpPr>
          <p:nvPr>
            <p:ph type="body" sz="quarter" idx="17"/>
          </p:nvPr>
        </p:nvSpPr>
        <p:spPr>
          <a:xfrm>
            <a:off x="1328739" y="417553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9" name="Text Placeholder 8"/>
          <p:cNvSpPr>
            <a:spLocks noGrp="1"/>
          </p:cNvSpPr>
          <p:nvPr>
            <p:ph type="body" sz="quarter" idx="22"/>
          </p:nvPr>
        </p:nvSpPr>
        <p:spPr>
          <a:xfrm>
            <a:off x="6959637" y="163680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0" name="Text Placeholder 8"/>
          <p:cNvSpPr>
            <a:spLocks noGrp="1"/>
          </p:cNvSpPr>
          <p:nvPr>
            <p:ph type="body" sz="quarter" idx="23"/>
          </p:nvPr>
        </p:nvSpPr>
        <p:spPr>
          <a:xfrm>
            <a:off x="6959637" y="2483045"/>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1" name="Text Placeholder 8"/>
          <p:cNvSpPr>
            <a:spLocks noGrp="1"/>
          </p:cNvSpPr>
          <p:nvPr>
            <p:ph type="body" sz="quarter" idx="24"/>
          </p:nvPr>
        </p:nvSpPr>
        <p:spPr>
          <a:xfrm>
            <a:off x="6959637" y="3329288"/>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2" name="Text Placeholder 8"/>
          <p:cNvSpPr>
            <a:spLocks noGrp="1"/>
          </p:cNvSpPr>
          <p:nvPr>
            <p:ph type="body" sz="quarter" idx="25"/>
          </p:nvPr>
        </p:nvSpPr>
        <p:spPr>
          <a:xfrm>
            <a:off x="6959637" y="417553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345160686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YMC17 - Green Section Title">
    <p:spTree>
      <p:nvGrpSpPr>
        <p:cNvPr id="1" name=""/>
        <p:cNvGrpSpPr/>
        <p:nvPr/>
      </p:nvGrpSpPr>
      <p:grpSpPr>
        <a:xfrm>
          <a:off x="0" y="0"/>
          <a:ext cx="0" cy="0"/>
          <a:chOff x="0" y="0"/>
          <a:chExt cx="0" cy="0"/>
        </a:xfrm>
      </p:grpSpPr>
      <p:grpSp>
        <p:nvGrpSpPr>
          <p:cNvPr id="3" name="Group 80"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4" name="Straight Connector 3"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 name="Group 85" hidden="1"/>
            <p:cNvGrpSpPr>
              <a:grpSpLocks/>
            </p:cNvGrpSpPr>
            <p:nvPr userDrawn="1"/>
          </p:nvGrpSpPr>
          <p:grpSpPr bwMode="auto">
            <a:xfrm>
              <a:off x="11640116" y="-714736"/>
              <a:ext cx="551884" cy="8287473"/>
              <a:chOff x="11640116" y="-714736"/>
              <a:chExt cx="551884" cy="8287473"/>
            </a:xfrm>
          </p:grpSpPr>
          <p:cxnSp>
            <p:nvCxnSpPr>
              <p:cNvPr id="21" name="Straight Connector 20"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86" hidden="1"/>
            <p:cNvGrpSpPr>
              <a:grpSpLocks/>
            </p:cNvGrpSpPr>
            <p:nvPr userDrawn="1"/>
          </p:nvGrpSpPr>
          <p:grpSpPr bwMode="auto">
            <a:xfrm>
              <a:off x="-282027" y="-714736"/>
              <a:ext cx="12740305" cy="8287473"/>
              <a:chOff x="-282026" y="-714736"/>
              <a:chExt cx="12740305" cy="8287473"/>
            </a:xfrm>
          </p:grpSpPr>
          <p:grpSp>
            <p:nvGrpSpPr>
              <p:cNvPr id="9" name="Group 87" hidden="1"/>
              <p:cNvGrpSpPr>
                <a:grpSpLocks/>
              </p:cNvGrpSpPr>
              <p:nvPr userDrawn="1"/>
            </p:nvGrpSpPr>
            <p:grpSpPr bwMode="auto">
              <a:xfrm>
                <a:off x="-282026" y="0"/>
                <a:ext cx="12740305" cy="246887"/>
                <a:chOff x="-282026" y="0"/>
                <a:chExt cx="12740305" cy="246887"/>
              </a:xfrm>
            </p:grpSpPr>
            <p:cxnSp>
              <p:nvCxnSpPr>
                <p:cNvPr id="19" name="Straight Connector 18"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88" hidden="1"/>
              <p:cNvGrpSpPr>
                <a:grpSpLocks/>
              </p:cNvGrpSpPr>
              <p:nvPr userDrawn="1"/>
            </p:nvGrpSpPr>
            <p:grpSpPr bwMode="auto">
              <a:xfrm>
                <a:off x="-282026" y="1280053"/>
                <a:ext cx="12740305" cy="442593"/>
                <a:chOff x="-282026" y="1280053"/>
                <a:chExt cx="12740305" cy="442593"/>
              </a:xfrm>
            </p:grpSpPr>
            <p:cxnSp>
              <p:nvCxnSpPr>
                <p:cNvPr id="17" name="Straight Connector 16"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9" hidden="1"/>
              <p:cNvGrpSpPr>
                <a:grpSpLocks/>
              </p:cNvGrpSpPr>
              <p:nvPr userDrawn="1"/>
            </p:nvGrpSpPr>
            <p:grpSpPr bwMode="auto">
              <a:xfrm>
                <a:off x="0" y="-714736"/>
                <a:ext cx="551884" cy="8287473"/>
                <a:chOff x="11640116" y="-714736"/>
                <a:chExt cx="551884" cy="8287473"/>
              </a:xfrm>
            </p:grpSpPr>
            <p:cxnSp>
              <p:nvCxnSpPr>
                <p:cNvPr id="15" name="Straight Connector 14"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90" hidden="1"/>
              <p:cNvGrpSpPr>
                <a:grpSpLocks/>
              </p:cNvGrpSpPr>
              <p:nvPr userDrawn="1"/>
            </p:nvGrpSpPr>
            <p:grpSpPr bwMode="auto">
              <a:xfrm>
                <a:off x="-282026" y="6584314"/>
                <a:ext cx="12740305" cy="273686"/>
                <a:chOff x="-282026" y="0"/>
                <a:chExt cx="12740305" cy="273686"/>
              </a:xfrm>
            </p:grpSpPr>
            <p:cxnSp>
              <p:nvCxnSpPr>
                <p:cNvPr id="13" name="Straight Connector 12"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3" name="Group 101"/>
          <p:cNvGrpSpPr>
            <a:grpSpLocks/>
          </p:cNvGrpSpPr>
          <p:nvPr userDrawn="1"/>
        </p:nvGrpSpPr>
        <p:grpSpPr bwMode="auto">
          <a:xfrm>
            <a:off x="503238" y="5756275"/>
            <a:ext cx="2157412" cy="573088"/>
            <a:chOff x="590710" y="3178038"/>
            <a:chExt cx="13400723" cy="3557588"/>
          </a:xfrm>
        </p:grpSpPr>
        <p:sp>
          <p:nvSpPr>
            <p:cNvPr id="24"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5"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Title 1"/>
          <p:cNvSpPr>
            <a:spLocks noGrp="1"/>
          </p:cNvSpPr>
          <p:nvPr>
            <p:ph type="ctrTitle" hasCustomPrompt="1"/>
          </p:nvPr>
        </p:nvSpPr>
        <p:spPr bwMode="gray">
          <a:xfrm>
            <a:off x="495300" y="1981200"/>
            <a:ext cx="7848600" cy="2018725"/>
          </a:xfrm>
        </p:spPr>
        <p:txBody>
          <a:bodyPr>
            <a:noAutofit/>
          </a:bodyPr>
          <a:lstStyle>
            <a:lvl1pPr algn="l">
              <a:lnSpc>
                <a:spcPct val="90000"/>
              </a:lnSpc>
              <a:defRPr sz="6000" b="1" i="0" cap="none" baseline="0">
                <a:solidFill>
                  <a:schemeClr val="accent2"/>
                </a:solidFill>
                <a:latin typeface="+mn-lt"/>
                <a:cs typeface="Arial" panose="020B0604020202020204" pitchFamily="34" charset="0"/>
              </a:defRPr>
            </a:lvl1pPr>
          </a:lstStyle>
          <a:p>
            <a:r>
              <a:rPr lang="en-US" dirty="0"/>
              <a:t>Click to edit section divider title</a:t>
            </a:r>
          </a:p>
        </p:txBody>
      </p:sp>
      <p:pic>
        <p:nvPicPr>
          <p:cNvPr id="45" name="Picture 44" descr="iStock-480751442_clouds_sm.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76132423"/>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YMC17 - Title, Subtitle">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p:cNvSpPr>
            <a:spLocks noGrp="1"/>
          </p:cNvSpPr>
          <p:nvPr>
            <p:ph type="ftr" sz="quarter" idx="10"/>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25" name="Slide Number Placeholder 7"/>
          <p:cNvSpPr>
            <a:spLocks noGrp="1"/>
          </p:cNvSpPr>
          <p:nvPr>
            <p:ph type="sldNum" sz="quarter" idx="11"/>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80580003-9227-5047-B92E-E30C419494B2}" type="slidenum">
              <a:rPr lang="en-US"/>
              <a:pPr>
                <a:defRPr/>
              </a:pPr>
              <a:t>‹#›</a:t>
            </a:fld>
            <a:endParaRPr lang="en-US" dirty="0"/>
          </a:p>
        </p:txBody>
      </p:sp>
    </p:spTree>
    <p:extLst>
      <p:ext uri="{BB962C8B-B14F-4D97-AF65-F5344CB8AC3E}">
        <p14:creationId xmlns:p14="http://schemas.microsoft.com/office/powerpoint/2010/main" val="346023032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YMC17 - Title &amp; Graphics 1">
    <p:spTree>
      <p:nvGrpSpPr>
        <p:cNvPr id="1" name=""/>
        <p:cNvGrpSpPr/>
        <p:nvPr/>
      </p:nvGrpSpPr>
      <p:grpSpPr>
        <a:xfrm>
          <a:off x="0" y="0"/>
          <a:ext cx="0" cy="0"/>
          <a:chOff x="0" y="0"/>
          <a:chExt cx="0" cy="0"/>
        </a:xfrm>
      </p:grpSpPr>
      <p:grpSp>
        <p:nvGrpSpPr>
          <p:cNvPr id="11"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2" name="Straight Connector 11"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5" name="Group 84" hidden="1"/>
            <p:cNvGrpSpPr>
              <a:grpSpLocks/>
            </p:cNvGrpSpPr>
            <p:nvPr userDrawn="1"/>
          </p:nvGrpSpPr>
          <p:grpSpPr bwMode="auto">
            <a:xfrm>
              <a:off x="11640116" y="-714736"/>
              <a:ext cx="551884" cy="8287473"/>
              <a:chOff x="11640116" y="-714736"/>
              <a:chExt cx="551884" cy="8287473"/>
            </a:xfrm>
          </p:grpSpPr>
          <p:cxnSp>
            <p:nvCxnSpPr>
              <p:cNvPr id="29" name="Straight Connector 28"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5" hidden="1"/>
            <p:cNvGrpSpPr>
              <a:grpSpLocks/>
            </p:cNvGrpSpPr>
            <p:nvPr userDrawn="1"/>
          </p:nvGrpSpPr>
          <p:grpSpPr bwMode="auto">
            <a:xfrm>
              <a:off x="-282027" y="-714736"/>
              <a:ext cx="12740305" cy="8287473"/>
              <a:chOff x="-282026" y="-714736"/>
              <a:chExt cx="12740305" cy="8287473"/>
            </a:xfrm>
          </p:grpSpPr>
          <p:grpSp>
            <p:nvGrpSpPr>
              <p:cNvPr id="17" name="Group 86" hidden="1"/>
              <p:cNvGrpSpPr>
                <a:grpSpLocks/>
              </p:cNvGrpSpPr>
              <p:nvPr userDrawn="1"/>
            </p:nvGrpSpPr>
            <p:grpSpPr bwMode="auto">
              <a:xfrm>
                <a:off x="-282026" y="0"/>
                <a:ext cx="12740305" cy="246887"/>
                <a:chOff x="-282026" y="0"/>
                <a:chExt cx="12740305" cy="246887"/>
              </a:xfrm>
            </p:grpSpPr>
            <p:cxnSp>
              <p:nvCxnSpPr>
                <p:cNvPr id="27" name="Straight Connector 26"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7" hidden="1"/>
              <p:cNvGrpSpPr>
                <a:grpSpLocks/>
              </p:cNvGrpSpPr>
              <p:nvPr userDrawn="1"/>
            </p:nvGrpSpPr>
            <p:grpSpPr bwMode="auto">
              <a:xfrm>
                <a:off x="-282026" y="1280053"/>
                <a:ext cx="12740305" cy="442593"/>
                <a:chOff x="-282026" y="1280053"/>
                <a:chExt cx="12740305" cy="442593"/>
              </a:xfrm>
            </p:grpSpPr>
            <p:cxnSp>
              <p:nvCxnSpPr>
                <p:cNvPr id="25" name="Straight Connector 24"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8" hidden="1"/>
              <p:cNvGrpSpPr>
                <a:grpSpLocks/>
              </p:cNvGrpSpPr>
              <p:nvPr userDrawn="1"/>
            </p:nvGrpSpPr>
            <p:grpSpPr bwMode="auto">
              <a:xfrm>
                <a:off x="0" y="-714736"/>
                <a:ext cx="551884" cy="8287473"/>
                <a:chOff x="11640116" y="-714736"/>
                <a:chExt cx="551884" cy="8287473"/>
              </a:xfrm>
            </p:grpSpPr>
            <p:cxnSp>
              <p:nvCxnSpPr>
                <p:cNvPr id="23" name="Straight Connector 22"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89" hidden="1"/>
              <p:cNvGrpSpPr>
                <a:grpSpLocks/>
              </p:cNvGrpSpPr>
              <p:nvPr userDrawn="1"/>
            </p:nvGrpSpPr>
            <p:grpSpPr bwMode="auto">
              <a:xfrm>
                <a:off x="-282026" y="6584314"/>
                <a:ext cx="12740305" cy="273686"/>
                <a:chOff x="-282026" y="0"/>
                <a:chExt cx="12740305" cy="273686"/>
              </a:xfrm>
            </p:grpSpPr>
            <p:cxnSp>
              <p:nvCxnSpPr>
                <p:cNvPr id="21" name="Straight Connector 20"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1" name="Rectangle 27"/>
          <p:cNvSpPr>
            <a:spLocks noChangeArrowheads="1"/>
          </p:cNvSpPr>
          <p:nvPr userDrawn="1"/>
        </p:nvSpPr>
        <p:spPr bwMode="auto">
          <a:xfrm>
            <a:off x="9074150" y="1827213"/>
            <a:ext cx="1588" cy="1587"/>
          </a:xfrm>
          <a:prstGeom prst="rect">
            <a:avLst/>
          </a:prstGeom>
          <a:solidFill>
            <a:srgbClr val="FDC4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2" name="Rectangle 28"/>
          <p:cNvSpPr>
            <a:spLocks noChangeArrowheads="1"/>
          </p:cNvSpPr>
          <p:nvPr userDrawn="1"/>
        </p:nvSpPr>
        <p:spPr bwMode="auto">
          <a:xfrm>
            <a:off x="9359900" y="1827213"/>
            <a:ext cx="1588" cy="1587"/>
          </a:xfrm>
          <a:prstGeom prst="rect">
            <a:avLst/>
          </a:prstGeom>
          <a:solidFill>
            <a:srgbClr val="FDC4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80" name="Content Placeholder 79"/>
          <p:cNvSpPr>
            <a:spLocks noGrp="1"/>
          </p:cNvSpPr>
          <p:nvPr>
            <p:ph sz="quarter" idx="12"/>
          </p:nvPr>
        </p:nvSpPr>
        <p:spPr>
          <a:xfrm>
            <a:off x="495300" y="3649669"/>
            <a:ext cx="2258568" cy="2408231"/>
          </a:xfrm>
        </p:spPr>
        <p:txBody>
          <a:bodyPr/>
          <a:lstStyle>
            <a:lvl1pPr marL="0" indent="0">
              <a:buNone/>
              <a:defRPr/>
            </a:lvl1pPr>
          </a:lstStyle>
          <a:p>
            <a:pPr lvl="0"/>
            <a:r>
              <a:rPr lang="en-US"/>
              <a:t>Edit Master text styles</a:t>
            </a:r>
          </a:p>
        </p:txBody>
      </p:sp>
      <p:sp>
        <p:nvSpPr>
          <p:cNvPr id="81" name="Content Placeholder 79"/>
          <p:cNvSpPr>
            <a:spLocks noGrp="1"/>
          </p:cNvSpPr>
          <p:nvPr>
            <p:ph sz="quarter" idx="13"/>
          </p:nvPr>
        </p:nvSpPr>
        <p:spPr>
          <a:xfrm>
            <a:off x="3042286" y="3649669"/>
            <a:ext cx="2258568" cy="2408231"/>
          </a:xfrm>
        </p:spPr>
        <p:txBody>
          <a:bodyPr/>
          <a:lstStyle>
            <a:lvl1pPr marL="0" indent="0">
              <a:buNone/>
              <a:defRPr/>
            </a:lvl1pPr>
          </a:lstStyle>
          <a:p>
            <a:pPr lvl="0"/>
            <a:r>
              <a:rPr lang="en-US"/>
              <a:t>Edit Master text styles</a:t>
            </a:r>
          </a:p>
        </p:txBody>
      </p:sp>
      <p:sp>
        <p:nvSpPr>
          <p:cNvPr id="82" name="Content Placeholder 79"/>
          <p:cNvSpPr>
            <a:spLocks noGrp="1"/>
          </p:cNvSpPr>
          <p:nvPr>
            <p:ph sz="quarter" idx="14"/>
          </p:nvPr>
        </p:nvSpPr>
        <p:spPr>
          <a:xfrm>
            <a:off x="5566409" y="3649669"/>
            <a:ext cx="2258568" cy="2408231"/>
          </a:xfrm>
        </p:spPr>
        <p:txBody>
          <a:bodyPr/>
          <a:lstStyle>
            <a:lvl1pPr marL="0" indent="0">
              <a:buNone/>
              <a:defRPr/>
            </a:lvl1pPr>
          </a:lstStyle>
          <a:p>
            <a:pPr lvl="0"/>
            <a:r>
              <a:rPr lang="en-US"/>
              <a:t>Edit Master text styles</a:t>
            </a:r>
          </a:p>
        </p:txBody>
      </p:sp>
      <p:sp>
        <p:nvSpPr>
          <p:cNvPr id="83" name="Content Placeholder 79"/>
          <p:cNvSpPr>
            <a:spLocks noGrp="1"/>
          </p:cNvSpPr>
          <p:nvPr>
            <p:ph sz="quarter" idx="15"/>
          </p:nvPr>
        </p:nvSpPr>
        <p:spPr>
          <a:xfrm>
            <a:off x="8090534" y="3649669"/>
            <a:ext cx="2258568" cy="2408231"/>
          </a:xfrm>
        </p:spPr>
        <p:txBody>
          <a:bodyPr/>
          <a:lstStyle>
            <a:lvl1pPr marL="0" indent="0">
              <a:buNone/>
              <a:defRPr/>
            </a:lvl1pPr>
          </a:lstStyle>
          <a:p>
            <a:pPr lvl="0"/>
            <a:r>
              <a:rPr lang="en-US"/>
              <a:t>Edit Master text styles</a:t>
            </a:r>
          </a:p>
        </p:txBody>
      </p:sp>
      <p:sp>
        <p:nvSpPr>
          <p:cNvPr id="94" name="Text Placeholder 93"/>
          <p:cNvSpPr>
            <a:spLocks noGrp="1"/>
          </p:cNvSpPr>
          <p:nvPr>
            <p:ph type="body" sz="quarter" idx="16"/>
          </p:nvPr>
        </p:nvSpPr>
        <p:spPr>
          <a:xfrm>
            <a:off x="495300"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5" name="Text Placeholder 93"/>
          <p:cNvSpPr>
            <a:spLocks noGrp="1"/>
          </p:cNvSpPr>
          <p:nvPr>
            <p:ph type="body" sz="quarter" idx="17"/>
          </p:nvPr>
        </p:nvSpPr>
        <p:spPr>
          <a:xfrm>
            <a:off x="3042285"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6" name="Text Placeholder 93"/>
          <p:cNvSpPr>
            <a:spLocks noGrp="1"/>
          </p:cNvSpPr>
          <p:nvPr>
            <p:ph type="body" sz="quarter" idx="18"/>
          </p:nvPr>
        </p:nvSpPr>
        <p:spPr>
          <a:xfrm>
            <a:off x="5561457"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7" name="Text Placeholder 93"/>
          <p:cNvSpPr>
            <a:spLocks noGrp="1"/>
          </p:cNvSpPr>
          <p:nvPr>
            <p:ph type="body" sz="quarter" idx="19"/>
          </p:nvPr>
        </p:nvSpPr>
        <p:spPr>
          <a:xfrm>
            <a:off x="8090532"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3" name="Footer Placeholder 1"/>
          <p:cNvSpPr>
            <a:spLocks noGrp="1"/>
          </p:cNvSpPr>
          <p:nvPr>
            <p:ph type="ftr" sz="quarter" idx="20"/>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34" name="Slide Number Placeholder 7"/>
          <p:cNvSpPr>
            <a:spLocks noGrp="1"/>
          </p:cNvSpPr>
          <p:nvPr>
            <p:ph type="sldNum" sz="quarter" idx="21"/>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38FD8F41-8204-A84F-A81E-F5683D8C4DEA}" type="slidenum">
              <a:rPr lang="en-US"/>
              <a:pPr>
                <a:defRPr/>
              </a:pPr>
              <a:t>‹#›</a:t>
            </a:fld>
            <a:endParaRPr lang="en-US" dirty="0"/>
          </a:p>
        </p:txBody>
      </p:sp>
    </p:spTree>
    <p:extLst>
      <p:ext uri="{BB962C8B-B14F-4D97-AF65-F5344CB8AC3E}">
        <p14:creationId xmlns:p14="http://schemas.microsoft.com/office/powerpoint/2010/main" val="228584763"/>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YMC17 - Title &amp; Graphics 2">
    <p:spTree>
      <p:nvGrpSpPr>
        <p:cNvPr id="1" name=""/>
        <p:cNvGrpSpPr/>
        <p:nvPr/>
      </p:nvGrpSpPr>
      <p:grpSpPr>
        <a:xfrm>
          <a:off x="0" y="0"/>
          <a:ext cx="0" cy="0"/>
          <a:chOff x="0" y="0"/>
          <a:chExt cx="0" cy="0"/>
        </a:xfrm>
      </p:grpSpPr>
      <p:grpSp>
        <p:nvGrpSpPr>
          <p:cNvPr id="7"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7" name="Rectangle 27"/>
          <p:cNvSpPr>
            <a:spLocks noChangeArrowheads="1"/>
          </p:cNvSpPr>
          <p:nvPr userDrawn="1"/>
        </p:nvSpPr>
        <p:spPr bwMode="auto">
          <a:xfrm>
            <a:off x="9015413" y="1624013"/>
            <a:ext cx="1587" cy="1587"/>
          </a:xfrm>
          <a:prstGeom prst="rect">
            <a:avLst/>
          </a:prstGeom>
          <a:solidFill>
            <a:srgbClr val="FDC4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 name="Rectangle 28"/>
          <p:cNvSpPr>
            <a:spLocks noChangeArrowheads="1"/>
          </p:cNvSpPr>
          <p:nvPr userDrawn="1"/>
        </p:nvSpPr>
        <p:spPr bwMode="auto">
          <a:xfrm>
            <a:off x="9301163" y="1624013"/>
            <a:ext cx="1587" cy="1587"/>
          </a:xfrm>
          <a:prstGeom prst="rect">
            <a:avLst/>
          </a:prstGeom>
          <a:solidFill>
            <a:srgbClr val="FDC4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81" name="Content Placeholder 79"/>
          <p:cNvSpPr>
            <a:spLocks noGrp="1"/>
          </p:cNvSpPr>
          <p:nvPr>
            <p:ph sz="quarter" idx="13"/>
          </p:nvPr>
        </p:nvSpPr>
        <p:spPr>
          <a:xfrm>
            <a:off x="3249787" y="2496682"/>
            <a:ext cx="1846725" cy="3358019"/>
          </a:xfrm>
        </p:spPr>
        <p:txBody>
          <a:bodyPr/>
          <a:lstStyle>
            <a:lvl1pPr marL="0" indent="0">
              <a:buNone/>
              <a:defRPr/>
            </a:lvl1pPr>
          </a:lstStyle>
          <a:p>
            <a:pPr lvl="0"/>
            <a:r>
              <a:rPr lang="en-US"/>
              <a:t>Edit Master text styles</a:t>
            </a:r>
          </a:p>
        </p:txBody>
      </p:sp>
      <p:sp>
        <p:nvSpPr>
          <p:cNvPr id="83" name="Content Placeholder 79"/>
          <p:cNvSpPr>
            <a:spLocks noGrp="1"/>
          </p:cNvSpPr>
          <p:nvPr>
            <p:ph sz="quarter" idx="15"/>
          </p:nvPr>
        </p:nvSpPr>
        <p:spPr>
          <a:xfrm>
            <a:off x="8298035" y="2496682"/>
            <a:ext cx="1846725" cy="3358019"/>
          </a:xfrm>
        </p:spPr>
        <p:txBody>
          <a:bodyPr/>
          <a:lstStyle>
            <a:lvl1pPr marL="0" indent="0">
              <a:buNone/>
              <a:defRPr/>
            </a:lvl1pPr>
          </a:lstStyle>
          <a:p>
            <a:pPr lvl="0"/>
            <a:r>
              <a:rPr lang="en-US"/>
              <a:t>Edit Master text styles</a:t>
            </a:r>
          </a:p>
        </p:txBody>
      </p:sp>
      <p:sp>
        <p:nvSpPr>
          <p:cNvPr id="95" name="Text Placeholder 93"/>
          <p:cNvSpPr>
            <a:spLocks noGrp="1"/>
          </p:cNvSpPr>
          <p:nvPr>
            <p:ph type="body" sz="quarter" idx="17"/>
          </p:nvPr>
        </p:nvSpPr>
        <p:spPr>
          <a:xfrm>
            <a:off x="3249786" y="1588304"/>
            <a:ext cx="1846725" cy="839936"/>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7" name="Text Placeholder 93"/>
          <p:cNvSpPr>
            <a:spLocks noGrp="1"/>
          </p:cNvSpPr>
          <p:nvPr>
            <p:ph type="body" sz="quarter" idx="19"/>
          </p:nvPr>
        </p:nvSpPr>
        <p:spPr>
          <a:xfrm>
            <a:off x="8298033" y="1588304"/>
            <a:ext cx="1846725" cy="839936"/>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9" name="Footer Placeholder 1"/>
          <p:cNvSpPr>
            <a:spLocks noGrp="1"/>
          </p:cNvSpPr>
          <p:nvPr>
            <p:ph type="ftr" sz="quarter" idx="20"/>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30" name="Slide Number Placeholder 7"/>
          <p:cNvSpPr>
            <a:spLocks noGrp="1"/>
          </p:cNvSpPr>
          <p:nvPr>
            <p:ph type="sldNum" sz="quarter" idx="21"/>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89F3981E-4D41-2345-8172-8F9BDE32223F}" type="slidenum">
              <a:rPr lang="en-US"/>
              <a:pPr>
                <a:defRPr/>
              </a:pPr>
              <a:t>‹#›</a:t>
            </a:fld>
            <a:endParaRPr lang="en-US" dirty="0"/>
          </a:p>
        </p:txBody>
      </p:sp>
    </p:spTree>
    <p:extLst>
      <p:ext uri="{BB962C8B-B14F-4D97-AF65-F5344CB8AC3E}">
        <p14:creationId xmlns:p14="http://schemas.microsoft.com/office/powerpoint/2010/main" val="363720785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Circuitry">
    <p:spTree>
      <p:nvGrpSpPr>
        <p:cNvPr id="1" name=""/>
        <p:cNvGrpSpPr/>
        <p:nvPr/>
      </p:nvGrpSpPr>
      <p:grpSpPr>
        <a:xfrm>
          <a:off x="0" y="0"/>
          <a:ext cx="0" cy="0"/>
          <a:chOff x="0" y="0"/>
          <a:chExt cx="0" cy="0"/>
        </a:xfrm>
      </p:grpSpPr>
      <p:pic>
        <p:nvPicPr>
          <p:cNvPr id="4" name="gray circu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3588"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423" y="4378200"/>
            <a:ext cx="3417878" cy="463184"/>
          </a:xfrm>
          <a:prstGeom prst="rect">
            <a:avLst/>
          </a:prstGeom>
        </p:spPr>
      </p:pic>
      <p:grpSp>
        <p:nvGrpSpPr>
          <p:cNvPr id="14" name="Two-tone Red Rounded"/>
          <p:cNvGrpSpPr/>
          <p:nvPr/>
        </p:nvGrpSpPr>
        <p:grpSpPr bwMode="gray">
          <a:xfrm>
            <a:off x="0" y="4662176"/>
            <a:ext cx="7653791" cy="0"/>
            <a:chOff x="317625" y="4690751"/>
            <a:chExt cx="7653791" cy="0"/>
          </a:xfrm>
        </p:grpSpPr>
        <p:cxnSp>
          <p:nvCxnSpPr>
            <p:cNvPr id="15" name="Straight Connector 14"/>
            <p:cNvCxnSpPr/>
            <p:nvPr/>
          </p:nvCxnSpPr>
          <p:spPr bwMode="gray">
            <a:xfrm>
              <a:off x="317625" y="4690751"/>
              <a:ext cx="765379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sp>
        <p:nvSpPr>
          <p:cNvPr id="10" name="Text Placeholder 16"/>
          <p:cNvSpPr>
            <a:spLocks noGrp="1"/>
          </p:cNvSpPr>
          <p:nvPr>
            <p:ph type="body" sz="quarter" idx="12" hasCustomPrompt="1"/>
          </p:nvPr>
        </p:nvSpPr>
        <p:spPr bwMode="black">
          <a:xfrm>
            <a:off x="411480" y="2578608"/>
            <a:ext cx="713232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Presentation Title</a:t>
            </a:r>
          </a:p>
        </p:txBody>
      </p:sp>
      <p:sp>
        <p:nvSpPr>
          <p:cNvPr id="11" name="Subtitle 2"/>
          <p:cNvSpPr>
            <a:spLocks noGrp="1"/>
          </p:cNvSpPr>
          <p:nvPr>
            <p:ph type="subTitle" idx="1" hasCustomPrompt="1"/>
          </p:nvPr>
        </p:nvSpPr>
        <p:spPr>
          <a:xfrm>
            <a:off x="411480" y="4992079"/>
            <a:ext cx="713232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2" name="Text Placeholder 3"/>
          <p:cNvSpPr>
            <a:spLocks noGrp="1"/>
          </p:cNvSpPr>
          <p:nvPr>
            <p:ph type="body" sz="quarter" idx="13"/>
          </p:nvPr>
        </p:nvSpPr>
        <p:spPr>
          <a:xfrm>
            <a:off x="411479" y="5420897"/>
            <a:ext cx="7132320" cy="276999"/>
          </a:xfrm>
        </p:spPr>
        <p:txBody>
          <a:bodyPr/>
          <a:lstStyle>
            <a:lvl1pPr marL="0" indent="0">
              <a:spcBef>
                <a:spcPts val="0"/>
              </a:spcBef>
              <a:buNone/>
              <a:defRPr sz="2000" b="0">
                <a:solidFill>
                  <a:schemeClr val="tx1"/>
                </a:solidFill>
              </a:defRPr>
            </a:lvl1pPr>
          </a:lstStyle>
          <a:p>
            <a:pPr lvl="0"/>
            <a:r>
              <a:rPr lang="en-US"/>
              <a:t>Edit Master text styles</a:t>
            </a:r>
          </a:p>
        </p:txBody>
      </p:sp>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spTree>
    <p:extLst>
      <p:ext uri="{BB962C8B-B14F-4D97-AF65-F5344CB8AC3E}">
        <p14:creationId xmlns:p14="http://schemas.microsoft.com/office/powerpoint/2010/main" val="1040391127"/>
      </p:ext>
    </p:extLst>
  </p:cSld>
  <p:clrMapOvr>
    <a:masterClrMapping/>
  </p:clrMapOvr>
  <p:transition spd="med">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YMC17 - Title &amp; Graphics 3">
    <p:spTree>
      <p:nvGrpSpPr>
        <p:cNvPr id="1" name=""/>
        <p:cNvGrpSpPr/>
        <p:nvPr/>
      </p:nvGrpSpPr>
      <p:grpSpPr>
        <a:xfrm>
          <a:off x="0" y="0"/>
          <a:ext cx="0" cy="0"/>
          <a:chOff x="0" y="0"/>
          <a:chExt cx="0" cy="0"/>
        </a:xfrm>
      </p:grpSpPr>
      <p:grpSp>
        <p:nvGrpSpPr>
          <p:cNvPr id="10"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1" name="Straight Connector 10"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4" name="Group 84" hidden="1"/>
            <p:cNvGrpSpPr>
              <a:grpSpLocks/>
            </p:cNvGrpSpPr>
            <p:nvPr userDrawn="1"/>
          </p:nvGrpSpPr>
          <p:grpSpPr bwMode="auto">
            <a:xfrm>
              <a:off x="11640116" y="-714736"/>
              <a:ext cx="551884" cy="8287473"/>
              <a:chOff x="11640116" y="-714736"/>
              <a:chExt cx="551884" cy="8287473"/>
            </a:xfrm>
          </p:grpSpPr>
          <p:cxnSp>
            <p:nvCxnSpPr>
              <p:cNvPr id="28" name="Straight Connector 27"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5" hidden="1"/>
            <p:cNvGrpSpPr>
              <a:grpSpLocks/>
            </p:cNvGrpSpPr>
            <p:nvPr userDrawn="1"/>
          </p:nvGrpSpPr>
          <p:grpSpPr bwMode="auto">
            <a:xfrm>
              <a:off x="-282027" y="-714736"/>
              <a:ext cx="12740305" cy="8287473"/>
              <a:chOff x="-282026" y="-714736"/>
              <a:chExt cx="12740305" cy="8287473"/>
            </a:xfrm>
          </p:grpSpPr>
          <p:grpSp>
            <p:nvGrpSpPr>
              <p:cNvPr id="16" name="Group 86" hidden="1"/>
              <p:cNvGrpSpPr>
                <a:grpSpLocks/>
              </p:cNvGrpSpPr>
              <p:nvPr userDrawn="1"/>
            </p:nvGrpSpPr>
            <p:grpSpPr bwMode="auto">
              <a:xfrm>
                <a:off x="-282026" y="0"/>
                <a:ext cx="12740305" cy="246887"/>
                <a:chOff x="-282026" y="0"/>
                <a:chExt cx="12740305" cy="246887"/>
              </a:xfrm>
            </p:grpSpPr>
            <p:cxnSp>
              <p:nvCxnSpPr>
                <p:cNvPr id="26" name="Straight Connector 25"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7" hidden="1"/>
              <p:cNvGrpSpPr>
                <a:grpSpLocks/>
              </p:cNvGrpSpPr>
              <p:nvPr userDrawn="1"/>
            </p:nvGrpSpPr>
            <p:grpSpPr bwMode="auto">
              <a:xfrm>
                <a:off x="-282026" y="1280053"/>
                <a:ext cx="12740305" cy="442593"/>
                <a:chOff x="-282026" y="1280053"/>
                <a:chExt cx="12740305" cy="442593"/>
              </a:xfrm>
            </p:grpSpPr>
            <p:cxnSp>
              <p:nvCxnSpPr>
                <p:cNvPr id="24" name="Straight Connector 23"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8" hidden="1"/>
              <p:cNvGrpSpPr>
                <a:grpSpLocks/>
              </p:cNvGrpSpPr>
              <p:nvPr userDrawn="1"/>
            </p:nvGrpSpPr>
            <p:grpSpPr bwMode="auto">
              <a:xfrm>
                <a:off x="0" y="-714736"/>
                <a:ext cx="551884" cy="8287473"/>
                <a:chOff x="11640116" y="-714736"/>
                <a:chExt cx="551884" cy="8287473"/>
              </a:xfrm>
            </p:grpSpPr>
            <p:cxnSp>
              <p:nvCxnSpPr>
                <p:cNvPr id="22" name="Straight Connector 21"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9" hidden="1"/>
              <p:cNvGrpSpPr>
                <a:grpSpLocks/>
              </p:cNvGrpSpPr>
              <p:nvPr userDrawn="1"/>
            </p:nvGrpSpPr>
            <p:grpSpPr bwMode="auto">
              <a:xfrm>
                <a:off x="-282026" y="6584314"/>
                <a:ext cx="12740305" cy="273686"/>
                <a:chOff x="-282026" y="0"/>
                <a:chExt cx="12740305" cy="273686"/>
              </a:xfrm>
            </p:grpSpPr>
            <p:cxnSp>
              <p:nvCxnSpPr>
                <p:cNvPr id="20" name="Straight Connector 19"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22"/>
          </p:nvPr>
        </p:nvSpPr>
        <p:spPr>
          <a:xfrm>
            <a:off x="495300" y="1128720"/>
            <a:ext cx="2305050" cy="4929180"/>
          </a:xfrm>
        </p:spPr>
        <p:txBody>
          <a:bodyPr/>
          <a:lstStyle/>
          <a:p>
            <a:pPr lvl="0"/>
            <a:r>
              <a:rPr lang="en-US" noProof="0"/>
              <a:t>Click icon to add picture</a:t>
            </a:r>
          </a:p>
        </p:txBody>
      </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81" name="Content Placeholder 79"/>
          <p:cNvSpPr>
            <a:spLocks noGrp="1"/>
          </p:cNvSpPr>
          <p:nvPr>
            <p:ph sz="quarter" idx="13"/>
          </p:nvPr>
        </p:nvSpPr>
        <p:spPr>
          <a:xfrm>
            <a:off x="3249787" y="2236564"/>
            <a:ext cx="2160415" cy="3358019"/>
          </a:xfrm>
        </p:spPr>
        <p:txBody>
          <a:bodyPr/>
          <a:lstStyle>
            <a:lvl1pPr marL="0" indent="0">
              <a:buNone/>
              <a:defRPr/>
            </a:lvl1pPr>
          </a:lstStyle>
          <a:p>
            <a:pPr lvl="0"/>
            <a:r>
              <a:rPr lang="en-US"/>
              <a:t>Edit Master text styles</a:t>
            </a:r>
          </a:p>
        </p:txBody>
      </p:sp>
      <p:sp>
        <p:nvSpPr>
          <p:cNvPr id="83" name="Content Placeholder 79"/>
          <p:cNvSpPr>
            <a:spLocks noGrp="1"/>
          </p:cNvSpPr>
          <p:nvPr>
            <p:ph sz="quarter" idx="15"/>
          </p:nvPr>
        </p:nvSpPr>
        <p:spPr>
          <a:xfrm>
            <a:off x="8298035" y="2236564"/>
            <a:ext cx="2160415" cy="3358019"/>
          </a:xfrm>
        </p:spPr>
        <p:txBody>
          <a:bodyPr/>
          <a:lstStyle>
            <a:lvl1pPr marL="0" indent="0">
              <a:buNone/>
              <a:defRPr/>
            </a:lvl1pPr>
          </a:lstStyle>
          <a:p>
            <a:pPr lvl="0"/>
            <a:r>
              <a:rPr lang="en-US"/>
              <a:t>Edit Master text styles</a:t>
            </a:r>
          </a:p>
        </p:txBody>
      </p:sp>
      <p:sp>
        <p:nvSpPr>
          <p:cNvPr id="95" name="Text Placeholder 93"/>
          <p:cNvSpPr>
            <a:spLocks noGrp="1"/>
          </p:cNvSpPr>
          <p:nvPr>
            <p:ph type="body" sz="quarter" idx="17"/>
          </p:nvPr>
        </p:nvSpPr>
        <p:spPr>
          <a:xfrm>
            <a:off x="3249786" y="1328186"/>
            <a:ext cx="2160415"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7" name="Text Placeholder 93"/>
          <p:cNvSpPr>
            <a:spLocks noGrp="1"/>
          </p:cNvSpPr>
          <p:nvPr>
            <p:ph type="body" sz="quarter" idx="19"/>
          </p:nvPr>
        </p:nvSpPr>
        <p:spPr>
          <a:xfrm>
            <a:off x="8298033" y="1328186"/>
            <a:ext cx="2160415"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50" name="Content Placeholder 79"/>
          <p:cNvSpPr>
            <a:spLocks noGrp="1"/>
          </p:cNvSpPr>
          <p:nvPr>
            <p:ph sz="quarter" idx="20"/>
          </p:nvPr>
        </p:nvSpPr>
        <p:spPr>
          <a:xfrm>
            <a:off x="5773911" y="2236564"/>
            <a:ext cx="2160415" cy="3358019"/>
          </a:xfrm>
        </p:spPr>
        <p:txBody>
          <a:bodyPr/>
          <a:lstStyle>
            <a:lvl1pPr marL="0" indent="0">
              <a:buNone/>
              <a:defRPr/>
            </a:lvl1pPr>
          </a:lstStyle>
          <a:p>
            <a:pPr lvl="0"/>
            <a:r>
              <a:rPr lang="en-US"/>
              <a:t>Edit Master text styles</a:t>
            </a:r>
          </a:p>
        </p:txBody>
      </p:sp>
      <p:sp>
        <p:nvSpPr>
          <p:cNvPr id="52" name="Text Placeholder 93"/>
          <p:cNvSpPr>
            <a:spLocks noGrp="1"/>
          </p:cNvSpPr>
          <p:nvPr>
            <p:ph type="body" sz="quarter" idx="21"/>
          </p:nvPr>
        </p:nvSpPr>
        <p:spPr>
          <a:xfrm>
            <a:off x="5773910" y="1328186"/>
            <a:ext cx="2160415"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0" name="Footer Placeholder 1"/>
          <p:cNvSpPr>
            <a:spLocks noGrp="1"/>
          </p:cNvSpPr>
          <p:nvPr>
            <p:ph type="ftr" sz="quarter" idx="23"/>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31" name="Slide Number Placeholder 7"/>
          <p:cNvSpPr>
            <a:spLocks noGrp="1"/>
          </p:cNvSpPr>
          <p:nvPr>
            <p:ph type="sldNum" sz="quarter" idx="24"/>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4B7DF4DF-06CF-9546-AE84-6321813CE599}" type="slidenum">
              <a:rPr lang="en-US"/>
              <a:pPr>
                <a:defRPr/>
              </a:pPr>
              <a:t>‹#›</a:t>
            </a:fld>
            <a:endParaRPr lang="en-US" dirty="0"/>
          </a:p>
        </p:txBody>
      </p:sp>
    </p:spTree>
    <p:extLst>
      <p:ext uri="{BB962C8B-B14F-4D97-AF65-F5344CB8AC3E}">
        <p14:creationId xmlns:p14="http://schemas.microsoft.com/office/powerpoint/2010/main" val="166446106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YMC17 - Large Image &amp; Tex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84" hidden="1"/>
            <p:cNvGrpSpPr>
              <a:grpSpLocks/>
            </p:cNvGrpSpPr>
            <p:nvPr userDrawn="1"/>
          </p:nvGrpSpPr>
          <p:grpSpPr bwMode="auto">
            <a:xfrm>
              <a:off x="11640116" y="-714736"/>
              <a:ext cx="551884" cy="8287473"/>
              <a:chOff x="11640116" y="-714736"/>
              <a:chExt cx="551884" cy="8287473"/>
            </a:xfrm>
          </p:grpSpPr>
          <p:cxnSp>
            <p:nvCxnSpPr>
              <p:cNvPr id="26" name="Straight Connector 25"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5" hidden="1"/>
            <p:cNvGrpSpPr>
              <a:grpSpLocks/>
            </p:cNvGrpSpPr>
            <p:nvPr userDrawn="1"/>
          </p:nvGrpSpPr>
          <p:grpSpPr bwMode="auto">
            <a:xfrm>
              <a:off x="-282027" y="-714736"/>
              <a:ext cx="12740305" cy="8287473"/>
              <a:chOff x="-282026" y="-714736"/>
              <a:chExt cx="12740305" cy="8287473"/>
            </a:xfrm>
          </p:grpSpPr>
          <p:grpSp>
            <p:nvGrpSpPr>
              <p:cNvPr id="14" name="Group 86" hidden="1"/>
              <p:cNvGrpSpPr>
                <a:grpSpLocks/>
              </p:cNvGrpSpPr>
              <p:nvPr userDrawn="1"/>
            </p:nvGrpSpPr>
            <p:grpSpPr bwMode="auto">
              <a:xfrm>
                <a:off x="-282026" y="0"/>
                <a:ext cx="12740305" cy="246887"/>
                <a:chOff x="-282026" y="0"/>
                <a:chExt cx="12740305" cy="246887"/>
              </a:xfrm>
            </p:grpSpPr>
            <p:cxnSp>
              <p:nvCxnSpPr>
                <p:cNvPr id="24" name="Straight Connector 23"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7" hidden="1"/>
              <p:cNvGrpSpPr>
                <a:grpSpLocks/>
              </p:cNvGrpSpPr>
              <p:nvPr userDrawn="1"/>
            </p:nvGrpSpPr>
            <p:grpSpPr bwMode="auto">
              <a:xfrm>
                <a:off x="-282026" y="1280053"/>
                <a:ext cx="12740305" cy="442593"/>
                <a:chOff x="-282026" y="1280053"/>
                <a:chExt cx="12740305" cy="442593"/>
              </a:xfrm>
            </p:grpSpPr>
            <p:cxnSp>
              <p:nvCxnSpPr>
                <p:cNvPr id="22" name="Straight Connector 21"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8" hidden="1"/>
              <p:cNvGrpSpPr>
                <a:grpSpLocks/>
              </p:cNvGrpSpPr>
              <p:nvPr userDrawn="1"/>
            </p:nvGrpSpPr>
            <p:grpSpPr bwMode="auto">
              <a:xfrm>
                <a:off x="0" y="-714736"/>
                <a:ext cx="551884" cy="8287473"/>
                <a:chOff x="11640116" y="-714736"/>
                <a:chExt cx="551884" cy="8287473"/>
              </a:xfrm>
            </p:grpSpPr>
            <p:cxnSp>
              <p:nvCxnSpPr>
                <p:cNvPr id="20" name="Straight Connector 19"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9" hidden="1"/>
              <p:cNvGrpSpPr>
                <a:grpSpLocks/>
              </p:cNvGrpSpPr>
              <p:nvPr userDrawn="1"/>
            </p:nvGrpSpPr>
            <p:grpSpPr bwMode="auto">
              <a:xfrm>
                <a:off x="-282026" y="6584314"/>
                <a:ext cx="12740305" cy="273686"/>
                <a:chOff x="-282026" y="0"/>
                <a:chExt cx="12740305" cy="273686"/>
              </a:xfrm>
            </p:grpSpPr>
            <p:cxnSp>
              <p:nvCxnSpPr>
                <p:cNvPr id="18" name="Straight Connector 17"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10"/>
          </p:nvPr>
        </p:nvSpPr>
        <p:spPr>
          <a:xfrm>
            <a:off x="6096000" y="0"/>
            <a:ext cx="6096000" cy="6858000"/>
          </a:xfrm>
        </p:spPr>
        <p:txBody>
          <a:bodyPr anchor="ctr"/>
          <a:lstStyle>
            <a:lvl1pPr marL="0" indent="0" algn="ctr">
              <a:buNone/>
              <a:defRPr/>
            </a:lvl1pPr>
          </a:lstStyle>
          <a:p>
            <a:pPr lvl="0"/>
            <a:r>
              <a:rPr lang="en-US" noProof="0"/>
              <a:t>Click icon to add picture</a:t>
            </a:r>
          </a:p>
        </p:txBody>
      </p:sp>
      <p:sp>
        <p:nvSpPr>
          <p:cNvPr id="7" name="Title 6"/>
          <p:cNvSpPr>
            <a:spLocks noGrp="1"/>
          </p:cNvSpPr>
          <p:nvPr>
            <p:ph type="title"/>
          </p:nvPr>
        </p:nvSpPr>
        <p:spPr>
          <a:xfrm>
            <a:off x="495300" y="1562100"/>
            <a:ext cx="4901293" cy="1254579"/>
          </a:xfr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495300" y="2890838"/>
            <a:ext cx="4900613" cy="260372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8" name="TextBox 36"/>
          <p:cNvSpPr txBox="1">
            <a:spLocks noChangeArrowheads="1"/>
          </p:cNvSpPr>
          <p:nvPr userDrawn="1"/>
        </p:nvSpPr>
        <p:spPr bwMode="auto">
          <a:xfrm>
            <a:off x="7229475" y="6413500"/>
            <a:ext cx="433705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lnSpc>
                <a:spcPct val="110000"/>
              </a:lnSpc>
              <a:defRPr/>
            </a:pPr>
            <a:r>
              <a:rPr lang="en-US" sz="700">
                <a:solidFill>
                  <a:srgbClr val="595959"/>
                </a:solidFill>
              </a:rPr>
              <a:t>Copyright © 2017 Symantec Corporation SYMANTEC PROPRIETARY- LIMITED USE ONLY</a:t>
            </a:r>
          </a:p>
          <a:p>
            <a:pPr algn="r">
              <a:lnSpc>
                <a:spcPct val="110000"/>
              </a:lnSpc>
              <a:defRPr/>
            </a:pPr>
            <a:endParaRPr lang="en-US" sz="700">
              <a:solidFill>
                <a:srgbClr val="595959"/>
              </a:solidFill>
            </a:endParaRPr>
          </a:p>
        </p:txBody>
      </p:sp>
      <p:sp>
        <p:nvSpPr>
          <p:cNvPr id="29" name="Footer Placeholder 14"/>
          <p:cNvSpPr>
            <a:spLocks noGrp="1"/>
          </p:cNvSpPr>
          <p:nvPr>
            <p:ph type="ftr" sz="quarter" idx="3"/>
          </p:nvPr>
        </p:nvSpPr>
        <p:spPr>
          <a:xfrm>
            <a:off x="495300" y="6305550"/>
            <a:ext cx="6634163" cy="365125"/>
          </a:xfrm>
          <a:prstGeom prst="rect">
            <a:avLst/>
          </a:prstGeom>
          <a:noFill/>
        </p:spPr>
        <p:txBody>
          <a:bodyPr wrap="none" lIns="0" tIns="0" rIns="0" bIns="0" anchor="ctr" anchorCtr="0">
            <a:noAutofit/>
          </a:bodyPr>
          <a:lstStyle>
            <a:lvl1pPr algn="l" fontAlgn="auto">
              <a:lnSpc>
                <a:spcPct val="110000"/>
              </a:lnSpc>
              <a:spcBef>
                <a:spcPts val="0"/>
              </a:spcBef>
              <a:spcAft>
                <a:spcPts val="0"/>
              </a:spcAft>
              <a:defRPr lang="en-US" sz="900" b="0" i="0" spc="0">
                <a:solidFill>
                  <a:schemeClr val="tx1">
                    <a:lumMod val="65000"/>
                    <a:lumOff val="35000"/>
                  </a:schemeClr>
                </a:solidFill>
                <a:latin typeface="+mn-lt"/>
                <a:ea typeface="+mn-ea"/>
                <a:cs typeface="+mn-cs"/>
              </a:defRPr>
            </a:lvl1pPr>
          </a:lstStyle>
          <a:p>
            <a:pPr>
              <a:defRPr/>
            </a:pPr>
            <a:endParaRPr/>
          </a:p>
        </p:txBody>
      </p:sp>
      <p:sp>
        <p:nvSpPr>
          <p:cNvPr id="30" name="Rectangle 12"/>
          <p:cNvSpPr>
            <a:spLocks noChangeArrowheads="1"/>
          </p:cNvSpPr>
          <p:nvPr userDrawn="1"/>
        </p:nvSpPr>
        <p:spPr bwMode="auto">
          <a:xfrm flipV="1">
            <a:off x="0" y="6781800"/>
            <a:ext cx="12192000" cy="7620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en-US">
              <a:solidFill>
                <a:schemeClr val="bg1"/>
              </a:solidFill>
            </a:endParaRPr>
          </a:p>
        </p:txBody>
      </p:sp>
      <p:sp>
        <p:nvSpPr>
          <p:cNvPr id="31" name="Freeform: Shape 82"/>
          <p:cNvSpPr>
            <a:spLocks/>
          </p:cNvSpPr>
          <p:nvPr userDrawn="1"/>
        </p:nvSpPr>
        <p:spPr bwMode="auto">
          <a:xfrm>
            <a:off x="11666538" y="6145213"/>
            <a:ext cx="525462" cy="714375"/>
          </a:xfrm>
          <a:custGeom>
            <a:avLst/>
            <a:gdLst>
              <a:gd name="T0" fmla="*/ 357725 w 525233"/>
              <a:gd name="T1" fmla="*/ 0 h 714826"/>
              <a:gd name="T2" fmla="*/ 496967 w 525233"/>
              <a:gd name="T3" fmla="*/ 28052 h 714826"/>
              <a:gd name="T4" fmla="*/ 525691 w 525233"/>
              <a:gd name="T5" fmla="*/ 43609 h 714826"/>
              <a:gd name="T6" fmla="*/ 525691 w 525233"/>
              <a:gd name="T7" fmla="*/ 136537 h 714826"/>
              <a:gd name="T8" fmla="*/ 513521 w 525233"/>
              <a:gd name="T9" fmla="*/ 126516 h 714826"/>
              <a:gd name="T10" fmla="*/ 357048 w 525233"/>
              <a:gd name="T11" fmla="*/ 78821 h 714826"/>
              <a:gd name="T12" fmla="*/ 77186 w 525233"/>
              <a:gd name="T13" fmla="*/ 358087 h 714826"/>
              <a:gd name="T14" fmla="*/ 357048 w 525233"/>
              <a:gd name="T15" fmla="*/ 637351 h 714826"/>
              <a:gd name="T16" fmla="*/ 513521 w 525233"/>
              <a:gd name="T17" fmla="*/ 589658 h 714826"/>
              <a:gd name="T18" fmla="*/ 525691 w 525233"/>
              <a:gd name="T19" fmla="*/ 579637 h 714826"/>
              <a:gd name="T20" fmla="*/ 525691 w 525233"/>
              <a:gd name="T21" fmla="*/ 670316 h 714826"/>
              <a:gd name="T22" fmla="*/ 496967 w 525233"/>
              <a:gd name="T23" fmla="*/ 685873 h 714826"/>
              <a:gd name="T24" fmla="*/ 357725 w 525233"/>
              <a:gd name="T25" fmla="*/ 713924 h 714826"/>
              <a:gd name="T26" fmla="*/ 0 w 525233"/>
              <a:gd name="T27" fmla="*/ 356963 h 714826"/>
              <a:gd name="T28" fmla="*/ 357725 w 525233"/>
              <a:gd name="T29" fmla="*/ 0 h 7148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5233" h="714826">
                <a:moveTo>
                  <a:pt x="357413" y="0"/>
                </a:moveTo>
                <a:cubicBezTo>
                  <a:pt x="406762" y="0"/>
                  <a:pt x="453774" y="10001"/>
                  <a:pt x="496534" y="28088"/>
                </a:cubicBezTo>
                <a:lnTo>
                  <a:pt x="525233" y="43665"/>
                </a:lnTo>
                <a:lnTo>
                  <a:pt x="525233" y="136709"/>
                </a:lnTo>
                <a:lnTo>
                  <a:pt x="513073" y="126676"/>
                </a:lnTo>
                <a:cubicBezTo>
                  <a:pt x="468446" y="96526"/>
                  <a:pt x="414647" y="78921"/>
                  <a:pt x="356736" y="78921"/>
                </a:cubicBezTo>
                <a:cubicBezTo>
                  <a:pt x="202307" y="78921"/>
                  <a:pt x="77118" y="204110"/>
                  <a:pt x="77118" y="358539"/>
                </a:cubicBezTo>
                <a:cubicBezTo>
                  <a:pt x="77118" y="512968"/>
                  <a:pt x="202307" y="638156"/>
                  <a:pt x="356736" y="638156"/>
                </a:cubicBezTo>
                <a:cubicBezTo>
                  <a:pt x="414647" y="638156"/>
                  <a:pt x="468446" y="620552"/>
                  <a:pt x="513073" y="590402"/>
                </a:cubicBezTo>
                <a:lnTo>
                  <a:pt x="525233" y="580369"/>
                </a:lnTo>
                <a:lnTo>
                  <a:pt x="525233" y="671162"/>
                </a:lnTo>
                <a:lnTo>
                  <a:pt x="496534" y="686739"/>
                </a:lnTo>
                <a:cubicBezTo>
                  <a:pt x="453774" y="704825"/>
                  <a:pt x="406762" y="714826"/>
                  <a:pt x="357413" y="714826"/>
                </a:cubicBezTo>
                <a:cubicBezTo>
                  <a:pt x="160019" y="714826"/>
                  <a:pt x="0" y="554807"/>
                  <a:pt x="0" y="357413"/>
                </a:cubicBezTo>
                <a:cubicBezTo>
                  <a:pt x="0" y="160019"/>
                  <a:pt x="160019" y="0"/>
                  <a:pt x="357413" y="0"/>
                </a:cubicBezTo>
                <a:close/>
              </a:path>
            </a:pathLst>
          </a:custGeom>
          <a:solidFill>
            <a:schemeClr val="tx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anchor="ctr"/>
          <a:lstStyle/>
          <a:p>
            <a:endParaRPr lang="en-US"/>
          </a:p>
        </p:txBody>
      </p:sp>
      <p:sp>
        <p:nvSpPr>
          <p:cNvPr id="32" name="Slide Number Placeholder 7"/>
          <p:cNvSpPr>
            <a:spLocks noGrp="1"/>
          </p:cNvSpPr>
          <p:nvPr>
            <p:ph type="sldNum" sz="quarter" idx="4"/>
          </p:nvPr>
        </p:nvSpPr>
        <p:spPr>
          <a:xfrm>
            <a:off x="11747500" y="6305550"/>
            <a:ext cx="520700" cy="365125"/>
          </a:xfrm>
          <a:prstGeom prst="rect">
            <a:avLst/>
          </a:prstGeom>
        </p:spPr>
        <p:txBody>
          <a:bodyPr vert="horz" lIns="91440" tIns="45720" rIns="91440" bIns="45720" rtlCol="0" anchor="ctr"/>
          <a:lstStyle>
            <a:lvl1pPr algn="ctr" fontAlgn="auto">
              <a:spcBef>
                <a:spcPts val="0"/>
              </a:spcBef>
              <a:spcAft>
                <a:spcPts val="0"/>
              </a:spcAft>
              <a:defRPr sz="1200" b="1">
                <a:solidFill>
                  <a:schemeClr val="tx1">
                    <a:tint val="75000"/>
                  </a:schemeClr>
                </a:solidFill>
                <a:latin typeface="+mn-lt"/>
                <a:ea typeface="+mn-ea"/>
                <a:cs typeface="+mn-cs"/>
              </a:defRPr>
            </a:lvl1pPr>
          </a:lstStyle>
          <a:p>
            <a:pPr>
              <a:defRPr/>
            </a:pPr>
            <a:fld id="{56DA8CCF-A9BE-2E40-9C49-0F99CD5945D6}" type="slidenum">
              <a:rPr lang="en-US"/>
              <a:pPr>
                <a:defRPr/>
              </a:pPr>
              <a:t>‹#›</a:t>
            </a:fld>
            <a:endParaRPr lang="en-US" dirty="0"/>
          </a:p>
        </p:txBody>
      </p:sp>
    </p:spTree>
    <p:extLst>
      <p:ext uri="{BB962C8B-B14F-4D97-AF65-F5344CB8AC3E}">
        <p14:creationId xmlns:p14="http://schemas.microsoft.com/office/powerpoint/2010/main" val="2815161562"/>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YMC17 - Title, Subtitle, 2x Content">
    <p:spTree>
      <p:nvGrpSpPr>
        <p:cNvPr id="1" name=""/>
        <p:cNvGrpSpPr/>
        <p:nvPr/>
      </p:nvGrpSpPr>
      <p:grpSpPr>
        <a:xfrm>
          <a:off x="0" y="0"/>
          <a:ext cx="0" cy="0"/>
          <a:chOff x="0" y="0"/>
          <a:chExt cx="0" cy="0"/>
        </a:xfrm>
      </p:grpSpPr>
      <p:grpSp>
        <p:nvGrpSpPr>
          <p:cNvPr id="6"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84" hidden="1"/>
            <p:cNvGrpSpPr>
              <a:grpSpLocks/>
            </p:cNvGrpSpPr>
            <p:nvPr userDrawn="1"/>
          </p:nvGrpSpPr>
          <p:grpSpPr bwMode="auto">
            <a:xfrm>
              <a:off x="11640116" y="-714736"/>
              <a:ext cx="551884" cy="8287473"/>
              <a:chOff x="11640116" y="-714736"/>
              <a:chExt cx="551884" cy="8287473"/>
            </a:xfrm>
          </p:grpSpPr>
          <p:cxnSp>
            <p:nvCxnSpPr>
              <p:cNvPr id="26" name="Straight Connector 25"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5" hidden="1"/>
            <p:cNvGrpSpPr>
              <a:grpSpLocks/>
            </p:cNvGrpSpPr>
            <p:nvPr userDrawn="1"/>
          </p:nvGrpSpPr>
          <p:grpSpPr bwMode="auto">
            <a:xfrm>
              <a:off x="-282027" y="-714736"/>
              <a:ext cx="12740305" cy="8287473"/>
              <a:chOff x="-282026" y="-714736"/>
              <a:chExt cx="12740305" cy="8287473"/>
            </a:xfrm>
          </p:grpSpPr>
          <p:grpSp>
            <p:nvGrpSpPr>
              <p:cNvPr id="14" name="Group 86" hidden="1"/>
              <p:cNvGrpSpPr>
                <a:grpSpLocks/>
              </p:cNvGrpSpPr>
              <p:nvPr userDrawn="1"/>
            </p:nvGrpSpPr>
            <p:grpSpPr bwMode="auto">
              <a:xfrm>
                <a:off x="-282026" y="0"/>
                <a:ext cx="12740305" cy="246887"/>
                <a:chOff x="-282026" y="0"/>
                <a:chExt cx="12740305" cy="246887"/>
              </a:xfrm>
            </p:grpSpPr>
            <p:cxnSp>
              <p:nvCxnSpPr>
                <p:cNvPr id="24" name="Straight Connector 23"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7" hidden="1"/>
              <p:cNvGrpSpPr>
                <a:grpSpLocks/>
              </p:cNvGrpSpPr>
              <p:nvPr userDrawn="1"/>
            </p:nvGrpSpPr>
            <p:grpSpPr bwMode="auto">
              <a:xfrm>
                <a:off x="-282026" y="1280053"/>
                <a:ext cx="12740305" cy="442593"/>
                <a:chOff x="-282026" y="1280053"/>
                <a:chExt cx="12740305" cy="442593"/>
              </a:xfrm>
            </p:grpSpPr>
            <p:cxnSp>
              <p:nvCxnSpPr>
                <p:cNvPr id="22" name="Straight Connector 21"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8" hidden="1"/>
              <p:cNvGrpSpPr>
                <a:grpSpLocks/>
              </p:cNvGrpSpPr>
              <p:nvPr userDrawn="1"/>
            </p:nvGrpSpPr>
            <p:grpSpPr bwMode="auto">
              <a:xfrm>
                <a:off x="0" y="-714736"/>
                <a:ext cx="551884" cy="8287473"/>
                <a:chOff x="11640116" y="-714736"/>
                <a:chExt cx="551884" cy="8287473"/>
              </a:xfrm>
            </p:grpSpPr>
            <p:cxnSp>
              <p:nvCxnSpPr>
                <p:cNvPr id="20" name="Straight Connector 19"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9" hidden="1"/>
              <p:cNvGrpSpPr>
                <a:grpSpLocks/>
              </p:cNvGrpSpPr>
              <p:nvPr userDrawn="1"/>
            </p:nvGrpSpPr>
            <p:grpSpPr bwMode="auto">
              <a:xfrm>
                <a:off x="-282026" y="6584314"/>
                <a:ext cx="12740305" cy="273686"/>
                <a:chOff x="-282026" y="0"/>
                <a:chExt cx="12740305" cy="273686"/>
              </a:xfrm>
            </p:grpSpPr>
            <p:cxnSp>
              <p:nvCxnSpPr>
                <p:cNvPr id="18" name="Straight Connector 17"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 name="Content Placeholder 6"/>
          <p:cNvSpPr>
            <a:spLocks noGrp="1"/>
          </p:cNvSpPr>
          <p:nvPr>
            <p:ph sz="quarter" idx="17"/>
          </p:nvPr>
        </p:nvSpPr>
        <p:spPr>
          <a:xfrm>
            <a:off x="495300" y="1828800"/>
            <a:ext cx="5473700" cy="4224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6"/>
          </p:nvPr>
        </p:nvSpPr>
        <p:spPr>
          <a:xfrm>
            <a:off x="6210300" y="1828800"/>
            <a:ext cx="5448300" cy="4224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500063" y="952500"/>
            <a:ext cx="9681370" cy="457200"/>
          </a:xfrm>
          <a:prstGeom prst="rect">
            <a:avLst/>
          </a:prstGeom>
        </p:spPr>
        <p:txBody>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tx1">
                    <a:lumMod val="65000"/>
                    <a:lumOff val="35000"/>
                  </a:schemeClr>
                </a:solidFill>
                <a:latin typeface="+mn-lt"/>
                <a:ea typeface="Arial" charset="0"/>
                <a:cs typeface="Arial" charset="0"/>
              </a:defRPr>
            </a:lvl1pPr>
            <a:lvl2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2pPr>
            <a:lvl3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3pPr>
            <a:lvl4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4pPr>
            <a:lvl5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a:solidFill>
                  <a:schemeClr val="accent1"/>
                </a:solidFill>
                <a:latin typeface="+mn-lt"/>
                <a:ea typeface="Arial" charset="0"/>
                <a:cs typeface="Arial" charset="0"/>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28" name="Footer Placeholder 8"/>
          <p:cNvSpPr>
            <a:spLocks noGrp="1"/>
          </p:cNvSpPr>
          <p:nvPr>
            <p:ph type="ftr" sz="quarter" idx="18"/>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29" name="Slide Number Placeholder 7"/>
          <p:cNvSpPr>
            <a:spLocks noGrp="1"/>
          </p:cNvSpPr>
          <p:nvPr>
            <p:ph type="sldNum" sz="quarter" idx="19"/>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257C8D33-CBF4-7240-9325-AE0F5D2EC3AF}" type="slidenum">
              <a:rPr lang="en-US"/>
              <a:pPr>
                <a:defRPr/>
              </a:pPr>
              <a:t>‹#›</a:t>
            </a:fld>
            <a:endParaRPr lang="en-US" dirty="0"/>
          </a:p>
        </p:txBody>
      </p:sp>
    </p:spTree>
    <p:extLst>
      <p:ext uri="{BB962C8B-B14F-4D97-AF65-F5344CB8AC3E}">
        <p14:creationId xmlns:p14="http://schemas.microsoft.com/office/powerpoint/2010/main" val="27508222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YMC17 - Title, Subtitle,  2x Content Image">
    <p:spTree>
      <p:nvGrpSpPr>
        <p:cNvPr id="1" name=""/>
        <p:cNvGrpSpPr/>
        <p:nvPr/>
      </p:nvGrpSpPr>
      <p:grpSpPr>
        <a:xfrm>
          <a:off x="0" y="0"/>
          <a:ext cx="0" cy="0"/>
          <a:chOff x="0" y="0"/>
          <a:chExt cx="0" cy="0"/>
        </a:xfrm>
      </p:grpSpPr>
      <p:grpSp>
        <p:nvGrpSpPr>
          <p:cNvPr id="6"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7" name="Straight Connector 26"/>
          <p:cNvCxnSpPr>
            <a:cxnSpLocks/>
          </p:cNvCxnSpPr>
          <p:nvPr userDrawn="1"/>
        </p:nvCxnSpPr>
        <p:spPr>
          <a:xfrm>
            <a:off x="495300" y="1557338"/>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5" name="Picture Placeholder 3"/>
          <p:cNvSpPr>
            <a:spLocks noGrp="1"/>
          </p:cNvSpPr>
          <p:nvPr>
            <p:ph type="pic" sz="quarter" idx="16"/>
          </p:nvPr>
        </p:nvSpPr>
        <p:spPr>
          <a:xfrm>
            <a:off x="6210300" y="1065712"/>
            <a:ext cx="5486400" cy="4992188"/>
          </a:xfrm>
          <a:prstGeom prst="rect">
            <a:avLst/>
          </a:prstGeom>
        </p:spPr>
        <p:txBody>
          <a:bodyPr/>
          <a:lstStyle/>
          <a:p>
            <a:pPr lvl="0"/>
            <a:r>
              <a:rPr lang="en-US" noProof="0"/>
              <a:t>Click icon to add picture</a:t>
            </a:r>
            <a:endParaRPr lang="en-US" noProof="0" dirty="0"/>
          </a:p>
        </p:txBody>
      </p:sp>
      <p:sp>
        <p:nvSpPr>
          <p:cNvPr id="2" name="Title 1"/>
          <p:cNvSpPr>
            <a:spLocks noGrp="1"/>
          </p:cNvSpPr>
          <p:nvPr>
            <p:ph type="title"/>
          </p:nvPr>
        </p:nvSpPr>
        <p:spPr/>
        <p:txBody>
          <a:bodyPr/>
          <a:lstStyle/>
          <a:p>
            <a:r>
              <a:rPr lang="en-US"/>
              <a:t>Click to edit Master title style</a:t>
            </a:r>
          </a:p>
        </p:txBody>
      </p:sp>
      <p:sp>
        <p:nvSpPr>
          <p:cNvPr id="50" name="Subtitle 2"/>
          <p:cNvSpPr>
            <a:spLocks noGrp="1"/>
          </p:cNvSpPr>
          <p:nvPr>
            <p:ph type="subTitle" idx="1"/>
          </p:nvPr>
        </p:nvSpPr>
        <p:spPr>
          <a:xfrm>
            <a:off x="495301" y="1065712"/>
            <a:ext cx="5481410"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7" name="Content Placeholder 6"/>
          <p:cNvSpPr>
            <a:spLocks noGrp="1"/>
          </p:cNvSpPr>
          <p:nvPr>
            <p:ph sz="quarter" idx="17"/>
          </p:nvPr>
        </p:nvSpPr>
        <p:spPr>
          <a:xfrm>
            <a:off x="495300" y="1737224"/>
            <a:ext cx="5481409" cy="4320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Footer Placeholder 4"/>
          <p:cNvSpPr>
            <a:spLocks noGrp="1"/>
          </p:cNvSpPr>
          <p:nvPr>
            <p:ph type="ftr" sz="quarter" idx="18"/>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29" name="Slide Number Placeholder 7"/>
          <p:cNvSpPr>
            <a:spLocks noGrp="1"/>
          </p:cNvSpPr>
          <p:nvPr>
            <p:ph type="sldNum" sz="quarter" idx="19"/>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060EFD3B-4345-1340-A5AD-42A5DB979778}" type="slidenum">
              <a:rPr lang="en-US"/>
              <a:pPr>
                <a:defRPr/>
              </a:pPr>
              <a:t>‹#›</a:t>
            </a:fld>
            <a:endParaRPr lang="en-US" dirty="0"/>
          </a:p>
        </p:txBody>
      </p:sp>
    </p:spTree>
    <p:extLst>
      <p:ext uri="{BB962C8B-B14F-4D97-AF65-F5344CB8AC3E}">
        <p14:creationId xmlns:p14="http://schemas.microsoft.com/office/powerpoint/2010/main" val="141435631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YMC17 - Title, Subtitle, 2x Content WhiteSpace">
    <p:spTree>
      <p:nvGrpSpPr>
        <p:cNvPr id="1" name=""/>
        <p:cNvGrpSpPr/>
        <p:nvPr/>
      </p:nvGrpSpPr>
      <p:grpSpPr>
        <a:xfrm>
          <a:off x="0" y="0"/>
          <a:ext cx="0" cy="0"/>
          <a:chOff x="0" y="0"/>
          <a:chExt cx="0" cy="0"/>
        </a:xfrm>
      </p:grpSpPr>
      <p:grpSp>
        <p:nvGrpSpPr>
          <p:cNvPr id="6"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7" name="Straight Connector 26"/>
          <p:cNvCxnSpPr>
            <a:cxnSpLocks/>
          </p:cNvCxnSpPr>
          <p:nvPr userDrawn="1"/>
        </p:nvCxnSpPr>
        <p:spPr>
          <a:xfrm>
            <a:off x="495300" y="1901825"/>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6"/>
          </p:nvPr>
        </p:nvSpPr>
        <p:spPr>
          <a:xfrm>
            <a:off x="495300" y="2079065"/>
            <a:ext cx="5481638" cy="398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500062" y="952501"/>
            <a:ext cx="9681371" cy="457200"/>
          </a:xfrm>
          <a:prstGeom prst="rect">
            <a:avLst/>
          </a:prstGeom>
        </p:spPr>
        <p:txBody>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tx1">
                    <a:lumMod val="65000"/>
                    <a:lumOff val="35000"/>
                  </a:schemeClr>
                </a:solidFill>
                <a:latin typeface="+mn-lt"/>
                <a:ea typeface="Arial" charset="0"/>
                <a:cs typeface="Arial" charset="0"/>
              </a:defRPr>
            </a:lvl1pPr>
            <a:lvl2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2pPr>
            <a:lvl3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3pPr>
            <a:lvl4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4pPr>
            <a:lvl5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a:solidFill>
                  <a:schemeClr val="accent1"/>
                </a:solidFill>
                <a:latin typeface="+mn-lt"/>
                <a:ea typeface="Arial" charset="0"/>
                <a:cs typeface="Arial" charset="0"/>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
        <p:nvSpPr>
          <p:cNvPr id="45" name="Subtitle 2"/>
          <p:cNvSpPr>
            <a:spLocks noGrp="1"/>
          </p:cNvSpPr>
          <p:nvPr>
            <p:ph type="subTitle" idx="1"/>
          </p:nvPr>
        </p:nvSpPr>
        <p:spPr>
          <a:xfrm>
            <a:off x="495301" y="1409701"/>
            <a:ext cx="5481410" cy="492184"/>
          </a:xfrm>
          <a:prstGeom prst="rect">
            <a:avLst/>
          </a:prstGeom>
        </p:spPr>
        <p:txBody>
          <a:bodyPr bIns="91440" anchor="b"/>
          <a:lstStyle>
            <a:lvl1pPr marL="0" indent="0" algn="l" defTabSz="914400" rtl="0" eaLnBrk="1" latinLnBrk="0" hangingPunct="1">
              <a:lnSpc>
                <a:spcPct val="90000"/>
              </a:lnSpc>
              <a:spcBef>
                <a:spcPts val="0"/>
              </a:spcBef>
              <a:buFont typeface="Arial" panose="020B0604020202020204" pitchFamily="34" charset="0"/>
              <a:buNone/>
              <a:defRPr lang="en-US" sz="20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8" name="Footer Placeholder 4"/>
          <p:cNvSpPr>
            <a:spLocks noGrp="1"/>
          </p:cNvSpPr>
          <p:nvPr>
            <p:ph type="ftr" sz="quarter" idx="17"/>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29" name="Slide Number Placeholder 7"/>
          <p:cNvSpPr>
            <a:spLocks noGrp="1"/>
          </p:cNvSpPr>
          <p:nvPr>
            <p:ph type="sldNum" sz="quarter" idx="18"/>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86DBA440-6C52-9B42-A2FB-227CB9E72181}" type="slidenum">
              <a:rPr lang="en-US"/>
              <a:pPr>
                <a:defRPr/>
              </a:pPr>
              <a:t>‹#›</a:t>
            </a:fld>
            <a:endParaRPr lang="en-US" dirty="0"/>
          </a:p>
        </p:txBody>
      </p:sp>
    </p:spTree>
    <p:extLst>
      <p:ext uri="{BB962C8B-B14F-4D97-AF65-F5344CB8AC3E}">
        <p14:creationId xmlns:p14="http://schemas.microsoft.com/office/powerpoint/2010/main" val="52977439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YMC17 - Title, Subtitle, 3x Content">
    <p:spTree>
      <p:nvGrpSpPr>
        <p:cNvPr id="1" name=""/>
        <p:cNvGrpSpPr/>
        <p:nvPr/>
      </p:nvGrpSpPr>
      <p:grpSpPr>
        <a:xfrm>
          <a:off x="0" y="0"/>
          <a:ext cx="0" cy="0"/>
          <a:chOff x="0" y="0"/>
          <a:chExt cx="0" cy="0"/>
        </a:xfrm>
      </p:grpSpPr>
      <p:grpSp>
        <p:nvGrpSpPr>
          <p:cNvPr id="12"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3" name="Straight Connector 12"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6" name="Group 84" hidden="1"/>
            <p:cNvGrpSpPr>
              <a:grpSpLocks/>
            </p:cNvGrpSpPr>
            <p:nvPr userDrawn="1"/>
          </p:nvGrpSpPr>
          <p:grpSpPr bwMode="auto">
            <a:xfrm>
              <a:off x="11640116" y="-714736"/>
              <a:ext cx="551884" cy="8287473"/>
              <a:chOff x="11640116" y="-714736"/>
              <a:chExt cx="551884" cy="8287473"/>
            </a:xfrm>
          </p:grpSpPr>
          <p:cxnSp>
            <p:nvCxnSpPr>
              <p:cNvPr id="30" name="Straight Connector 29"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5" hidden="1"/>
            <p:cNvGrpSpPr>
              <a:grpSpLocks/>
            </p:cNvGrpSpPr>
            <p:nvPr userDrawn="1"/>
          </p:nvGrpSpPr>
          <p:grpSpPr bwMode="auto">
            <a:xfrm>
              <a:off x="-282027" y="-714736"/>
              <a:ext cx="12740305" cy="8287473"/>
              <a:chOff x="-282026" y="-714736"/>
              <a:chExt cx="12740305" cy="8287473"/>
            </a:xfrm>
          </p:grpSpPr>
          <p:grpSp>
            <p:nvGrpSpPr>
              <p:cNvPr id="18" name="Group 86" hidden="1"/>
              <p:cNvGrpSpPr>
                <a:grpSpLocks/>
              </p:cNvGrpSpPr>
              <p:nvPr userDrawn="1"/>
            </p:nvGrpSpPr>
            <p:grpSpPr bwMode="auto">
              <a:xfrm>
                <a:off x="-282026" y="0"/>
                <a:ext cx="12740305" cy="246887"/>
                <a:chOff x="-282026" y="0"/>
                <a:chExt cx="12740305" cy="246887"/>
              </a:xfrm>
            </p:grpSpPr>
            <p:cxnSp>
              <p:nvCxnSpPr>
                <p:cNvPr id="28" name="Straight Connector 27"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7" hidden="1"/>
              <p:cNvGrpSpPr>
                <a:grpSpLocks/>
              </p:cNvGrpSpPr>
              <p:nvPr userDrawn="1"/>
            </p:nvGrpSpPr>
            <p:grpSpPr bwMode="auto">
              <a:xfrm>
                <a:off x="-282026" y="1280053"/>
                <a:ext cx="12740305" cy="442593"/>
                <a:chOff x="-282026" y="1280053"/>
                <a:chExt cx="12740305" cy="442593"/>
              </a:xfrm>
            </p:grpSpPr>
            <p:cxnSp>
              <p:nvCxnSpPr>
                <p:cNvPr id="26" name="Straight Connector 25"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88" hidden="1"/>
              <p:cNvGrpSpPr>
                <a:grpSpLocks/>
              </p:cNvGrpSpPr>
              <p:nvPr userDrawn="1"/>
            </p:nvGrpSpPr>
            <p:grpSpPr bwMode="auto">
              <a:xfrm>
                <a:off x="0" y="-714736"/>
                <a:ext cx="551884" cy="8287473"/>
                <a:chOff x="11640116" y="-714736"/>
                <a:chExt cx="551884" cy="8287473"/>
              </a:xfrm>
            </p:grpSpPr>
            <p:cxnSp>
              <p:nvCxnSpPr>
                <p:cNvPr id="24" name="Straight Connector 23"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89" hidden="1"/>
              <p:cNvGrpSpPr>
                <a:grpSpLocks/>
              </p:cNvGrpSpPr>
              <p:nvPr userDrawn="1"/>
            </p:nvGrpSpPr>
            <p:grpSpPr bwMode="auto">
              <a:xfrm>
                <a:off x="-282026" y="6584314"/>
                <a:ext cx="12740305" cy="273686"/>
                <a:chOff x="-282026" y="0"/>
                <a:chExt cx="12740305" cy="273686"/>
              </a:xfrm>
            </p:grpSpPr>
            <p:cxnSp>
              <p:nvCxnSpPr>
                <p:cNvPr id="22" name="Straight Connector 21"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0" name="Text Placeholder 9"/>
          <p:cNvSpPr>
            <a:spLocks noGrp="1"/>
          </p:cNvSpPr>
          <p:nvPr>
            <p:ph type="body" sz="quarter" idx="14"/>
          </p:nvPr>
        </p:nvSpPr>
        <p:spPr>
          <a:xfrm>
            <a:off x="500062" y="952500"/>
            <a:ext cx="9681371" cy="457200"/>
          </a:xfrm>
          <a:prstGeom prst="rect">
            <a:avLst/>
          </a:prstGeom>
        </p:spPr>
        <p:txBody>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tx1">
                    <a:lumMod val="65000"/>
                    <a:lumOff val="35000"/>
                  </a:schemeClr>
                </a:solidFill>
                <a:latin typeface="+mn-lt"/>
                <a:ea typeface="Arial" charset="0"/>
                <a:cs typeface="Arial" charset="0"/>
              </a:defRPr>
            </a:lvl1pPr>
            <a:lvl2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2pPr>
            <a:lvl3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3pPr>
            <a:lvl4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4pPr>
            <a:lvl5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a:solidFill>
                  <a:schemeClr val="accent1"/>
                </a:solidFill>
                <a:latin typeface="+mn-lt"/>
                <a:ea typeface="Arial" charset="0"/>
                <a:cs typeface="Arial" charset="0"/>
              </a:defRPr>
            </a:lvl5pPr>
          </a:lstStyle>
          <a:p>
            <a:pPr lvl="0"/>
            <a:r>
              <a:rPr lang="en-US"/>
              <a:t>Edit Master text styles</a:t>
            </a:r>
          </a:p>
        </p:txBody>
      </p:sp>
      <p:sp>
        <p:nvSpPr>
          <p:cNvPr id="48" name="Subtitle 2"/>
          <p:cNvSpPr>
            <a:spLocks noGrp="1"/>
          </p:cNvSpPr>
          <p:nvPr>
            <p:ph type="subTitle" idx="1"/>
          </p:nvPr>
        </p:nvSpPr>
        <p:spPr>
          <a:xfrm>
            <a:off x="495300" y="1414577"/>
            <a:ext cx="3489236"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0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3"/>
          </p:nvPr>
        </p:nvSpPr>
        <p:spPr>
          <a:xfrm>
            <a:off x="4358641" y="1414636"/>
            <a:ext cx="3474720" cy="492125"/>
          </a:xfrm>
          <a:prstGeom prst="rect">
            <a:avLst/>
          </a:prstGeom>
        </p:spPr>
        <p:txBody>
          <a:bodyPr bIns="91440" anchor="b">
            <a:noAutofit/>
          </a:bodyPr>
          <a:lstStyle>
            <a:lvl1pPr marL="0" indent="0">
              <a:buNone/>
              <a:defRPr lang="en-US" sz="20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7" name="Text Placeholder 6"/>
          <p:cNvSpPr>
            <a:spLocks noGrp="1"/>
          </p:cNvSpPr>
          <p:nvPr>
            <p:ph type="body" sz="quarter" idx="17"/>
          </p:nvPr>
        </p:nvSpPr>
        <p:spPr>
          <a:xfrm>
            <a:off x="8155304" y="1414636"/>
            <a:ext cx="3541395" cy="492125"/>
          </a:xfrm>
          <a:prstGeom prst="rect">
            <a:avLst/>
          </a:prstGeom>
        </p:spPr>
        <p:txBody>
          <a:bodyPr bIns="91440" anchor="b">
            <a:noAutofit/>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0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4" name="Content Placeholder 3"/>
          <p:cNvSpPr>
            <a:spLocks noGrp="1"/>
          </p:cNvSpPr>
          <p:nvPr>
            <p:ph sz="quarter" idx="18"/>
          </p:nvPr>
        </p:nvSpPr>
        <p:spPr>
          <a:xfrm>
            <a:off x="495301" y="2073275"/>
            <a:ext cx="3489236" cy="3984625"/>
          </a:xfrm>
          <a:prstGeom prst="rect">
            <a:avLst/>
          </a:prstGeo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9"/>
          </p:nvPr>
        </p:nvSpPr>
        <p:spPr>
          <a:xfrm>
            <a:off x="4358641" y="2073275"/>
            <a:ext cx="3474720" cy="3984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0"/>
          </p:nvPr>
        </p:nvSpPr>
        <p:spPr>
          <a:xfrm>
            <a:off x="8155304" y="2073275"/>
            <a:ext cx="3541395" cy="3984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Footer Placeholder 4"/>
          <p:cNvSpPr>
            <a:spLocks noGrp="1"/>
          </p:cNvSpPr>
          <p:nvPr>
            <p:ph type="ftr" sz="quarter" idx="21"/>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33" name="Slide Number Placeholder 7"/>
          <p:cNvSpPr>
            <a:spLocks noGrp="1"/>
          </p:cNvSpPr>
          <p:nvPr>
            <p:ph type="sldNum" sz="quarter" idx="22"/>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0D929FEC-7E39-D64D-94ED-D759DC402BE4}" type="slidenum">
              <a:rPr lang="en-US"/>
              <a:pPr>
                <a:defRPr/>
              </a:pPr>
              <a:t>‹#›</a:t>
            </a:fld>
            <a:endParaRPr lang="en-US" dirty="0"/>
          </a:p>
        </p:txBody>
      </p:sp>
    </p:spTree>
    <p:extLst>
      <p:ext uri="{BB962C8B-B14F-4D97-AF65-F5344CB8AC3E}">
        <p14:creationId xmlns:p14="http://schemas.microsoft.com/office/powerpoint/2010/main" val="4077341229"/>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7428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Red ">
    <p:spTree>
      <p:nvGrpSpPr>
        <p:cNvPr id="1" name=""/>
        <p:cNvGrpSpPr/>
        <p:nvPr/>
      </p:nvGrpSpPr>
      <p:grpSpPr>
        <a:xfrm>
          <a:off x="0" y="0"/>
          <a:ext cx="0" cy="0"/>
          <a:chOff x="0" y="0"/>
          <a:chExt cx="0" cy="0"/>
        </a:xfrm>
      </p:grpSpPr>
      <p:pic>
        <p:nvPicPr>
          <p:cNvPr id="4" name="Red Bkgd">
            <a:extLst>
              <a:ext uri="{FF2B5EF4-FFF2-40B4-BE49-F238E27FC236}">
                <a16:creationId xmlns:a16="http://schemas.microsoft.com/office/drawing/2014/main" id="{071781FD-B185-494D-9211-320AF0710339}"/>
              </a:ext>
            </a:extLst>
          </p:cNvPr>
          <p:cNvPicPr>
            <a:picLocks noChangeAspect="1"/>
          </p:cNvPicPr>
          <p:nvPr/>
        </p:nvPicPr>
        <p:blipFill rotWithShape="1">
          <a:blip r:embed="rId2"/>
          <a:srcRect t="-1" b="-1"/>
          <a:stretch/>
        </p:blipFill>
        <p:spPr>
          <a:xfrm>
            <a:off x="0" y="0"/>
            <a:ext cx="12192000" cy="4992656"/>
          </a:xfrm>
          <a:prstGeom prst="rect">
            <a:avLst/>
          </a:prstGeom>
        </p:spPr>
      </p:pic>
      <p:sp>
        <p:nvSpPr>
          <p:cNvPr id="2" name="White block"/>
          <p:cNvSpPr/>
          <p:nvPr/>
        </p:nvSpPr>
        <p:spPr bwMode="white">
          <a:xfrm>
            <a:off x="0" y="5010150"/>
            <a:ext cx="12192000" cy="184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Text Placeholder 16"/>
          <p:cNvSpPr>
            <a:spLocks noGrp="1"/>
          </p:cNvSpPr>
          <p:nvPr>
            <p:ph type="body" sz="quarter" idx="12" hasCustomPrompt="1"/>
          </p:nvPr>
        </p:nvSpPr>
        <p:spPr bwMode="white">
          <a:xfrm>
            <a:off x="411480" y="4143296"/>
            <a:ext cx="7452360" cy="523220"/>
          </a:xfrm>
          <a:effectLst/>
        </p:spPr>
        <p:txBody>
          <a:bodyPr vert="horz" wrap="square" lIns="0" tIns="0" rIns="0" bIns="0" rtlCol="0" anchor="b">
            <a:spAutoFit/>
          </a:bodyPr>
          <a:lstStyle>
            <a:lvl1pPr marL="0" indent="0">
              <a:lnSpc>
                <a:spcPct val="85000"/>
              </a:lnSpc>
              <a:buNone/>
              <a:defRPr lang="en-US" sz="4000" b="1" cap="none" baseline="0" dirty="0" smtClean="0">
                <a:solidFill>
                  <a:schemeClr val="bg1"/>
                </a:solidFill>
                <a:effectLst/>
                <a:latin typeface="+mj-lt"/>
              </a:defRPr>
            </a:lvl1pPr>
          </a:lstStyle>
          <a:p>
            <a:pPr marL="0" lvl="0" indent="0"/>
            <a:r>
              <a:rPr lang="en-US" dirty="0"/>
              <a:t>Presentation Title</a:t>
            </a:r>
          </a:p>
        </p:txBody>
      </p:sp>
      <p:sp>
        <p:nvSpPr>
          <p:cNvPr id="12" name="Text Placeholder 3"/>
          <p:cNvSpPr>
            <a:spLocks noGrp="1"/>
          </p:cNvSpPr>
          <p:nvPr>
            <p:ph type="body" sz="quarter" idx="13"/>
          </p:nvPr>
        </p:nvSpPr>
        <p:spPr>
          <a:xfrm>
            <a:off x="411480" y="5628417"/>
            <a:ext cx="7452360" cy="276999"/>
          </a:xfrm>
        </p:spPr>
        <p:txBody>
          <a:bodyPr/>
          <a:lstStyle>
            <a:lvl1pPr marL="0" indent="0">
              <a:spcBef>
                <a:spcPts val="0"/>
              </a:spcBef>
              <a:buNone/>
              <a:defRPr sz="2000" b="0"/>
            </a:lvl1pPr>
          </a:lstStyle>
          <a:p>
            <a:pPr lvl="0"/>
            <a:r>
              <a:rPr lang="en-US"/>
              <a:t>Edit Master text styles</a:t>
            </a:r>
          </a:p>
        </p:txBody>
      </p:sp>
      <p:sp>
        <p:nvSpPr>
          <p:cNvPr id="11" name="Subtitle 2"/>
          <p:cNvSpPr>
            <a:spLocks noGrp="1"/>
          </p:cNvSpPr>
          <p:nvPr>
            <p:ph type="subTitle" idx="1" hasCustomPrompt="1"/>
          </p:nvPr>
        </p:nvSpPr>
        <p:spPr>
          <a:xfrm>
            <a:off x="411480" y="5199599"/>
            <a:ext cx="745236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pic>
        <p:nvPicPr>
          <p:cNvPr id="21"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3051" y="5557209"/>
            <a:ext cx="2676524" cy="362717"/>
          </a:xfrm>
          <a:prstGeom prst="rect">
            <a:avLst/>
          </a:prstGeom>
        </p:spPr>
      </p:pic>
      <p:grpSp>
        <p:nvGrpSpPr>
          <p:cNvPr id="22" name="Two-tone Gray"/>
          <p:cNvGrpSpPr/>
          <p:nvPr/>
        </p:nvGrpSpPr>
        <p:grpSpPr bwMode="ltGray">
          <a:xfrm>
            <a:off x="0" y="5010150"/>
            <a:ext cx="12192000" cy="0"/>
            <a:chOff x="0" y="5010150"/>
            <a:chExt cx="12192000" cy="0"/>
          </a:xfrm>
        </p:grpSpPr>
        <p:cxnSp>
          <p:nvCxnSpPr>
            <p:cNvPr id="23" name="Straight Connector 22"/>
            <p:cNvCxnSpPr/>
            <p:nvPr/>
          </p:nvCxnSpPr>
          <p:spPr bwMode="ltGray">
            <a:xfrm>
              <a:off x="0" y="5010150"/>
              <a:ext cx="121889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ltGray">
            <a:xfrm>
              <a:off x="9622631" y="5010150"/>
              <a:ext cx="2569369"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8900218"/>
      </p:ext>
    </p:extLst>
  </p:cSld>
  <p:clrMapOvr>
    <a:masterClrMapping/>
  </p:clrMapOvr>
  <p:transition spd="med">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Title">
    <p:spTree>
      <p:nvGrpSpPr>
        <p:cNvPr id="1" name=""/>
        <p:cNvGrpSpPr/>
        <p:nvPr/>
      </p:nvGrpSpPr>
      <p:grpSpPr>
        <a:xfrm>
          <a:off x="0" y="0"/>
          <a:ext cx="0" cy="0"/>
          <a:chOff x="0" y="0"/>
          <a:chExt cx="0" cy="0"/>
        </a:xfrm>
      </p:grpSpPr>
      <p:sp>
        <p:nvSpPr>
          <p:cNvPr id="2" name="White block"/>
          <p:cNvSpPr/>
          <p:nvPr/>
        </p:nvSpPr>
        <p:spPr bwMode="white">
          <a:xfrm>
            <a:off x="0" y="5010150"/>
            <a:ext cx="12192000" cy="184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2" name="Text Placeholder 3"/>
          <p:cNvSpPr>
            <a:spLocks noGrp="1"/>
          </p:cNvSpPr>
          <p:nvPr>
            <p:ph type="body" sz="quarter" idx="13"/>
          </p:nvPr>
        </p:nvSpPr>
        <p:spPr>
          <a:xfrm>
            <a:off x="411480" y="5628417"/>
            <a:ext cx="7452360" cy="276999"/>
          </a:xfrm>
        </p:spPr>
        <p:txBody>
          <a:bodyPr/>
          <a:lstStyle>
            <a:lvl1pPr marL="0" indent="0">
              <a:spcBef>
                <a:spcPts val="0"/>
              </a:spcBef>
              <a:buNone/>
              <a:defRPr sz="2000" b="0"/>
            </a:lvl1pPr>
          </a:lstStyle>
          <a:p>
            <a:pPr lvl="0"/>
            <a:r>
              <a:rPr lang="en-US"/>
              <a:t>Edit Master text styles</a:t>
            </a:r>
          </a:p>
        </p:txBody>
      </p:sp>
      <p:sp>
        <p:nvSpPr>
          <p:cNvPr id="11" name="Subtitle 2"/>
          <p:cNvSpPr>
            <a:spLocks noGrp="1"/>
          </p:cNvSpPr>
          <p:nvPr>
            <p:ph type="subTitle" idx="1" hasCustomPrompt="1"/>
          </p:nvPr>
        </p:nvSpPr>
        <p:spPr>
          <a:xfrm>
            <a:off x="411480" y="5199599"/>
            <a:ext cx="745236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pic>
        <p:nvPicPr>
          <p:cNvPr id="21" name="BRCM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3051" y="5557209"/>
            <a:ext cx="2676524" cy="362717"/>
          </a:xfrm>
          <a:prstGeom prst="rect">
            <a:avLst/>
          </a:prstGeom>
        </p:spPr>
      </p:pic>
      <p:grpSp>
        <p:nvGrpSpPr>
          <p:cNvPr id="13" name="Two-tone Gray">
            <a:extLst>
              <a:ext uri="{FF2B5EF4-FFF2-40B4-BE49-F238E27FC236}">
                <a16:creationId xmlns:a16="http://schemas.microsoft.com/office/drawing/2014/main" id="{251FF67C-ABFE-4CA8-8822-F4373148E6BA}"/>
              </a:ext>
            </a:extLst>
          </p:cNvPr>
          <p:cNvGrpSpPr/>
          <p:nvPr/>
        </p:nvGrpSpPr>
        <p:grpSpPr bwMode="ltGray">
          <a:xfrm>
            <a:off x="0" y="5010150"/>
            <a:ext cx="12192000" cy="0"/>
            <a:chOff x="0" y="5010150"/>
            <a:chExt cx="12192000" cy="0"/>
          </a:xfrm>
        </p:grpSpPr>
        <p:cxnSp>
          <p:nvCxnSpPr>
            <p:cNvPr id="14" name="Straight Connector 13">
              <a:extLst>
                <a:ext uri="{FF2B5EF4-FFF2-40B4-BE49-F238E27FC236}">
                  <a16:creationId xmlns:a16="http://schemas.microsoft.com/office/drawing/2014/main" id="{161124FB-DE44-44F1-AC49-D687577C3225}"/>
                </a:ext>
              </a:extLst>
            </p:cNvPr>
            <p:cNvCxnSpPr/>
            <p:nvPr/>
          </p:nvCxnSpPr>
          <p:spPr bwMode="ltGray">
            <a:xfrm>
              <a:off x="0" y="5010150"/>
              <a:ext cx="1218895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E07A22E-B7B5-4276-9EA1-4344827C0D25}"/>
                </a:ext>
              </a:extLst>
            </p:cNvPr>
            <p:cNvCxnSpPr/>
            <p:nvPr/>
          </p:nvCxnSpPr>
          <p:spPr bwMode="ltGray">
            <a:xfrm>
              <a:off x="9622631" y="5010150"/>
              <a:ext cx="2569369" cy="0"/>
            </a:xfrm>
            <a:prstGeom prst="line">
              <a:avLst/>
            </a:prstGeom>
            <a:ln w="76200">
              <a:solidFill>
                <a:srgbClr val="A6192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4897696"/>
      </p:ext>
    </p:extLst>
  </p:cSld>
  <p:clrMapOvr>
    <a:masterClrMapping/>
  </p:clrMapOvr>
  <p:transition spd="med">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White">
    <p:spTree>
      <p:nvGrpSpPr>
        <p:cNvPr id="1" name=""/>
        <p:cNvGrpSpPr/>
        <p:nvPr/>
      </p:nvGrpSpPr>
      <p:grpSpPr>
        <a:xfrm>
          <a:off x="0" y="0"/>
          <a:ext cx="0" cy="0"/>
          <a:chOff x="0" y="0"/>
          <a:chExt cx="0" cy="0"/>
        </a:xfrm>
      </p:grpSpPr>
      <p:pic>
        <p:nvPicPr>
          <p:cNvPr id="13" name="Red Gradient Block" descr="G:\_55906_Brand_Integration\_PPT_Template\R5_20151208\Images\Title_Red_Gradient_Rever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4992688"/>
            <a:ext cx="12192000" cy="18653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6"/>
          <p:cNvSpPr>
            <a:spLocks noGrp="1"/>
          </p:cNvSpPr>
          <p:nvPr>
            <p:ph type="body" sz="quarter" idx="12" hasCustomPrompt="1"/>
          </p:nvPr>
        </p:nvSpPr>
        <p:spPr bwMode="black">
          <a:xfrm>
            <a:off x="411480" y="4143296"/>
            <a:ext cx="7452360" cy="523220"/>
          </a:xfrm>
          <a:effectLst/>
        </p:spPr>
        <p:txBody>
          <a:bodyPr vert="horz" wrap="square" lIns="0" tIns="0" rIns="0" bIns="0" rtlCol="0" anchor="b">
            <a:sp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Presentation Title</a:t>
            </a:r>
          </a:p>
        </p:txBody>
      </p:sp>
      <p:sp>
        <p:nvSpPr>
          <p:cNvPr id="12" name="Text Placeholder 3"/>
          <p:cNvSpPr>
            <a:spLocks noGrp="1"/>
          </p:cNvSpPr>
          <p:nvPr>
            <p:ph type="body" sz="quarter" idx="13"/>
          </p:nvPr>
        </p:nvSpPr>
        <p:spPr bwMode="white">
          <a:xfrm>
            <a:off x="411480" y="5628417"/>
            <a:ext cx="7452360" cy="276999"/>
          </a:xfrm>
        </p:spPr>
        <p:txBody>
          <a:bodyPr/>
          <a:lstStyle>
            <a:lvl1pPr marL="0" indent="0">
              <a:spcBef>
                <a:spcPts val="0"/>
              </a:spcBef>
              <a:buNone/>
              <a:defRPr sz="2000" b="0">
                <a:solidFill>
                  <a:schemeClr val="bg1">
                    <a:lumMod val="85000"/>
                  </a:schemeClr>
                </a:solidFill>
              </a:defRPr>
            </a:lvl1pPr>
          </a:lstStyle>
          <a:p>
            <a:pPr lvl="0"/>
            <a:r>
              <a:rPr lang="en-US"/>
              <a:t>Edit Master text styles</a:t>
            </a:r>
          </a:p>
        </p:txBody>
      </p:sp>
      <p:sp>
        <p:nvSpPr>
          <p:cNvPr id="11" name="Subtitle 2"/>
          <p:cNvSpPr>
            <a:spLocks noGrp="1"/>
          </p:cNvSpPr>
          <p:nvPr>
            <p:ph type="subTitle" idx="1" hasCustomPrompt="1"/>
          </p:nvPr>
        </p:nvSpPr>
        <p:spPr bwMode="white">
          <a:xfrm>
            <a:off x="411480" y="5199599"/>
            <a:ext cx="7452360" cy="332399"/>
          </a:xfrm>
        </p:spPr>
        <p:txBody>
          <a:bodyPr lIns="0" tIns="0" rIns="0" bIns="0"/>
          <a:lstStyle>
            <a:lvl1pPr marL="0" marR="0" indent="0" algn="l">
              <a:spcBef>
                <a:spcPts val="0"/>
              </a:spcBef>
              <a:spcAft>
                <a:spcPts val="0"/>
              </a:spcAft>
              <a:buNone/>
              <a:defRPr sz="2400" b="1">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bwMode="white">
          <a:xfrm>
            <a:off x="411480" y="6629400"/>
            <a:ext cx="7320915" cy="123111"/>
          </a:xfrm>
          <a:prstGeom prst="rect">
            <a:avLst/>
          </a:prstGeom>
          <a:noFill/>
        </p:spPr>
        <p:txBody>
          <a:bodyPr wrap="none" lIns="0" tIns="0" rIns="0" bIns="0" rtlCol="0" anchor="t">
            <a:spAutoFit/>
          </a:bodyPr>
          <a:lstStyle/>
          <a:p>
            <a:r>
              <a:rPr lang="en-US" sz="800" dirty="0">
                <a:solidFill>
                  <a:schemeClr val="bg1">
                    <a:lumMod val="95000"/>
                  </a:schemeClr>
                </a:solidFill>
              </a:rPr>
              <a:t>Broadcom Proprietary and Confidential.  Copyright © 2019 Broadcom.  All Rights Reserved. The term “Broadcom” refers to Broadcom Inc. and/or its subsidiaries.</a:t>
            </a:r>
          </a:p>
        </p:txBody>
      </p:sp>
      <p:sp>
        <p:nvSpPr>
          <p:cNvPr id="4" name="White Mask"/>
          <p:cNvSpPr/>
          <p:nvPr/>
        </p:nvSpPr>
        <p:spPr bwMode="white">
          <a:xfrm>
            <a:off x="1" y="0"/>
            <a:ext cx="12191999" cy="5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pic>
        <p:nvPicPr>
          <p:cNvPr id="1027" name="BRCM Logo" descr="G:\_55906_Brand_Integration\55998_Logo_Update-Refinement\_Final\01_Red-Black\PNG\Broadcom_Ltd_Logo_Red-Black_no-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457200"/>
            <a:ext cx="3200400" cy="43635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Two-tone Gray"/>
          <p:cNvGrpSpPr/>
          <p:nvPr/>
        </p:nvGrpSpPr>
        <p:grpSpPr bwMode="ltGray">
          <a:xfrm>
            <a:off x="0" y="5010150"/>
            <a:ext cx="12192000" cy="0"/>
            <a:chOff x="0" y="5010150"/>
            <a:chExt cx="12192000" cy="0"/>
          </a:xfrm>
        </p:grpSpPr>
        <p:cxnSp>
          <p:nvCxnSpPr>
            <p:cNvPr id="18" name="Straight Connector 17"/>
            <p:cNvCxnSpPr/>
            <p:nvPr/>
          </p:nvCxnSpPr>
          <p:spPr bwMode="ltGray">
            <a:xfrm>
              <a:off x="0" y="5010150"/>
              <a:ext cx="121889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ltGray">
            <a:xfrm>
              <a:off x="9083040" y="5010150"/>
              <a:ext cx="3108960"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0433240"/>
      </p:ext>
    </p:extLst>
  </p:cSld>
  <p:clrMapOvr>
    <a:masterClrMapping/>
  </p:clrMapOvr>
  <p:transition spd="med">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White">
    <p:spTree>
      <p:nvGrpSpPr>
        <p:cNvPr id="1" name=""/>
        <p:cNvGrpSpPr/>
        <p:nvPr/>
      </p:nvGrpSpPr>
      <p:grpSpPr>
        <a:xfrm>
          <a:off x="0" y="0"/>
          <a:ext cx="0" cy="0"/>
          <a:chOff x="0" y="0"/>
          <a:chExt cx="0" cy="0"/>
        </a:xfrm>
      </p:grpSpPr>
      <p:pic>
        <p:nvPicPr>
          <p:cNvPr id="16" name="Red Gradient Block" descr="G:\_55906_Brand_Integration\_PPT_Template\R5_20151208\Images\Title_Red_Gradient_Rever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5424175"/>
            <a:ext cx="12192000" cy="1433825"/>
          </a:xfrm>
          <a:prstGeom prst="rect">
            <a:avLst/>
          </a:prstGeom>
          <a:noFill/>
          <a:extLst>
            <a:ext uri="{909E8E84-426E-40DD-AFC4-6F175D3DCCD1}">
              <a14:hiddenFill xmlns:a14="http://schemas.microsoft.com/office/drawing/2010/main">
                <a:solidFill>
                  <a:srgbClr val="FFFFFF"/>
                </a:solidFill>
              </a14:hiddenFill>
            </a:ext>
          </a:extLst>
        </p:spPr>
      </p:pic>
      <p:sp>
        <p:nvSpPr>
          <p:cNvPr id="9" name="white mask"/>
          <p:cNvSpPr/>
          <p:nvPr/>
        </p:nvSpPr>
        <p:spPr bwMode="white">
          <a:xfrm flipV="1">
            <a:off x="0" y="0"/>
            <a:ext cx="12192000" cy="21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Text Placeholder 16"/>
          <p:cNvSpPr>
            <a:spLocks noGrp="1"/>
          </p:cNvSpPr>
          <p:nvPr>
            <p:ph type="body" sz="quarter" idx="12" hasCustomPrompt="1"/>
          </p:nvPr>
        </p:nvSpPr>
        <p:spPr bwMode="black">
          <a:xfrm>
            <a:off x="411480" y="4701279"/>
            <a:ext cx="8595360" cy="523220"/>
          </a:xfrm>
          <a:effectLst/>
        </p:spPr>
        <p:txBody>
          <a:bodyPr vert="horz" wrap="square" lIns="0" tIns="0" rIns="0" bIns="0" rtlCol="0" anchor="b">
            <a:spAutoFit/>
          </a:bodyPr>
          <a:lstStyle>
            <a:lvl1pPr marL="0" marR="0" indent="0" algn="l" defTabSz="914400" rtl="0" eaLnBrk="1" latinLnBrk="0" hangingPunct="1">
              <a:lnSpc>
                <a:spcPct val="85000"/>
              </a:lnSpc>
              <a:spcBef>
                <a:spcPts val="1200"/>
              </a:spcBef>
              <a:spcAft>
                <a:spcPts val="0"/>
              </a:spcAft>
              <a:buClr>
                <a:schemeClr val="tx2"/>
              </a:buClr>
              <a:buFont typeface="Arial" panose="020B0604020202020204" pitchFamily="34" charset="0"/>
              <a:buNone/>
              <a:defRPr lang="en-US" sz="4000" b="1" kern="1200" cap="none" baseline="0" dirty="0" smtClean="0">
                <a:solidFill>
                  <a:schemeClr val="tx1"/>
                </a:solidFill>
                <a:effectLst/>
                <a:latin typeface="+mj-lt"/>
                <a:ea typeface="+mn-ea"/>
                <a:cs typeface="Arial" pitchFamily="34" charset="0"/>
              </a:defRPr>
            </a:lvl1pPr>
          </a:lstStyle>
          <a:p>
            <a:pPr marL="0" lvl="0" indent="0"/>
            <a:r>
              <a:rPr lang="en-US" dirty="0"/>
              <a:t>Section Title</a:t>
            </a:r>
          </a:p>
        </p:txBody>
      </p:sp>
      <p:sp>
        <p:nvSpPr>
          <p:cNvPr id="11" name="Copyright"/>
          <p:cNvSpPr txBox="1">
            <a:spLocks/>
          </p:cNvSpPr>
          <p:nvPr/>
        </p:nvSpPr>
        <p:spPr bwMode="white">
          <a:xfrm>
            <a:off x="411480" y="6629400"/>
            <a:ext cx="7320915" cy="123111"/>
          </a:xfrm>
          <a:prstGeom prst="rect">
            <a:avLst/>
          </a:prstGeom>
          <a:noFill/>
        </p:spPr>
        <p:txBody>
          <a:bodyPr wrap="none" lIns="0" tIns="0" rIns="0" bIns="0" rtlCol="0" anchor="t">
            <a:spAutoFit/>
          </a:bodyPr>
          <a:lstStyle/>
          <a:p>
            <a:r>
              <a:rPr lang="en-US" sz="800" dirty="0">
                <a:solidFill>
                  <a:schemeClr val="bg1"/>
                </a:solidFill>
              </a:rPr>
              <a:t>Broadcom Proprietary and Confidential.  Copyright © 2019 Broadcom.  All Rights Reserved. The term “Broadcom” refers to Broadcom Inc. and/or its subsidiaries.</a:t>
            </a:r>
          </a:p>
        </p:txBody>
      </p:sp>
      <p:grpSp>
        <p:nvGrpSpPr>
          <p:cNvPr id="22" name="Two-toned gray"/>
          <p:cNvGrpSpPr/>
          <p:nvPr/>
        </p:nvGrpSpPr>
        <p:grpSpPr bwMode="ltGray">
          <a:xfrm>
            <a:off x="-1" y="5424175"/>
            <a:ext cx="12192001" cy="0"/>
            <a:chOff x="-1" y="5905500"/>
            <a:chExt cx="12192001" cy="0"/>
          </a:xfrm>
        </p:grpSpPr>
        <p:cxnSp>
          <p:nvCxnSpPr>
            <p:cNvPr id="15" name="Straight Connector 14"/>
            <p:cNvCxnSpPr/>
            <p:nvPr/>
          </p:nvCxnSpPr>
          <p:spPr bwMode="ltGray">
            <a:xfrm>
              <a:off x="-1" y="5905500"/>
              <a:ext cx="12192001" cy="0"/>
            </a:xfrm>
            <a:prstGeom prst="line">
              <a:avLst/>
            </a:prstGeom>
            <a:ln w="825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ltGray">
            <a:xfrm>
              <a:off x="9083040" y="5905500"/>
              <a:ext cx="3108960" cy="0"/>
            </a:xfrm>
            <a:prstGeom prst="line">
              <a:avLst/>
            </a:prstGeom>
            <a:ln w="8255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26" name="Broadcom Logo" descr="G:\_55906_Brand_Integration\_55998_Broadcom_Limited_Logo\_Final\04_White\PNG\Broadcom_Ltd_Logo_White_no-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5923396"/>
            <a:ext cx="3200400" cy="43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20408"/>
      </p:ext>
    </p:extLst>
  </p:cSld>
  <p:clrMapOvr>
    <a:masterClrMapping/>
  </p:clrMapOvr>
  <p:transition spd="med">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Gray">
    <p:spTree>
      <p:nvGrpSpPr>
        <p:cNvPr id="1" name=""/>
        <p:cNvGrpSpPr/>
        <p:nvPr/>
      </p:nvGrpSpPr>
      <p:grpSpPr>
        <a:xfrm>
          <a:off x="0" y="0"/>
          <a:ext cx="0" cy="0"/>
          <a:chOff x="0" y="0"/>
          <a:chExt cx="0" cy="0"/>
        </a:xfrm>
      </p:grpSpPr>
      <p:pic>
        <p:nvPicPr>
          <p:cNvPr id="4" name="gray bkgd"/>
          <p:cNvPicPr>
            <a:picLocks noChangeAspect="1" noChangeArrowheads="1"/>
          </p:cNvPicPr>
          <p:nvPr/>
        </p:nvPicPr>
        <p:blipFill>
          <a:blip r:embed="rId2"/>
          <a:stretch>
            <a:fillRect/>
          </a:stretch>
        </p:blipFill>
        <p:spPr bwMode="auto">
          <a:xfrm>
            <a:off x="1" y="0"/>
            <a:ext cx="12188949" cy="499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sp>
        <p:nvSpPr>
          <p:cNvPr id="12" name="Text Placeholder 3"/>
          <p:cNvSpPr>
            <a:spLocks noGrp="1"/>
          </p:cNvSpPr>
          <p:nvPr>
            <p:ph type="body" sz="quarter" idx="13"/>
          </p:nvPr>
        </p:nvSpPr>
        <p:spPr>
          <a:xfrm>
            <a:off x="411479" y="5420897"/>
            <a:ext cx="7132320" cy="276999"/>
          </a:xfrm>
        </p:spPr>
        <p:txBody>
          <a:bodyPr/>
          <a:lstStyle>
            <a:lvl1pPr marL="0" indent="0">
              <a:spcBef>
                <a:spcPts val="0"/>
              </a:spcBef>
              <a:buNone/>
              <a:defRPr sz="2000" b="0">
                <a:solidFill>
                  <a:schemeClr val="tx1"/>
                </a:solidFill>
              </a:defRPr>
            </a:lvl1pPr>
          </a:lstStyle>
          <a:p>
            <a:pPr lvl="0"/>
            <a:r>
              <a:rPr lang="en-US"/>
              <a:t>Edit Master text styles</a:t>
            </a:r>
          </a:p>
        </p:txBody>
      </p:sp>
      <p:sp>
        <p:nvSpPr>
          <p:cNvPr id="11" name="Subtitle 2"/>
          <p:cNvSpPr>
            <a:spLocks noGrp="1"/>
          </p:cNvSpPr>
          <p:nvPr>
            <p:ph type="subTitle" idx="1" hasCustomPrompt="1"/>
          </p:nvPr>
        </p:nvSpPr>
        <p:spPr>
          <a:xfrm>
            <a:off x="411480" y="4992079"/>
            <a:ext cx="713232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0" name="Text Placeholder 16"/>
          <p:cNvSpPr>
            <a:spLocks noGrp="1"/>
          </p:cNvSpPr>
          <p:nvPr>
            <p:ph type="body" sz="quarter" idx="12" hasCustomPrompt="1"/>
          </p:nvPr>
        </p:nvSpPr>
        <p:spPr bwMode="black">
          <a:xfrm>
            <a:off x="411480" y="2578608"/>
            <a:ext cx="713232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Presentation Title</a:t>
            </a:r>
          </a:p>
        </p:txBody>
      </p:sp>
      <p:pic>
        <p:nvPicPr>
          <p:cNvPr id="13"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423" y="4378200"/>
            <a:ext cx="3417878" cy="463184"/>
          </a:xfrm>
          <a:prstGeom prst="rect">
            <a:avLst/>
          </a:prstGeom>
        </p:spPr>
      </p:pic>
      <p:grpSp>
        <p:nvGrpSpPr>
          <p:cNvPr id="14" name="Two-tone Red Rounded"/>
          <p:cNvGrpSpPr/>
          <p:nvPr/>
        </p:nvGrpSpPr>
        <p:grpSpPr bwMode="gray">
          <a:xfrm>
            <a:off x="0" y="4662176"/>
            <a:ext cx="7653791" cy="0"/>
            <a:chOff x="317625" y="4690751"/>
            <a:chExt cx="7653791" cy="0"/>
          </a:xfrm>
        </p:grpSpPr>
        <p:cxnSp>
          <p:nvCxnSpPr>
            <p:cNvPr id="15" name="Straight Connector 14"/>
            <p:cNvCxnSpPr/>
            <p:nvPr/>
          </p:nvCxnSpPr>
          <p:spPr bwMode="gray">
            <a:xfrm>
              <a:off x="317625" y="4690751"/>
              <a:ext cx="765379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170617"/>
      </p:ext>
    </p:extLst>
  </p:cSld>
  <p:clrMapOvr>
    <a:masterClrMapping/>
  </p:clrMapOvr>
  <p:transition spd="med">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White">
    <p:spTree>
      <p:nvGrpSpPr>
        <p:cNvPr id="1" name=""/>
        <p:cNvGrpSpPr/>
        <p:nvPr/>
      </p:nvGrpSpPr>
      <p:grpSpPr>
        <a:xfrm>
          <a:off x="0" y="0"/>
          <a:ext cx="0" cy="0"/>
          <a:chOff x="0" y="0"/>
          <a:chExt cx="0" cy="0"/>
        </a:xfrm>
      </p:grpSpPr>
      <p:pic>
        <p:nvPicPr>
          <p:cNvPr id="16" name="Red Gradient Block" descr="G:\_55906_Brand_Integration\_PPT_Template\R5_20151208\Images\Title_Red_Gradient_Rever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5424175"/>
            <a:ext cx="12192000" cy="1433825"/>
          </a:xfrm>
          <a:prstGeom prst="rect">
            <a:avLst/>
          </a:prstGeom>
          <a:noFill/>
          <a:extLst>
            <a:ext uri="{909E8E84-426E-40DD-AFC4-6F175D3DCCD1}">
              <a14:hiddenFill xmlns:a14="http://schemas.microsoft.com/office/drawing/2010/main">
                <a:solidFill>
                  <a:srgbClr val="FFFFFF"/>
                </a:solidFill>
              </a14:hiddenFill>
            </a:ext>
          </a:extLst>
        </p:spPr>
      </p:pic>
      <p:sp>
        <p:nvSpPr>
          <p:cNvPr id="9" name="White Mask"/>
          <p:cNvSpPr/>
          <p:nvPr/>
        </p:nvSpPr>
        <p:spPr bwMode="white">
          <a:xfrm flipV="1">
            <a:off x="0" y="0"/>
            <a:ext cx="12192000" cy="21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Text Placeholder 16"/>
          <p:cNvSpPr>
            <a:spLocks noGrp="1"/>
          </p:cNvSpPr>
          <p:nvPr>
            <p:ph type="body" sz="quarter" idx="12" hasCustomPrompt="1"/>
          </p:nvPr>
        </p:nvSpPr>
        <p:spPr bwMode="black">
          <a:xfrm>
            <a:off x="411480" y="4701279"/>
            <a:ext cx="8595360" cy="523220"/>
          </a:xfrm>
          <a:effectLst/>
        </p:spPr>
        <p:txBody>
          <a:bodyPr vert="horz" wrap="square" lIns="0" tIns="0" rIns="0" bIns="0" rtlCol="0" anchor="b">
            <a:spAutoFit/>
          </a:bodyPr>
          <a:lstStyle>
            <a:lvl1pPr marL="0" marR="0" indent="0" algn="l" defTabSz="914400" rtl="0" eaLnBrk="1" latinLnBrk="0" hangingPunct="1">
              <a:lnSpc>
                <a:spcPct val="85000"/>
              </a:lnSpc>
              <a:spcBef>
                <a:spcPts val="1200"/>
              </a:spcBef>
              <a:spcAft>
                <a:spcPts val="0"/>
              </a:spcAft>
              <a:buClr>
                <a:schemeClr val="tx2"/>
              </a:buClr>
              <a:buFont typeface="Arial" panose="020B0604020202020204" pitchFamily="34" charset="0"/>
              <a:buNone/>
              <a:defRPr lang="en-US" sz="4000" b="1" kern="1200" cap="none" baseline="0" dirty="0" smtClean="0">
                <a:solidFill>
                  <a:schemeClr val="tx1"/>
                </a:solidFill>
                <a:effectLst/>
                <a:latin typeface="+mj-lt"/>
                <a:ea typeface="+mn-ea"/>
                <a:cs typeface="Arial" pitchFamily="34" charset="0"/>
              </a:defRPr>
            </a:lvl1pPr>
          </a:lstStyle>
          <a:p>
            <a:pPr marL="0" lvl="0" indent="0"/>
            <a:r>
              <a:rPr lang="en-US" dirty="0"/>
              <a:t>Section Title</a:t>
            </a:r>
          </a:p>
        </p:txBody>
      </p:sp>
      <p:sp>
        <p:nvSpPr>
          <p:cNvPr id="11" name="Copyright"/>
          <p:cNvSpPr txBox="1">
            <a:spLocks/>
          </p:cNvSpPr>
          <p:nvPr/>
        </p:nvSpPr>
        <p:spPr bwMode="white">
          <a:xfrm>
            <a:off x="411480" y="6629400"/>
            <a:ext cx="7320915" cy="123111"/>
          </a:xfrm>
          <a:prstGeom prst="rect">
            <a:avLst/>
          </a:prstGeom>
          <a:noFill/>
        </p:spPr>
        <p:txBody>
          <a:bodyPr wrap="none" lIns="0" tIns="0" rIns="0" bIns="0" rtlCol="0" anchor="t">
            <a:spAutoFit/>
          </a:bodyPr>
          <a:lstStyle/>
          <a:p>
            <a:r>
              <a:rPr lang="en-US" sz="800" dirty="0">
                <a:solidFill>
                  <a:schemeClr val="bg1"/>
                </a:solidFill>
              </a:rPr>
              <a:t>Broadcom Proprietary and Confidential.  Copyright © 2019 Broadcom.  All Rights Reserved. The term “Broadcom” refers to Broadcom Inc. and/or its subsidiaries.</a:t>
            </a:r>
          </a:p>
        </p:txBody>
      </p:sp>
      <p:grpSp>
        <p:nvGrpSpPr>
          <p:cNvPr id="22" name="Gray Bar"/>
          <p:cNvGrpSpPr/>
          <p:nvPr/>
        </p:nvGrpSpPr>
        <p:grpSpPr bwMode="ltGray">
          <a:xfrm>
            <a:off x="-1" y="5424175"/>
            <a:ext cx="12192001" cy="0"/>
            <a:chOff x="-1" y="5905500"/>
            <a:chExt cx="12192001" cy="0"/>
          </a:xfrm>
        </p:grpSpPr>
        <p:cxnSp>
          <p:nvCxnSpPr>
            <p:cNvPr id="15" name="Straight Connector 14"/>
            <p:cNvCxnSpPr/>
            <p:nvPr/>
          </p:nvCxnSpPr>
          <p:spPr bwMode="ltGray">
            <a:xfrm>
              <a:off x="-1" y="5905500"/>
              <a:ext cx="12192001" cy="0"/>
            </a:xfrm>
            <a:prstGeom prst="line">
              <a:avLst/>
            </a:prstGeom>
            <a:ln w="825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ltGray">
            <a:xfrm>
              <a:off x="9083040" y="5905500"/>
              <a:ext cx="3108960" cy="0"/>
            </a:xfrm>
            <a:prstGeom prst="line">
              <a:avLst/>
            </a:prstGeom>
            <a:ln w="8255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26" name="Broadcom Logo" descr="G:\_55906_Brand_Integration\_55998_Broadcom_Limited_Logo\_Final\04_White\PNG\Broadcom_Ltd_Logo_White_no-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5923396"/>
            <a:ext cx="3200400" cy="43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447365"/>
      </p:ext>
    </p:extLst>
  </p:cSld>
  <p:clrMapOvr>
    <a:masterClrMapping/>
  </p:clrMapOvr>
  <p:transition spd="med">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ection Circuitry">
    <p:spTree>
      <p:nvGrpSpPr>
        <p:cNvPr id="1" name=""/>
        <p:cNvGrpSpPr/>
        <p:nvPr/>
      </p:nvGrpSpPr>
      <p:grpSpPr>
        <a:xfrm>
          <a:off x="0" y="0"/>
          <a:ext cx="0" cy="0"/>
          <a:chOff x="0" y="0"/>
          <a:chExt cx="0" cy="0"/>
        </a:xfrm>
      </p:grpSpPr>
      <p:pic>
        <p:nvPicPr>
          <p:cNvPr id="11" name="gray bkgd">
            <a:extLst>
              <a:ext uri="{FF2B5EF4-FFF2-40B4-BE49-F238E27FC236}">
                <a16:creationId xmlns:a16="http://schemas.microsoft.com/office/drawing/2014/main" id="{7A82D792-6138-4518-BB6C-18AF9EB547F0}"/>
              </a:ext>
            </a:extLst>
          </p:cNvPr>
          <p:cNvPicPr>
            <a:picLocks noChangeAspect="1" noChangeArrowheads="1"/>
          </p:cNvPicPr>
          <p:nvPr/>
        </p:nvPicPr>
        <p:blipFill>
          <a:blip r:embed="rId2"/>
          <a:stretch>
            <a:fillRect/>
          </a:stretch>
        </p:blipFill>
        <p:spPr bwMode="auto">
          <a:xfrm>
            <a:off x="1" y="0"/>
            <a:ext cx="12188949" cy="499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grpSp>
        <p:nvGrpSpPr>
          <p:cNvPr id="17" name="Two-tone Red Rouded"/>
          <p:cNvGrpSpPr/>
          <p:nvPr/>
        </p:nvGrpSpPr>
        <p:grpSpPr bwMode="gray">
          <a:xfrm>
            <a:off x="0" y="5424175"/>
            <a:ext cx="9344025" cy="338449"/>
            <a:chOff x="0" y="4690751"/>
            <a:chExt cx="7971416" cy="0"/>
          </a:xfrm>
        </p:grpSpPr>
        <p:cxnSp>
          <p:nvCxnSpPr>
            <p:cNvPr id="18" name="Straight Connector 17"/>
            <p:cNvCxnSpPr/>
            <p:nvPr/>
          </p:nvCxnSpPr>
          <p:spPr bwMode="gray">
            <a:xfrm>
              <a:off x="0" y="4690751"/>
              <a:ext cx="797141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pic>
        <p:nvPicPr>
          <p:cNvPr id="20"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125" y="5269924"/>
            <a:ext cx="1990725" cy="269778"/>
          </a:xfrm>
          <a:prstGeom prst="rect">
            <a:avLst/>
          </a:prstGeom>
        </p:spPr>
      </p:pic>
      <p:sp>
        <p:nvSpPr>
          <p:cNvPr id="10" name="Text Placeholder 16"/>
          <p:cNvSpPr>
            <a:spLocks noGrp="1"/>
          </p:cNvSpPr>
          <p:nvPr>
            <p:ph type="body" sz="quarter" idx="12" hasCustomPrompt="1"/>
          </p:nvPr>
        </p:nvSpPr>
        <p:spPr bwMode="black">
          <a:xfrm>
            <a:off x="411480" y="3408399"/>
            <a:ext cx="868680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Section Title</a:t>
            </a:r>
          </a:p>
        </p:txBody>
      </p:sp>
    </p:spTree>
    <p:extLst>
      <p:ext uri="{BB962C8B-B14F-4D97-AF65-F5344CB8AC3E}">
        <p14:creationId xmlns:p14="http://schemas.microsoft.com/office/powerpoint/2010/main" val="3827013394"/>
      </p:ext>
    </p:extLst>
  </p:cSld>
  <p:clrMapOvr>
    <a:masterClrMapping/>
  </p:clrMapOvr>
  <p:transition spd="med">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371600"/>
            <a:ext cx="11365992"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Tree>
    <p:extLst>
      <p:ext uri="{BB962C8B-B14F-4D97-AF65-F5344CB8AC3E}">
        <p14:creationId xmlns:p14="http://schemas.microsoft.com/office/powerpoint/2010/main" val="2216482985"/>
      </p:ext>
    </p:extLst>
  </p:cSld>
  <p:clrMapOvr>
    <a:masterClrMapping/>
  </p:clrMapOvr>
  <p:transition spd="med">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with Sub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600200"/>
            <a:ext cx="11365992" cy="1507079"/>
          </a:xfrm>
        </p:spPr>
        <p:txBody>
          <a:bodyPr/>
          <a:lstStyle>
            <a:lvl1pPr>
              <a:spcBef>
                <a:spcPts val="1200"/>
              </a:spcBef>
              <a:defRPr/>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Tree>
    <p:extLst>
      <p:ext uri="{BB962C8B-B14F-4D97-AF65-F5344CB8AC3E}">
        <p14:creationId xmlns:p14="http://schemas.microsoft.com/office/powerpoint/2010/main" val="3051177596"/>
      </p:ext>
    </p:extLst>
  </p:cSld>
  <p:clrMapOvr>
    <a:masterClrMapping/>
  </p:clrMapOvr>
  <p:transition spd="med">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1480"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1480" y="551311"/>
            <a:ext cx="11365992" cy="366254"/>
          </a:xfrm>
        </p:spPr>
        <p:txBody>
          <a:bodyPr/>
          <a:lstStyle/>
          <a:p>
            <a:r>
              <a:rPr lang="en-US"/>
              <a:t>Click to edit Master title style</a:t>
            </a:r>
            <a:endParaRPr lang="en-US" dirty="0"/>
          </a:p>
        </p:txBody>
      </p:sp>
      <p:sp>
        <p:nvSpPr>
          <p:cNvPr id="4" name="Text Placeholder 6"/>
          <p:cNvSpPr>
            <a:spLocks noGrp="1"/>
          </p:cNvSpPr>
          <p:nvPr>
            <p:ph type="body" sz="quarter" idx="11"/>
          </p:nvPr>
        </p:nvSpPr>
        <p:spPr>
          <a:xfrm>
            <a:off x="6199632"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337257"/>
      </p:ext>
    </p:extLst>
  </p:cSld>
  <p:clrMapOvr>
    <a:masterClrMapping/>
  </p:clrMapOvr>
  <p:transition spd="med">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with Subtitle">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Tree>
    <p:extLst>
      <p:ext uri="{BB962C8B-B14F-4D97-AF65-F5344CB8AC3E}">
        <p14:creationId xmlns:p14="http://schemas.microsoft.com/office/powerpoint/2010/main" val="2601870294"/>
      </p:ext>
    </p:extLst>
  </p:cSld>
  <p:clrMapOvr>
    <a:masterClrMapping/>
  </p:clrMapOvr>
  <p:transition spd="med">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Tree>
    <p:extLst>
      <p:ext uri="{BB962C8B-B14F-4D97-AF65-F5344CB8AC3E}">
        <p14:creationId xmlns:p14="http://schemas.microsoft.com/office/powerpoint/2010/main" val="2644939293"/>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095846"/>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LOGO">
    <p:bg>
      <p:bgPr>
        <a:gradFill flip="none" rotWithShape="1">
          <a:gsLst>
            <a:gs pos="30000">
              <a:schemeClr val="accent5">
                <a:lumMod val="40000"/>
                <a:lumOff val="60000"/>
                <a:alpha val="50000"/>
              </a:schemeClr>
            </a:gs>
            <a:gs pos="100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7170" name="Broadcom Logo CE" descr="G:\_55906_Brand_Integration\_55998_Broadcom_Limited_Logo\_Final\01_Red-Black\PNG\Broadcom_Ltd_Logo_Red-Black_w-t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2537429"/>
            <a:ext cx="9875520" cy="178314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Two-tone Red"/>
          <p:cNvGrpSpPr/>
          <p:nvPr/>
        </p:nvGrpSpPr>
        <p:grpSpPr bwMode="ltGray">
          <a:xfrm>
            <a:off x="0" y="0"/>
            <a:ext cx="12192000" cy="137160"/>
            <a:chOff x="0" y="0"/>
            <a:chExt cx="12192000" cy="137160"/>
          </a:xfrm>
        </p:grpSpPr>
        <p:sp>
          <p:nvSpPr>
            <p:cNvPr id="11" name="Rectangle 10"/>
            <p:cNvSpPr/>
            <p:nvPr/>
          </p:nvSpPr>
          <p:spPr bwMode="ltGray">
            <a:xfrm>
              <a:off x="0" y="0"/>
              <a:ext cx="12192000" cy="137160"/>
            </a:xfrm>
            <a:prstGeom prst="rect">
              <a:avLst/>
            </a:prstGeom>
            <a:solidFill>
              <a:srgbClr val="CC0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2" name="Rectangle 11"/>
            <p:cNvSpPr/>
            <p:nvPr/>
          </p:nvSpPr>
          <p:spPr bwMode="ltGray">
            <a:xfrm>
              <a:off x="10665070" y="0"/>
              <a:ext cx="1526930" cy="137160"/>
            </a:xfrm>
            <a:prstGeom prst="rect">
              <a:avLst/>
            </a:prstGeom>
            <a:solidFill>
              <a:srgbClr val="AB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grpSp>
    </p:spTree>
    <p:extLst>
      <p:ext uri="{BB962C8B-B14F-4D97-AF65-F5344CB8AC3E}">
        <p14:creationId xmlns:p14="http://schemas.microsoft.com/office/powerpoint/2010/main" val="179267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Circuitry">
    <p:spTree>
      <p:nvGrpSpPr>
        <p:cNvPr id="1" name=""/>
        <p:cNvGrpSpPr/>
        <p:nvPr/>
      </p:nvGrpSpPr>
      <p:grpSpPr>
        <a:xfrm>
          <a:off x="0" y="0"/>
          <a:ext cx="0" cy="0"/>
          <a:chOff x="0" y="0"/>
          <a:chExt cx="0" cy="0"/>
        </a:xfrm>
      </p:grpSpPr>
      <p:pic>
        <p:nvPicPr>
          <p:cNvPr id="11" name="gray circu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3588"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grpSp>
        <p:nvGrpSpPr>
          <p:cNvPr id="17" name="Two-tone Red Rouded"/>
          <p:cNvGrpSpPr/>
          <p:nvPr/>
        </p:nvGrpSpPr>
        <p:grpSpPr bwMode="gray">
          <a:xfrm>
            <a:off x="0" y="5424175"/>
            <a:ext cx="9344025" cy="338449"/>
            <a:chOff x="0" y="4690751"/>
            <a:chExt cx="7971416" cy="0"/>
          </a:xfrm>
        </p:grpSpPr>
        <p:cxnSp>
          <p:nvCxnSpPr>
            <p:cNvPr id="18" name="Straight Connector 17"/>
            <p:cNvCxnSpPr/>
            <p:nvPr/>
          </p:nvCxnSpPr>
          <p:spPr bwMode="gray">
            <a:xfrm>
              <a:off x="0" y="4690751"/>
              <a:ext cx="797141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pic>
        <p:nvPicPr>
          <p:cNvPr id="20"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125" y="5269924"/>
            <a:ext cx="1990725" cy="269778"/>
          </a:xfrm>
          <a:prstGeom prst="rect">
            <a:avLst/>
          </a:prstGeom>
        </p:spPr>
      </p:pic>
      <p:sp>
        <p:nvSpPr>
          <p:cNvPr id="10" name="Text Placeholder 16"/>
          <p:cNvSpPr>
            <a:spLocks noGrp="1"/>
          </p:cNvSpPr>
          <p:nvPr>
            <p:ph type="body" sz="quarter" idx="12" hasCustomPrompt="1"/>
          </p:nvPr>
        </p:nvSpPr>
        <p:spPr bwMode="black">
          <a:xfrm>
            <a:off x="411480" y="3408399"/>
            <a:ext cx="868680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Section Title</a:t>
            </a:r>
          </a:p>
        </p:txBody>
      </p:sp>
    </p:spTree>
    <p:extLst>
      <p:ext uri="{BB962C8B-B14F-4D97-AF65-F5344CB8AC3E}">
        <p14:creationId xmlns:p14="http://schemas.microsoft.com/office/powerpoint/2010/main" val="2588404989"/>
      </p:ext>
    </p:extLst>
  </p:cSld>
  <p:clrMapOvr>
    <a:masterClrMapping/>
  </p:clrMapOvr>
  <p:transition spd="med">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SYMC17 - Title Slide Cobranded">
    <p:spTree>
      <p:nvGrpSpPr>
        <p:cNvPr id="1" name=""/>
        <p:cNvGrpSpPr/>
        <p:nvPr/>
      </p:nvGrpSpPr>
      <p:grpSpPr>
        <a:xfrm>
          <a:off x="0" y="0"/>
          <a:ext cx="0" cy="0"/>
          <a:chOff x="0" y="0"/>
          <a:chExt cx="0" cy="0"/>
        </a:xfrm>
      </p:grpSpPr>
      <p:grpSp>
        <p:nvGrpSpPr>
          <p:cNvPr id="7" name="Group 80"/>
          <p:cNvGrpSpPr>
            <a:grpSpLocks/>
          </p:cNvGrpSpPr>
          <p:nvPr userDrawn="1"/>
        </p:nvGrpSpPr>
        <p:grpSpPr bwMode="auto">
          <a:xfrm>
            <a:off x="503238" y="377825"/>
            <a:ext cx="2735262" cy="727075"/>
            <a:chOff x="590710" y="3178038"/>
            <a:chExt cx="13400723" cy="3557588"/>
          </a:xfrm>
        </p:grpSpPr>
        <p:sp>
          <p:nvSpPr>
            <p:cNvPr id="8"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6"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7"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9" name="Group 103"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30" name="Straight Connector 29"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3" name="Group 107" hidden="1"/>
            <p:cNvGrpSpPr>
              <a:grpSpLocks/>
            </p:cNvGrpSpPr>
            <p:nvPr userDrawn="1"/>
          </p:nvGrpSpPr>
          <p:grpSpPr bwMode="auto">
            <a:xfrm>
              <a:off x="11640116" y="-714736"/>
              <a:ext cx="551884" cy="8287473"/>
              <a:chOff x="11640116" y="-714736"/>
              <a:chExt cx="551884" cy="8287473"/>
            </a:xfrm>
          </p:grpSpPr>
          <p:cxnSp>
            <p:nvCxnSpPr>
              <p:cNvPr id="47" name="Straight Connector 46"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08" hidden="1"/>
            <p:cNvGrpSpPr>
              <a:grpSpLocks/>
            </p:cNvGrpSpPr>
            <p:nvPr userDrawn="1"/>
          </p:nvGrpSpPr>
          <p:grpSpPr bwMode="auto">
            <a:xfrm>
              <a:off x="-282027" y="-714736"/>
              <a:ext cx="12740305" cy="8287473"/>
              <a:chOff x="-282026" y="-714736"/>
              <a:chExt cx="12740305" cy="8287473"/>
            </a:xfrm>
          </p:grpSpPr>
          <p:grpSp>
            <p:nvGrpSpPr>
              <p:cNvPr id="35" name="Group 109" hidden="1"/>
              <p:cNvGrpSpPr>
                <a:grpSpLocks/>
              </p:cNvGrpSpPr>
              <p:nvPr userDrawn="1"/>
            </p:nvGrpSpPr>
            <p:grpSpPr bwMode="auto">
              <a:xfrm>
                <a:off x="-282026" y="0"/>
                <a:ext cx="12740305" cy="246887"/>
                <a:chOff x="-282026" y="0"/>
                <a:chExt cx="12740305" cy="246887"/>
              </a:xfrm>
            </p:grpSpPr>
            <p:cxnSp>
              <p:nvCxnSpPr>
                <p:cNvPr id="45" name="Straight Connector 44"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110" hidden="1"/>
              <p:cNvGrpSpPr>
                <a:grpSpLocks/>
              </p:cNvGrpSpPr>
              <p:nvPr userDrawn="1"/>
            </p:nvGrpSpPr>
            <p:grpSpPr bwMode="auto">
              <a:xfrm>
                <a:off x="-282026" y="1280053"/>
                <a:ext cx="12740305" cy="442593"/>
                <a:chOff x="-282026" y="1280053"/>
                <a:chExt cx="12740305" cy="442593"/>
              </a:xfrm>
            </p:grpSpPr>
            <p:cxnSp>
              <p:nvCxnSpPr>
                <p:cNvPr id="43" name="Straight Connector 42"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111" hidden="1"/>
              <p:cNvGrpSpPr>
                <a:grpSpLocks/>
              </p:cNvGrpSpPr>
              <p:nvPr userDrawn="1"/>
            </p:nvGrpSpPr>
            <p:grpSpPr bwMode="auto">
              <a:xfrm>
                <a:off x="0" y="-714736"/>
                <a:ext cx="551884" cy="8287473"/>
                <a:chOff x="11640116" y="-714736"/>
                <a:chExt cx="551884" cy="8287473"/>
              </a:xfrm>
            </p:grpSpPr>
            <p:cxnSp>
              <p:nvCxnSpPr>
                <p:cNvPr id="41" name="Straight Connector 40"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112" hidden="1"/>
              <p:cNvGrpSpPr>
                <a:grpSpLocks/>
              </p:cNvGrpSpPr>
              <p:nvPr userDrawn="1"/>
            </p:nvGrpSpPr>
            <p:grpSpPr bwMode="auto">
              <a:xfrm>
                <a:off x="-282026" y="6584314"/>
                <a:ext cx="12740305" cy="273686"/>
                <a:chOff x="-282026" y="0"/>
                <a:chExt cx="12740305" cy="273686"/>
              </a:xfrm>
            </p:grpSpPr>
            <p:cxnSp>
              <p:nvCxnSpPr>
                <p:cNvPr id="39" name="Straight Connector 38"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p:nvPr>
        </p:nvSpPr>
        <p:spPr bwMode="gray">
          <a:xfrm>
            <a:off x="495300" y="2367498"/>
            <a:ext cx="7848600" cy="1177673"/>
          </a:xfrm>
        </p:spPr>
        <p:txBody>
          <a:bodyPr>
            <a:noAutofit/>
          </a:bodyPr>
          <a:lstStyle>
            <a:lvl1pPr algn="l">
              <a:lnSpc>
                <a:spcPct val="90000"/>
              </a:lnSpc>
              <a:defRPr sz="4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bwMode="gray">
          <a:xfrm>
            <a:off x="495300" y="4064667"/>
            <a:ext cx="5600700" cy="378101"/>
          </a:xfrm>
          <a:prstGeom prst="rect">
            <a:avLst/>
          </a:prstGeom>
        </p:spPr>
        <p:txBody>
          <a:bodyPr anchor="b">
            <a:noAutofit/>
          </a:bodyPr>
          <a:lstStyle>
            <a:lvl1pPr marL="0" indent="0" algn="l">
              <a:buNone/>
              <a:defRPr sz="3000" b="1" i="0">
                <a:solidFill>
                  <a:schemeClr val="tx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0" name="Text Placeholder 69"/>
          <p:cNvSpPr>
            <a:spLocks noGrp="1"/>
          </p:cNvSpPr>
          <p:nvPr>
            <p:ph type="body" sz="quarter" idx="10"/>
          </p:nvPr>
        </p:nvSpPr>
        <p:spPr bwMode="gray">
          <a:xfrm>
            <a:off x="495300" y="5188124"/>
            <a:ext cx="5600700" cy="378101"/>
          </a:xfrm>
          <a:prstGeom prst="rect">
            <a:avLst/>
          </a:prstGeom>
        </p:spPr>
        <p:txBody>
          <a:bodyPr anchor="b" anchorCtr="0"/>
          <a:lstStyle>
            <a:lvl1pPr marL="0" indent="0">
              <a:lnSpc>
                <a:spcPct val="80000"/>
              </a:lnSpc>
              <a:buNone/>
              <a:defRPr sz="2000" b="1" i="0" cap="none" spc="100" baseline="0">
                <a:solidFill>
                  <a:schemeClr val="tx1"/>
                </a:solidFill>
                <a:latin typeface="+mn-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5" name="Text Placeholder 4"/>
          <p:cNvSpPr>
            <a:spLocks noGrp="1"/>
          </p:cNvSpPr>
          <p:nvPr>
            <p:ph type="body" sz="quarter" idx="11"/>
          </p:nvPr>
        </p:nvSpPr>
        <p:spPr>
          <a:xfrm>
            <a:off x="495300" y="4443482"/>
            <a:ext cx="5600700" cy="546100"/>
          </a:xfrm>
          <a:prstGeom prst="rect">
            <a:avLst/>
          </a:prstGeom>
        </p:spPr>
        <p:txBody>
          <a:bodyPr>
            <a:noAutofit/>
          </a:bodyPr>
          <a:lstStyle>
            <a:lvl1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tx1"/>
                </a:solidFill>
                <a:latin typeface="+mn-lt"/>
                <a:ea typeface="+mn-ea"/>
                <a:cs typeface="Arial" panose="020B0604020202020204" pitchFamily="34" charset="0"/>
              </a:defRPr>
            </a:lvl1pPr>
            <a:lvl2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1000"/>
              </a:spcBef>
              <a:buFont typeface="Courier New" panose="02070309020205020404" pitchFamily="49" charset="0"/>
              <a:buNone/>
              <a:defRPr lang="en-US" sz="2000" b="0" i="0" kern="1200" dirty="0">
                <a:solidFill>
                  <a:schemeClr val="bg1"/>
                </a:solidFill>
                <a:latin typeface="+mn-lt"/>
                <a:ea typeface="+mn-ea"/>
                <a:cs typeface="Arial" panose="020B0604020202020204" pitchFamily="34" charset="0"/>
              </a:defRPr>
            </a:lvl5pPr>
          </a:lstStyle>
          <a:p>
            <a:pPr lvl="0"/>
            <a:r>
              <a:rPr lang="en-US"/>
              <a:t>Edit Master text styles</a:t>
            </a:r>
          </a:p>
        </p:txBody>
      </p:sp>
      <p:pic>
        <p:nvPicPr>
          <p:cNvPr id="49" name="Picture 48" descr="circle.em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757634" y="0"/>
            <a:ext cx="3434366" cy="6858000"/>
          </a:xfrm>
          <a:prstGeom prst="rect">
            <a:avLst/>
          </a:prstGeom>
        </p:spPr>
      </p:pic>
    </p:spTree>
    <p:extLst>
      <p:ext uri="{BB962C8B-B14F-4D97-AF65-F5344CB8AC3E}">
        <p14:creationId xmlns:p14="http://schemas.microsoft.com/office/powerpoint/2010/main" val="7345013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YMC17 - Title, Content">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132840"/>
            <a:ext cx="11201400" cy="492506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ooter Placeholder 4"/>
          <p:cNvSpPr>
            <a:spLocks noGrp="1"/>
          </p:cNvSpPr>
          <p:nvPr>
            <p:ph type="ftr" sz="quarter" idx="13"/>
          </p:nvPr>
        </p:nvSpPr>
        <p:spPr/>
        <p:txBody>
          <a:bodyPr/>
          <a:lstStyle>
            <a:lvl1pPr>
              <a:lnSpc>
                <a:spcPct val="90000"/>
              </a:lnSpc>
              <a:defRPr/>
            </a:lvl1pPr>
          </a:lstStyle>
          <a:p>
            <a:pPr>
              <a:defRPr/>
            </a:pPr>
            <a:endParaRPr/>
          </a:p>
        </p:txBody>
      </p:sp>
      <p:sp>
        <p:nvSpPr>
          <p:cNvPr id="25"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pPr>
              <a:defRPr/>
            </a:pPr>
            <a:fld id="{9F59AF17-F5E2-D843-8015-793ED7AFCB8D}" type="slidenum">
              <a:rPr lang="en-US"/>
              <a:pPr>
                <a:defRPr/>
              </a:pPr>
              <a:t>‹#›</a:t>
            </a:fld>
            <a:endParaRPr lang="en-US" dirty="0"/>
          </a:p>
        </p:txBody>
      </p:sp>
    </p:spTree>
    <p:extLst>
      <p:ext uri="{BB962C8B-B14F-4D97-AF65-F5344CB8AC3E}">
        <p14:creationId xmlns:p14="http://schemas.microsoft.com/office/powerpoint/2010/main" val="815705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67285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YMC17 - Title Only">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p:cNvSpPr>
            <a:spLocks noGrp="1"/>
          </p:cNvSpPr>
          <p:nvPr>
            <p:ph type="ftr" sz="quarter" idx="10"/>
          </p:nvPr>
        </p:nvSpPr>
        <p:spPr/>
        <p:txBody>
          <a:bodyPr/>
          <a:lstStyle>
            <a:lvl1pPr>
              <a:lnSpc>
                <a:spcPct val="90000"/>
              </a:lnSpc>
              <a:defRPr/>
            </a:lvl1pPr>
          </a:lstStyle>
          <a:p>
            <a:pPr>
              <a:defRPr/>
            </a:pPr>
            <a:endParaRPr/>
          </a:p>
        </p:txBody>
      </p:sp>
      <p:sp>
        <p:nvSpPr>
          <p:cNvPr id="25" name="Slide Number Placeholder 7"/>
          <p:cNvSpPr>
            <a:spLocks noGrp="1"/>
          </p:cNvSpPr>
          <p:nvPr>
            <p:ph type="sldNum" sz="quarter" idx="11"/>
          </p:nvPr>
        </p:nvSpPr>
        <p:spPr/>
        <p:txBody>
          <a:bodyPr/>
          <a:lstStyle>
            <a:lvl1pPr algn="ctr">
              <a:defRPr sz="1200" b="1">
                <a:solidFill>
                  <a:schemeClr val="tx1">
                    <a:tint val="75000"/>
                  </a:schemeClr>
                </a:solidFill>
              </a:defRPr>
            </a:lvl1pPr>
          </a:lstStyle>
          <a:p>
            <a:pPr>
              <a:defRPr/>
            </a:pPr>
            <a:fld id="{E62CC78C-68AD-0C4B-B210-58B08DE4E24E}" type="slidenum">
              <a:rPr lang="en-US"/>
              <a:pPr>
                <a:defRPr/>
              </a:pPr>
              <a:t>‹#›</a:t>
            </a:fld>
            <a:endParaRPr lang="en-US" dirty="0"/>
          </a:p>
        </p:txBody>
      </p:sp>
    </p:spTree>
    <p:extLst>
      <p:ext uri="{BB962C8B-B14F-4D97-AF65-F5344CB8AC3E}">
        <p14:creationId xmlns:p14="http://schemas.microsoft.com/office/powerpoint/2010/main" val="18684854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YMC17 - Title, 2x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6" name="Straight Connector 5"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7"/>
          </p:nvPr>
        </p:nvSpPr>
        <p:spPr>
          <a:xfrm>
            <a:off x="495300" y="1562100"/>
            <a:ext cx="5519738"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210299" y="1562100"/>
            <a:ext cx="5486401"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Footer Placeholder 4"/>
          <p:cNvSpPr>
            <a:spLocks noGrp="1"/>
          </p:cNvSpPr>
          <p:nvPr>
            <p:ph type="ftr" sz="quarter" idx="19"/>
          </p:nvPr>
        </p:nvSpPr>
        <p:spPr/>
        <p:txBody>
          <a:bodyPr/>
          <a:lstStyle>
            <a:lvl1pPr>
              <a:lnSpc>
                <a:spcPct val="90000"/>
              </a:lnSpc>
              <a:defRPr/>
            </a:lvl1pPr>
          </a:lstStyle>
          <a:p>
            <a:pPr>
              <a:defRPr/>
            </a:pPr>
            <a:endParaRPr/>
          </a:p>
        </p:txBody>
      </p:sp>
      <p:sp>
        <p:nvSpPr>
          <p:cNvPr id="28" name="Slide Number Placeholder 7"/>
          <p:cNvSpPr>
            <a:spLocks noGrp="1"/>
          </p:cNvSpPr>
          <p:nvPr>
            <p:ph type="sldNum" sz="quarter" idx="20"/>
          </p:nvPr>
        </p:nvSpPr>
        <p:spPr/>
        <p:txBody>
          <a:bodyPr/>
          <a:lstStyle>
            <a:lvl1pPr algn="ctr">
              <a:defRPr sz="1200" b="1">
                <a:solidFill>
                  <a:schemeClr val="tx1">
                    <a:tint val="75000"/>
                  </a:schemeClr>
                </a:solidFill>
              </a:defRPr>
            </a:lvl1pPr>
          </a:lstStyle>
          <a:p>
            <a:pPr>
              <a:defRPr/>
            </a:pPr>
            <a:fld id="{EE4D401B-AD61-C04A-8272-F27BEDD7B8DB}" type="slidenum">
              <a:rPr lang="en-US"/>
              <a:pPr>
                <a:defRPr/>
              </a:pPr>
              <a:t>‹#›</a:t>
            </a:fld>
            <a:endParaRPr lang="en-US" dirty="0"/>
          </a:p>
        </p:txBody>
      </p:sp>
    </p:spTree>
    <p:extLst>
      <p:ext uri="{BB962C8B-B14F-4D97-AF65-F5344CB8AC3E}">
        <p14:creationId xmlns:p14="http://schemas.microsoft.com/office/powerpoint/2010/main" val="2551168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SYMC17 - Yellow Section Title">
    <p:spTree>
      <p:nvGrpSpPr>
        <p:cNvPr id="1" name=""/>
        <p:cNvGrpSpPr/>
        <p:nvPr/>
      </p:nvGrpSpPr>
      <p:grpSpPr>
        <a:xfrm>
          <a:off x="0" y="0"/>
          <a:ext cx="0" cy="0"/>
          <a:chOff x="0" y="0"/>
          <a:chExt cx="0" cy="0"/>
        </a:xfrm>
      </p:grpSpPr>
      <p:grpSp>
        <p:nvGrpSpPr>
          <p:cNvPr id="3" name="Group 72"/>
          <p:cNvGrpSpPr>
            <a:grpSpLocks/>
          </p:cNvGrpSpPr>
          <p:nvPr userDrawn="1"/>
        </p:nvGrpSpPr>
        <p:grpSpPr bwMode="auto">
          <a:xfrm>
            <a:off x="503238" y="5756275"/>
            <a:ext cx="2157412" cy="573088"/>
            <a:chOff x="590710" y="3178038"/>
            <a:chExt cx="13400723" cy="3557588"/>
          </a:xfrm>
        </p:grpSpPr>
        <p:sp>
          <p:nvSpPr>
            <p:cNvPr id="4"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6" name="Group 103"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27" name="Straight Connector 2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0" name="Group 107" hidden="1"/>
            <p:cNvGrpSpPr>
              <a:grpSpLocks/>
            </p:cNvGrpSpPr>
            <p:nvPr userDrawn="1"/>
          </p:nvGrpSpPr>
          <p:grpSpPr bwMode="auto">
            <a:xfrm>
              <a:off x="11640116" y="-714736"/>
              <a:ext cx="551884" cy="8287473"/>
              <a:chOff x="11640116" y="-714736"/>
              <a:chExt cx="551884" cy="8287473"/>
            </a:xfrm>
          </p:grpSpPr>
          <p:cxnSp>
            <p:nvCxnSpPr>
              <p:cNvPr id="44" name="Straight Connector 4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108" hidden="1"/>
            <p:cNvGrpSpPr>
              <a:grpSpLocks/>
            </p:cNvGrpSpPr>
            <p:nvPr userDrawn="1"/>
          </p:nvGrpSpPr>
          <p:grpSpPr bwMode="auto">
            <a:xfrm>
              <a:off x="-282027" y="-714736"/>
              <a:ext cx="12740305" cy="8287473"/>
              <a:chOff x="-282026" y="-714736"/>
              <a:chExt cx="12740305" cy="8287473"/>
            </a:xfrm>
          </p:grpSpPr>
          <p:grpSp>
            <p:nvGrpSpPr>
              <p:cNvPr id="32" name="Group 109" hidden="1"/>
              <p:cNvGrpSpPr>
                <a:grpSpLocks/>
              </p:cNvGrpSpPr>
              <p:nvPr userDrawn="1"/>
            </p:nvGrpSpPr>
            <p:grpSpPr bwMode="auto">
              <a:xfrm>
                <a:off x="-282026" y="0"/>
                <a:ext cx="12740305" cy="246887"/>
                <a:chOff x="-282026" y="0"/>
                <a:chExt cx="12740305" cy="246887"/>
              </a:xfrm>
            </p:grpSpPr>
            <p:cxnSp>
              <p:nvCxnSpPr>
                <p:cNvPr id="42" name="Straight Connector 4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110" hidden="1"/>
              <p:cNvGrpSpPr>
                <a:grpSpLocks/>
              </p:cNvGrpSpPr>
              <p:nvPr userDrawn="1"/>
            </p:nvGrpSpPr>
            <p:grpSpPr bwMode="auto">
              <a:xfrm>
                <a:off x="-282026" y="1280053"/>
                <a:ext cx="12740305" cy="442593"/>
                <a:chOff x="-282026" y="1280053"/>
                <a:chExt cx="12740305" cy="442593"/>
              </a:xfrm>
            </p:grpSpPr>
            <p:cxnSp>
              <p:nvCxnSpPr>
                <p:cNvPr id="40" name="Straight Connector 3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11" hidden="1"/>
              <p:cNvGrpSpPr>
                <a:grpSpLocks/>
              </p:cNvGrpSpPr>
              <p:nvPr userDrawn="1"/>
            </p:nvGrpSpPr>
            <p:grpSpPr bwMode="auto">
              <a:xfrm>
                <a:off x="0" y="-714736"/>
                <a:ext cx="551884" cy="8287473"/>
                <a:chOff x="11640116" y="-714736"/>
                <a:chExt cx="551884" cy="8287473"/>
              </a:xfrm>
            </p:grpSpPr>
            <p:cxnSp>
              <p:nvCxnSpPr>
                <p:cNvPr id="38" name="Straight Connector 3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112" hidden="1"/>
              <p:cNvGrpSpPr>
                <a:grpSpLocks/>
              </p:cNvGrpSpPr>
              <p:nvPr userDrawn="1"/>
            </p:nvGrpSpPr>
            <p:grpSpPr bwMode="auto">
              <a:xfrm>
                <a:off x="-282026" y="6584314"/>
                <a:ext cx="12740305" cy="273686"/>
                <a:chOff x="-282026" y="0"/>
                <a:chExt cx="12740305" cy="273686"/>
              </a:xfrm>
            </p:grpSpPr>
            <p:cxnSp>
              <p:nvCxnSpPr>
                <p:cNvPr id="36" name="Straight Connector 3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hasCustomPrompt="1"/>
          </p:nvPr>
        </p:nvSpPr>
        <p:spPr bwMode="gray">
          <a:xfrm>
            <a:off x="495300" y="1981200"/>
            <a:ext cx="7848600" cy="2018725"/>
          </a:xfrm>
        </p:spPr>
        <p:txBody>
          <a:bodyPr>
            <a:noAutofit/>
          </a:bodyPr>
          <a:lstStyle>
            <a:lvl1pPr algn="l">
              <a:lnSpc>
                <a:spcPct val="90000"/>
              </a:lnSpc>
              <a:defRPr sz="6000" b="1" i="0" cap="none" baseline="0">
                <a:solidFill>
                  <a:schemeClr val="accent1"/>
                </a:solidFill>
                <a:latin typeface="+mn-lt"/>
                <a:cs typeface="Arial" panose="020B0604020202020204" pitchFamily="34" charset="0"/>
              </a:defRPr>
            </a:lvl1pPr>
          </a:lstStyle>
          <a:p>
            <a:r>
              <a:rPr lang="en-US" dirty="0"/>
              <a:t>Click to edit section divider title</a:t>
            </a:r>
          </a:p>
        </p:txBody>
      </p:sp>
      <p:pic>
        <p:nvPicPr>
          <p:cNvPr id="46" name="Picture 45" descr="GettyImages-170094745_super_sm.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42133583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752600"/>
            <a:ext cx="10972801" cy="4191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Text Placeholder 18"/>
          <p:cNvSpPr>
            <a:spLocks noGrp="1"/>
          </p:cNvSpPr>
          <p:nvPr>
            <p:ph type="body" sz="quarter" idx="13" hasCustomPrompt="1"/>
          </p:nvPr>
        </p:nvSpPr>
        <p:spPr>
          <a:xfrm>
            <a:off x="609758" y="1168878"/>
            <a:ext cx="10972482" cy="33211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400" b="0" baseline="0">
                <a:solidFill>
                  <a:schemeClr val="tx1"/>
                </a:solidFill>
                <a:latin typeface="+mn-lt"/>
                <a:ea typeface="+mn-ea"/>
                <a:cs typeface="+mn-cs"/>
              </a:defRPr>
            </a:lvl1pPr>
          </a:lstStyle>
          <a:p>
            <a:pPr lvl="0"/>
            <a:r>
              <a:t>Click to add subtitle</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405509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YMC17 - Title, Subtitle,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0" name="Group 84" hidden="1"/>
            <p:cNvGrpSpPr>
              <a:grpSpLocks/>
            </p:cNvGrpSpPr>
            <p:nvPr userDrawn="1"/>
          </p:nvGrpSpPr>
          <p:grpSpPr bwMode="auto">
            <a:xfrm>
              <a:off x="11640116" y="-714736"/>
              <a:ext cx="551884" cy="8287473"/>
              <a:chOff x="11640116" y="-714736"/>
              <a:chExt cx="551884" cy="8287473"/>
            </a:xfrm>
          </p:grpSpPr>
          <p:cxnSp>
            <p:nvCxnSpPr>
              <p:cNvPr id="24" name="Straight Connector 2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5" hidden="1"/>
            <p:cNvGrpSpPr>
              <a:grpSpLocks/>
            </p:cNvGrpSpPr>
            <p:nvPr userDrawn="1"/>
          </p:nvGrpSpPr>
          <p:grpSpPr bwMode="auto">
            <a:xfrm>
              <a:off x="-282027" y="-714736"/>
              <a:ext cx="12740305" cy="8287473"/>
              <a:chOff x="-282026" y="-714736"/>
              <a:chExt cx="12740305" cy="8287473"/>
            </a:xfrm>
          </p:grpSpPr>
          <p:grpSp>
            <p:nvGrpSpPr>
              <p:cNvPr id="12" name="Group 86" hidden="1"/>
              <p:cNvGrpSpPr>
                <a:grpSpLocks/>
              </p:cNvGrpSpPr>
              <p:nvPr userDrawn="1"/>
            </p:nvGrpSpPr>
            <p:grpSpPr bwMode="auto">
              <a:xfrm>
                <a:off x="-282026" y="0"/>
                <a:ext cx="12740305" cy="246887"/>
                <a:chOff x="-282026" y="0"/>
                <a:chExt cx="12740305" cy="246887"/>
              </a:xfrm>
            </p:grpSpPr>
            <p:cxnSp>
              <p:nvCxnSpPr>
                <p:cNvPr id="22" name="Straight Connector 2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7" hidden="1"/>
              <p:cNvGrpSpPr>
                <a:grpSpLocks/>
              </p:cNvGrpSpPr>
              <p:nvPr userDrawn="1"/>
            </p:nvGrpSpPr>
            <p:grpSpPr bwMode="auto">
              <a:xfrm>
                <a:off x="-282026" y="1280053"/>
                <a:ext cx="12740305" cy="442593"/>
                <a:chOff x="-282026" y="1280053"/>
                <a:chExt cx="12740305" cy="442593"/>
              </a:xfrm>
            </p:grpSpPr>
            <p:cxnSp>
              <p:nvCxnSpPr>
                <p:cNvPr id="20" name="Straight Connector 1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userDrawn="1"/>
            </p:nvGrpSpPr>
            <p:grpSpPr bwMode="auto">
              <a:xfrm>
                <a:off x="0" y="-714736"/>
                <a:ext cx="551884" cy="8287473"/>
                <a:chOff x="11640116" y="-714736"/>
                <a:chExt cx="551884" cy="8287473"/>
              </a:xfrm>
            </p:grpSpPr>
            <p:cxnSp>
              <p:nvCxnSpPr>
                <p:cNvPr id="18" name="Straight Connector 1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userDrawn="1"/>
            </p:nvGrpSpPr>
            <p:grpSpPr bwMode="auto">
              <a:xfrm>
                <a:off x="-282026" y="6584314"/>
                <a:ext cx="12740305" cy="273686"/>
                <a:chOff x="-282026" y="0"/>
                <a:chExt cx="12740305" cy="273686"/>
              </a:xfrm>
            </p:grpSpPr>
            <p:cxnSp>
              <p:nvCxnSpPr>
                <p:cNvPr id="16" name="Straight Connector 1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6" name="Title 5"/>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828800"/>
            <a:ext cx="11201400" cy="422910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Footer Placeholder 4"/>
          <p:cNvSpPr>
            <a:spLocks noGrp="1"/>
          </p:cNvSpPr>
          <p:nvPr>
            <p:ph type="ftr" sz="quarter" idx="13"/>
          </p:nvPr>
        </p:nvSpPr>
        <p:spPr/>
        <p:txBody>
          <a:bodyPr/>
          <a:lstStyle>
            <a:lvl1pPr>
              <a:lnSpc>
                <a:spcPct val="90000"/>
              </a:lnSpc>
              <a:defRPr/>
            </a:lvl1pPr>
          </a:lstStyle>
          <a:p>
            <a:pPr>
              <a:defRPr/>
            </a:pPr>
            <a:endParaRPr/>
          </a:p>
        </p:txBody>
      </p:sp>
      <p:sp>
        <p:nvSpPr>
          <p:cNvPr id="27"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pPr>
              <a:defRPr/>
            </a:pPr>
            <a:fld id="{9575F9CE-059C-7544-A8CC-54960E497FF2}" type="slidenum">
              <a:rPr lang="en-US"/>
              <a:pPr>
                <a:defRPr/>
              </a:pPr>
              <a:t>‹#›</a:t>
            </a:fld>
            <a:endParaRPr lang="en-US" dirty="0"/>
          </a:p>
        </p:txBody>
      </p:sp>
    </p:spTree>
    <p:extLst>
      <p:ext uri="{BB962C8B-B14F-4D97-AF65-F5344CB8AC3E}">
        <p14:creationId xmlns:p14="http://schemas.microsoft.com/office/powerpoint/2010/main" val="12252459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SYMC17 - Red Section Title">
    <p:spTree>
      <p:nvGrpSpPr>
        <p:cNvPr id="1" name=""/>
        <p:cNvGrpSpPr/>
        <p:nvPr/>
      </p:nvGrpSpPr>
      <p:grpSpPr>
        <a:xfrm>
          <a:off x="0" y="0"/>
          <a:ext cx="0" cy="0"/>
          <a:chOff x="0" y="0"/>
          <a:chExt cx="0" cy="0"/>
        </a:xfrm>
      </p:grpSpPr>
      <p:grpSp>
        <p:nvGrpSpPr>
          <p:cNvPr id="4" name="Group 80"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5"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6" hidden="1"/>
            <p:cNvGrpSpPr>
              <a:grpSpLocks/>
            </p:cNvGrpSpPr>
            <p:nvPr userDrawn="1"/>
          </p:nvGrpSpPr>
          <p:grpSpPr bwMode="auto">
            <a:xfrm>
              <a:off x="-282027" y="-714736"/>
              <a:ext cx="12740305" cy="8287473"/>
              <a:chOff x="-282026" y="-714736"/>
              <a:chExt cx="12740305" cy="8287473"/>
            </a:xfrm>
          </p:grpSpPr>
          <p:grpSp>
            <p:nvGrpSpPr>
              <p:cNvPr id="10" name="Group 87"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8"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9"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90"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4" name="Group 101"/>
          <p:cNvGrpSpPr>
            <a:grpSpLocks/>
          </p:cNvGrpSpPr>
          <p:nvPr userDrawn="1"/>
        </p:nvGrpSpPr>
        <p:grpSpPr bwMode="auto">
          <a:xfrm>
            <a:off x="503238" y="5756275"/>
            <a:ext cx="2157412" cy="573088"/>
            <a:chOff x="590710" y="3178038"/>
            <a:chExt cx="13400723" cy="3557588"/>
          </a:xfrm>
        </p:grpSpPr>
        <p:sp>
          <p:nvSpPr>
            <p:cNvPr id="25"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Title 1"/>
          <p:cNvSpPr>
            <a:spLocks noGrp="1"/>
          </p:cNvSpPr>
          <p:nvPr>
            <p:ph type="ctrTitle" hasCustomPrompt="1"/>
          </p:nvPr>
        </p:nvSpPr>
        <p:spPr bwMode="gray">
          <a:xfrm>
            <a:off x="495300" y="1981200"/>
            <a:ext cx="7848600" cy="2018725"/>
          </a:xfrm>
        </p:spPr>
        <p:txBody>
          <a:bodyPr>
            <a:noAutofit/>
          </a:bodyPr>
          <a:lstStyle>
            <a:lvl1pPr algn="l">
              <a:lnSpc>
                <a:spcPct val="90000"/>
              </a:lnSpc>
              <a:defRPr sz="6000" b="1" i="0" cap="none" baseline="0">
                <a:solidFill>
                  <a:schemeClr val="accent4"/>
                </a:solidFill>
                <a:latin typeface="+mn-lt"/>
                <a:cs typeface="Arial" panose="020B0604020202020204" pitchFamily="34" charset="0"/>
              </a:defRPr>
            </a:lvl1pPr>
          </a:lstStyle>
          <a:p>
            <a:r>
              <a:rPr lang="en-US" dirty="0"/>
              <a:t>Click to edit section divider title</a:t>
            </a:r>
          </a:p>
        </p:txBody>
      </p:sp>
      <p:pic>
        <p:nvPicPr>
          <p:cNvPr id="46" name="Picture 45" descr="iStock-519786642_retouched_sm.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8534400" y="0"/>
            <a:ext cx="3657600" cy="6858000"/>
          </a:xfrm>
          <a:prstGeom prst="rect">
            <a:avLst/>
          </a:prstGeom>
        </p:spPr>
      </p:pic>
    </p:spTree>
    <p:extLst>
      <p:ext uri="{BB962C8B-B14F-4D97-AF65-F5344CB8AC3E}">
        <p14:creationId xmlns:p14="http://schemas.microsoft.com/office/powerpoint/2010/main" val="30853356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SYMC17 - Grey Section Title">
    <p:spTree>
      <p:nvGrpSpPr>
        <p:cNvPr id="1" name=""/>
        <p:cNvGrpSpPr/>
        <p:nvPr/>
      </p:nvGrpSpPr>
      <p:grpSpPr>
        <a:xfrm>
          <a:off x="0" y="0"/>
          <a:ext cx="0" cy="0"/>
          <a:chOff x="0" y="0"/>
          <a:chExt cx="0" cy="0"/>
        </a:xfrm>
      </p:grpSpPr>
      <p:grpSp>
        <p:nvGrpSpPr>
          <p:cNvPr id="4" name="Group 80"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5"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6" hidden="1"/>
            <p:cNvGrpSpPr>
              <a:grpSpLocks/>
            </p:cNvGrpSpPr>
            <p:nvPr userDrawn="1"/>
          </p:nvGrpSpPr>
          <p:grpSpPr bwMode="auto">
            <a:xfrm>
              <a:off x="-282027" y="-714736"/>
              <a:ext cx="12740305" cy="8287473"/>
              <a:chOff x="-282026" y="-714736"/>
              <a:chExt cx="12740305" cy="8287473"/>
            </a:xfrm>
          </p:grpSpPr>
          <p:grpSp>
            <p:nvGrpSpPr>
              <p:cNvPr id="10" name="Group 87"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8"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9"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90"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4" name="Group 101"/>
          <p:cNvGrpSpPr>
            <a:grpSpLocks/>
          </p:cNvGrpSpPr>
          <p:nvPr userDrawn="1"/>
        </p:nvGrpSpPr>
        <p:grpSpPr bwMode="auto">
          <a:xfrm>
            <a:off x="503238" y="5756275"/>
            <a:ext cx="2157412" cy="573088"/>
            <a:chOff x="590710" y="3178038"/>
            <a:chExt cx="13400723" cy="3557588"/>
          </a:xfrm>
        </p:grpSpPr>
        <p:sp>
          <p:nvSpPr>
            <p:cNvPr id="25"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Title 1"/>
          <p:cNvSpPr>
            <a:spLocks noGrp="1"/>
          </p:cNvSpPr>
          <p:nvPr>
            <p:ph type="ctrTitle" hasCustomPrompt="1"/>
          </p:nvPr>
        </p:nvSpPr>
        <p:spPr bwMode="gray">
          <a:xfrm>
            <a:off x="495300" y="1981200"/>
            <a:ext cx="7848600" cy="2018725"/>
          </a:xfrm>
        </p:spPr>
        <p:txBody>
          <a:bodyPr>
            <a:noAutofit/>
          </a:bodyPr>
          <a:lstStyle>
            <a:lvl1pPr algn="l">
              <a:lnSpc>
                <a:spcPct val="90000"/>
              </a:lnSpc>
              <a:defRPr sz="6000" b="1" i="0" cap="none" baseline="0">
                <a:solidFill>
                  <a:schemeClr val="accent5"/>
                </a:solidFill>
                <a:latin typeface="+mn-lt"/>
                <a:cs typeface="Arial" panose="020B0604020202020204" pitchFamily="34" charset="0"/>
              </a:defRPr>
            </a:lvl1pPr>
          </a:lstStyle>
          <a:p>
            <a:r>
              <a:rPr lang="en-US" dirty="0"/>
              <a:t>Click to edit section divider title</a:t>
            </a:r>
          </a:p>
        </p:txBody>
      </p:sp>
      <p:pic>
        <p:nvPicPr>
          <p:cNvPr id="46" name="Picture 45" descr="GS3467823_sm.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152237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371600"/>
            <a:ext cx="11365992"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Tree>
    <p:extLst>
      <p:ext uri="{BB962C8B-B14F-4D97-AF65-F5344CB8AC3E}">
        <p14:creationId xmlns:p14="http://schemas.microsoft.com/office/powerpoint/2010/main" val="340482053"/>
      </p:ext>
    </p:extLst>
  </p:cSld>
  <p:clrMapOvr>
    <a:masterClrMapping/>
  </p:clrMapOvr>
  <p:transition spd="med">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YMC17 - Title, Subtitle, 2x Content with header">
    <p:spTree>
      <p:nvGrpSpPr>
        <p:cNvPr id="1" name=""/>
        <p:cNvGrpSpPr/>
        <p:nvPr/>
      </p:nvGrpSpPr>
      <p:grpSpPr>
        <a:xfrm>
          <a:off x="0" y="0"/>
          <a:ext cx="0" cy="0"/>
          <a:chOff x="0" y="0"/>
          <a:chExt cx="0" cy="0"/>
        </a:xfrm>
      </p:grpSpPr>
      <p:grpSp>
        <p:nvGrpSpPr>
          <p:cNvPr id="9"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0" name="Straight Connector 9"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84" hidden="1"/>
            <p:cNvGrpSpPr>
              <a:grpSpLocks/>
            </p:cNvGrpSpPr>
            <p:nvPr userDrawn="1"/>
          </p:nvGrpSpPr>
          <p:grpSpPr bwMode="auto">
            <a:xfrm>
              <a:off x="11640116" y="-714736"/>
              <a:ext cx="551884" cy="8287473"/>
              <a:chOff x="11640116" y="-714736"/>
              <a:chExt cx="551884" cy="8287473"/>
            </a:xfrm>
          </p:grpSpPr>
          <p:cxnSp>
            <p:nvCxnSpPr>
              <p:cNvPr id="27" name="Straight Connector 26"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5" hidden="1"/>
            <p:cNvGrpSpPr>
              <a:grpSpLocks/>
            </p:cNvGrpSpPr>
            <p:nvPr userDrawn="1"/>
          </p:nvGrpSpPr>
          <p:grpSpPr bwMode="auto">
            <a:xfrm>
              <a:off x="-282027" y="-714736"/>
              <a:ext cx="12740305" cy="8287473"/>
              <a:chOff x="-282026" y="-714736"/>
              <a:chExt cx="12740305" cy="8287473"/>
            </a:xfrm>
          </p:grpSpPr>
          <p:grpSp>
            <p:nvGrpSpPr>
              <p:cNvPr id="15" name="Group 86" hidden="1"/>
              <p:cNvGrpSpPr>
                <a:grpSpLocks/>
              </p:cNvGrpSpPr>
              <p:nvPr userDrawn="1"/>
            </p:nvGrpSpPr>
            <p:grpSpPr bwMode="auto">
              <a:xfrm>
                <a:off x="-282026" y="0"/>
                <a:ext cx="12740305" cy="246887"/>
                <a:chOff x="-282026" y="0"/>
                <a:chExt cx="12740305" cy="246887"/>
              </a:xfrm>
            </p:grpSpPr>
            <p:cxnSp>
              <p:nvCxnSpPr>
                <p:cNvPr id="25" name="Straight Connector 24"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7" hidden="1"/>
              <p:cNvGrpSpPr>
                <a:grpSpLocks/>
              </p:cNvGrpSpPr>
              <p:nvPr userDrawn="1"/>
            </p:nvGrpSpPr>
            <p:grpSpPr bwMode="auto">
              <a:xfrm>
                <a:off x="-282026" y="1280053"/>
                <a:ext cx="12740305" cy="442593"/>
                <a:chOff x="-282026" y="1280053"/>
                <a:chExt cx="12740305" cy="442593"/>
              </a:xfrm>
            </p:grpSpPr>
            <p:cxnSp>
              <p:nvCxnSpPr>
                <p:cNvPr id="23" name="Straight Connector 22"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8" hidden="1"/>
              <p:cNvGrpSpPr>
                <a:grpSpLocks/>
              </p:cNvGrpSpPr>
              <p:nvPr userDrawn="1"/>
            </p:nvGrpSpPr>
            <p:grpSpPr bwMode="auto">
              <a:xfrm>
                <a:off x="0" y="-714736"/>
                <a:ext cx="551884" cy="8287473"/>
                <a:chOff x="11640116" y="-714736"/>
                <a:chExt cx="551884" cy="8287473"/>
              </a:xfrm>
            </p:grpSpPr>
            <p:cxnSp>
              <p:nvCxnSpPr>
                <p:cNvPr id="21" name="Straight Connector 20"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9" hidden="1"/>
              <p:cNvGrpSpPr>
                <a:grpSpLocks/>
              </p:cNvGrpSpPr>
              <p:nvPr userDrawn="1"/>
            </p:nvGrpSpPr>
            <p:grpSpPr bwMode="auto">
              <a:xfrm>
                <a:off x="-282026" y="6584314"/>
                <a:ext cx="12740305" cy="273686"/>
                <a:chOff x="-282026" y="0"/>
                <a:chExt cx="12740305" cy="273686"/>
              </a:xfrm>
            </p:grpSpPr>
            <p:cxnSp>
              <p:nvCxnSpPr>
                <p:cNvPr id="19" name="Straight Connector 18"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9" name="Straight Connector 28"/>
          <p:cNvCxnSpPr>
            <a:cxnSpLocks/>
          </p:cNvCxnSpPr>
          <p:nvPr userDrawn="1"/>
        </p:nvCxnSpPr>
        <p:spPr>
          <a:xfrm>
            <a:off x="495300" y="1566863"/>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userDrawn="1"/>
        </p:nvCxnSpPr>
        <p:spPr>
          <a:xfrm>
            <a:off x="6210300" y="1566863"/>
            <a:ext cx="5486400"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6"/>
          </p:nvPr>
        </p:nvSpPr>
        <p:spPr>
          <a:xfrm>
            <a:off x="495300" y="1746477"/>
            <a:ext cx="5481638"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Subtitle 2"/>
          <p:cNvSpPr>
            <a:spLocks noGrp="1"/>
          </p:cNvSpPr>
          <p:nvPr>
            <p:ph type="subTitle" idx="1"/>
          </p:nvPr>
        </p:nvSpPr>
        <p:spPr>
          <a:xfrm>
            <a:off x="495301" y="1074964"/>
            <a:ext cx="5481410"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6210300" y="1075023"/>
            <a:ext cx="5486400" cy="492125"/>
          </a:xfrm>
          <a:prstGeom prst="rect">
            <a:avLst/>
          </a:prstGeom>
        </p:spPr>
        <p:txBody>
          <a:bodyPr bIns="91440" anchor="b">
            <a:noAutofit/>
          </a:bodyPr>
          <a:lstStyle>
            <a:lvl1pPr marL="0" indent="0">
              <a:buNone/>
              <a:defRPr lang="en-US" sz="28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7" name="Content Placeholder 6"/>
          <p:cNvSpPr>
            <a:spLocks noGrp="1"/>
          </p:cNvSpPr>
          <p:nvPr>
            <p:ph sz="quarter" idx="17"/>
          </p:nvPr>
        </p:nvSpPr>
        <p:spPr>
          <a:xfrm>
            <a:off x="6210300" y="1746477"/>
            <a:ext cx="5486400"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ooter Placeholder 4"/>
          <p:cNvSpPr>
            <a:spLocks noGrp="1"/>
          </p:cNvSpPr>
          <p:nvPr>
            <p:ph type="ftr" sz="quarter" idx="18"/>
          </p:nvPr>
        </p:nvSpPr>
        <p:spPr/>
        <p:txBody>
          <a:bodyPr/>
          <a:lstStyle>
            <a:lvl1pPr>
              <a:lnSpc>
                <a:spcPct val="90000"/>
              </a:lnSpc>
              <a:defRPr/>
            </a:lvl1pPr>
          </a:lstStyle>
          <a:p>
            <a:pPr>
              <a:defRPr/>
            </a:pPr>
            <a:endParaRPr/>
          </a:p>
        </p:txBody>
      </p:sp>
      <p:sp>
        <p:nvSpPr>
          <p:cNvPr id="32" name="Slide Number Placeholder 7"/>
          <p:cNvSpPr>
            <a:spLocks noGrp="1"/>
          </p:cNvSpPr>
          <p:nvPr>
            <p:ph type="sldNum" sz="quarter" idx="19"/>
          </p:nvPr>
        </p:nvSpPr>
        <p:spPr/>
        <p:txBody>
          <a:bodyPr/>
          <a:lstStyle>
            <a:lvl1pPr algn="ctr">
              <a:defRPr sz="1200" b="1">
                <a:solidFill>
                  <a:schemeClr val="tx1">
                    <a:tint val="75000"/>
                  </a:schemeClr>
                </a:solidFill>
              </a:defRPr>
            </a:lvl1pPr>
          </a:lstStyle>
          <a:p>
            <a:pPr>
              <a:defRPr/>
            </a:pPr>
            <a:fld id="{3982946A-9DD1-6845-8B56-242E18E393AA}" type="slidenum">
              <a:rPr lang="en-US"/>
              <a:pPr>
                <a:defRPr/>
              </a:pPr>
              <a:t>‹#›</a:t>
            </a:fld>
            <a:endParaRPr lang="en-US" dirty="0"/>
          </a:p>
        </p:txBody>
      </p:sp>
    </p:spTree>
    <p:extLst>
      <p:ext uri="{BB962C8B-B14F-4D97-AF65-F5344CB8AC3E}">
        <p14:creationId xmlns:p14="http://schemas.microsoft.com/office/powerpoint/2010/main" val="15420283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YMC17 - Blank">
    <p:spTree>
      <p:nvGrpSpPr>
        <p:cNvPr id="1" name=""/>
        <p:cNvGrpSpPr/>
        <p:nvPr/>
      </p:nvGrpSpPr>
      <p:grpSpPr>
        <a:xfrm>
          <a:off x="0" y="0"/>
          <a:ext cx="0" cy="0"/>
          <a:chOff x="0" y="0"/>
          <a:chExt cx="0" cy="0"/>
        </a:xfrm>
      </p:grpSpPr>
      <p:grpSp>
        <p:nvGrpSpPr>
          <p:cNvPr id="2"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3" name="Straight Connector 2"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6" name="Group 84" hidden="1"/>
            <p:cNvGrpSpPr>
              <a:grpSpLocks/>
            </p:cNvGrpSpPr>
            <p:nvPr userDrawn="1"/>
          </p:nvGrpSpPr>
          <p:grpSpPr bwMode="auto">
            <a:xfrm>
              <a:off x="11640116" y="-714736"/>
              <a:ext cx="551884" cy="8287473"/>
              <a:chOff x="11640116" y="-714736"/>
              <a:chExt cx="551884" cy="8287473"/>
            </a:xfrm>
          </p:grpSpPr>
          <p:cxnSp>
            <p:nvCxnSpPr>
              <p:cNvPr id="20" name="Straight Connector 19"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85" hidden="1"/>
            <p:cNvGrpSpPr>
              <a:grpSpLocks/>
            </p:cNvGrpSpPr>
            <p:nvPr userDrawn="1"/>
          </p:nvGrpSpPr>
          <p:grpSpPr bwMode="auto">
            <a:xfrm>
              <a:off x="-282027" y="-714736"/>
              <a:ext cx="12740305" cy="8287473"/>
              <a:chOff x="-282026" y="-714736"/>
              <a:chExt cx="12740305" cy="8287473"/>
            </a:xfrm>
          </p:grpSpPr>
          <p:grpSp>
            <p:nvGrpSpPr>
              <p:cNvPr id="8" name="Group 86" hidden="1"/>
              <p:cNvGrpSpPr>
                <a:grpSpLocks/>
              </p:cNvGrpSpPr>
              <p:nvPr userDrawn="1"/>
            </p:nvGrpSpPr>
            <p:grpSpPr bwMode="auto">
              <a:xfrm>
                <a:off x="-282026" y="0"/>
                <a:ext cx="12740305" cy="246887"/>
                <a:chOff x="-282026" y="0"/>
                <a:chExt cx="12740305" cy="246887"/>
              </a:xfrm>
            </p:grpSpPr>
            <p:cxnSp>
              <p:nvCxnSpPr>
                <p:cNvPr id="18" name="Straight Connector 17"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7" hidden="1"/>
              <p:cNvGrpSpPr>
                <a:grpSpLocks/>
              </p:cNvGrpSpPr>
              <p:nvPr userDrawn="1"/>
            </p:nvGrpSpPr>
            <p:grpSpPr bwMode="auto">
              <a:xfrm>
                <a:off x="-282026" y="1280053"/>
                <a:ext cx="12740305" cy="442593"/>
                <a:chOff x="-282026" y="1280053"/>
                <a:chExt cx="12740305" cy="442593"/>
              </a:xfrm>
            </p:grpSpPr>
            <p:cxnSp>
              <p:nvCxnSpPr>
                <p:cNvPr id="16" name="Straight Connector 15"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88" hidden="1"/>
              <p:cNvGrpSpPr>
                <a:grpSpLocks/>
              </p:cNvGrpSpPr>
              <p:nvPr userDrawn="1"/>
            </p:nvGrpSpPr>
            <p:grpSpPr bwMode="auto">
              <a:xfrm>
                <a:off x="0" y="-714736"/>
                <a:ext cx="551884" cy="8287473"/>
                <a:chOff x="11640116" y="-714736"/>
                <a:chExt cx="551884" cy="8287473"/>
              </a:xfrm>
            </p:grpSpPr>
            <p:cxnSp>
              <p:nvCxnSpPr>
                <p:cNvPr id="14" name="Straight Connector 13"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9" hidden="1"/>
              <p:cNvGrpSpPr>
                <a:grpSpLocks/>
              </p:cNvGrpSpPr>
              <p:nvPr userDrawn="1"/>
            </p:nvGrpSpPr>
            <p:grpSpPr bwMode="auto">
              <a:xfrm>
                <a:off x="-282026" y="6584314"/>
                <a:ext cx="12740305" cy="273686"/>
                <a:chOff x="-282026" y="0"/>
                <a:chExt cx="12740305" cy="273686"/>
              </a:xfrm>
            </p:grpSpPr>
            <p:cxnSp>
              <p:nvCxnSpPr>
                <p:cNvPr id="12" name="Straight Connector 11"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2" name="Footer Placeholder 1"/>
          <p:cNvSpPr>
            <a:spLocks noGrp="1"/>
          </p:cNvSpPr>
          <p:nvPr>
            <p:ph type="ftr" sz="quarter" idx="10"/>
          </p:nvPr>
        </p:nvSpPr>
        <p:spPr/>
        <p:txBody>
          <a:bodyPr/>
          <a:lstStyle>
            <a:lvl1pPr>
              <a:lnSpc>
                <a:spcPct val="90000"/>
              </a:lnSpc>
              <a:defRPr/>
            </a:lvl1pPr>
          </a:lstStyle>
          <a:p>
            <a:pPr>
              <a:defRPr/>
            </a:pPr>
            <a:endParaRPr/>
          </a:p>
        </p:txBody>
      </p:sp>
      <p:sp>
        <p:nvSpPr>
          <p:cNvPr id="23" name="Slide Number Placeholder 7"/>
          <p:cNvSpPr>
            <a:spLocks noGrp="1"/>
          </p:cNvSpPr>
          <p:nvPr>
            <p:ph type="sldNum" sz="quarter" idx="11"/>
          </p:nvPr>
        </p:nvSpPr>
        <p:spPr/>
        <p:txBody>
          <a:bodyPr/>
          <a:lstStyle>
            <a:lvl1pPr algn="ctr">
              <a:defRPr sz="1200" b="1">
                <a:solidFill>
                  <a:schemeClr val="tx1">
                    <a:tint val="75000"/>
                  </a:schemeClr>
                </a:solidFill>
              </a:defRPr>
            </a:lvl1pPr>
          </a:lstStyle>
          <a:p>
            <a:pPr>
              <a:defRPr/>
            </a:pPr>
            <a:fld id="{6F6026DB-1E80-8948-8727-D711184060EE}" type="slidenum">
              <a:rPr lang="en-US"/>
              <a:pPr>
                <a:defRPr/>
              </a:pPr>
              <a:t>‹#›</a:t>
            </a:fld>
            <a:endParaRPr lang="en-US" dirty="0"/>
          </a:p>
        </p:txBody>
      </p:sp>
    </p:spTree>
    <p:extLst>
      <p:ext uri="{BB962C8B-B14F-4D97-AF65-F5344CB8AC3E}">
        <p14:creationId xmlns:p14="http://schemas.microsoft.com/office/powerpoint/2010/main" val="16939223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758" y="304800"/>
            <a:ext cx="10972482" cy="838200"/>
          </a:xfrm>
        </p:spPr>
        <p:txBody>
          <a:bodyPr/>
          <a:lstStyle/>
          <a:p>
            <a:r>
              <a:rPr lang="en-US"/>
              <a:t>Click to edit Master title style</a:t>
            </a:r>
            <a:endParaRPr/>
          </a:p>
        </p:txBody>
      </p:sp>
      <p:sp>
        <p:nvSpPr>
          <p:cNvPr id="3" name="Content Placeholder 2"/>
          <p:cNvSpPr>
            <a:spLocks noGrp="1"/>
          </p:cNvSpPr>
          <p:nvPr>
            <p:ph sz="half" idx="1"/>
          </p:nvPr>
        </p:nvSpPr>
        <p:spPr>
          <a:xfrm>
            <a:off x="609600" y="1447800"/>
            <a:ext cx="524256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39841" y="1447800"/>
            <a:ext cx="524256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Copyright © 2016 Symantec Corporation</a:t>
            </a:r>
            <a:endParaRPr/>
          </a:p>
        </p:txBody>
      </p:sp>
      <p:sp>
        <p:nvSpPr>
          <p:cNvPr id="7" name="Slide Number Placeholder 6"/>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18281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SYMC17 - Thank you">
    <p:spTree>
      <p:nvGrpSpPr>
        <p:cNvPr id="1" name=""/>
        <p:cNvGrpSpPr/>
        <p:nvPr/>
      </p:nvGrpSpPr>
      <p:grpSpPr>
        <a:xfrm>
          <a:off x="0" y="0"/>
          <a:ext cx="0" cy="0"/>
          <a:chOff x="0" y="0"/>
          <a:chExt cx="0" cy="0"/>
        </a:xfrm>
      </p:grpSpPr>
      <p:grpSp>
        <p:nvGrpSpPr>
          <p:cNvPr id="4" name="Group 80"/>
          <p:cNvGrpSpPr>
            <a:grpSpLocks/>
          </p:cNvGrpSpPr>
          <p:nvPr userDrawn="1"/>
        </p:nvGrpSpPr>
        <p:grpSpPr bwMode="auto">
          <a:xfrm>
            <a:off x="503238" y="377825"/>
            <a:ext cx="2735262" cy="727075"/>
            <a:chOff x="590710" y="3178038"/>
            <a:chExt cx="13400723" cy="3557588"/>
          </a:xfrm>
        </p:grpSpPr>
        <p:sp>
          <p:nvSpPr>
            <p:cNvPr id="5"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6" name="Group 103"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27" name="Straight Connector 2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0" name="Group 107" hidden="1"/>
            <p:cNvGrpSpPr>
              <a:grpSpLocks/>
            </p:cNvGrpSpPr>
            <p:nvPr userDrawn="1"/>
          </p:nvGrpSpPr>
          <p:grpSpPr bwMode="auto">
            <a:xfrm>
              <a:off x="11640116" y="-714736"/>
              <a:ext cx="551884" cy="8287473"/>
              <a:chOff x="11640116" y="-714736"/>
              <a:chExt cx="551884" cy="8287473"/>
            </a:xfrm>
          </p:grpSpPr>
          <p:cxnSp>
            <p:nvCxnSpPr>
              <p:cNvPr id="44" name="Straight Connector 4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108" hidden="1"/>
            <p:cNvGrpSpPr>
              <a:grpSpLocks/>
            </p:cNvGrpSpPr>
            <p:nvPr userDrawn="1"/>
          </p:nvGrpSpPr>
          <p:grpSpPr bwMode="auto">
            <a:xfrm>
              <a:off x="-282027" y="-714736"/>
              <a:ext cx="12740305" cy="8287473"/>
              <a:chOff x="-282026" y="-714736"/>
              <a:chExt cx="12740305" cy="8287473"/>
            </a:xfrm>
          </p:grpSpPr>
          <p:grpSp>
            <p:nvGrpSpPr>
              <p:cNvPr id="32" name="Group 109" hidden="1"/>
              <p:cNvGrpSpPr>
                <a:grpSpLocks/>
              </p:cNvGrpSpPr>
              <p:nvPr userDrawn="1"/>
            </p:nvGrpSpPr>
            <p:grpSpPr bwMode="auto">
              <a:xfrm>
                <a:off x="-282026" y="0"/>
                <a:ext cx="12740305" cy="246887"/>
                <a:chOff x="-282026" y="0"/>
                <a:chExt cx="12740305" cy="246887"/>
              </a:xfrm>
            </p:grpSpPr>
            <p:cxnSp>
              <p:nvCxnSpPr>
                <p:cNvPr id="42" name="Straight Connector 4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110" hidden="1"/>
              <p:cNvGrpSpPr>
                <a:grpSpLocks/>
              </p:cNvGrpSpPr>
              <p:nvPr userDrawn="1"/>
            </p:nvGrpSpPr>
            <p:grpSpPr bwMode="auto">
              <a:xfrm>
                <a:off x="-282026" y="1280053"/>
                <a:ext cx="12740305" cy="442593"/>
                <a:chOff x="-282026" y="1280053"/>
                <a:chExt cx="12740305" cy="442593"/>
              </a:xfrm>
            </p:grpSpPr>
            <p:cxnSp>
              <p:nvCxnSpPr>
                <p:cNvPr id="40" name="Straight Connector 3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11" hidden="1"/>
              <p:cNvGrpSpPr>
                <a:grpSpLocks/>
              </p:cNvGrpSpPr>
              <p:nvPr userDrawn="1"/>
            </p:nvGrpSpPr>
            <p:grpSpPr bwMode="auto">
              <a:xfrm>
                <a:off x="0" y="-714736"/>
                <a:ext cx="551884" cy="8287473"/>
                <a:chOff x="11640116" y="-714736"/>
                <a:chExt cx="551884" cy="8287473"/>
              </a:xfrm>
            </p:grpSpPr>
            <p:cxnSp>
              <p:nvCxnSpPr>
                <p:cNvPr id="38" name="Straight Connector 3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112" hidden="1"/>
              <p:cNvGrpSpPr>
                <a:grpSpLocks/>
              </p:cNvGrpSpPr>
              <p:nvPr userDrawn="1"/>
            </p:nvGrpSpPr>
            <p:grpSpPr bwMode="auto">
              <a:xfrm>
                <a:off x="-282026" y="6584314"/>
                <a:ext cx="12740305" cy="273686"/>
                <a:chOff x="-282026" y="0"/>
                <a:chExt cx="12740305" cy="273686"/>
              </a:xfrm>
            </p:grpSpPr>
            <p:cxnSp>
              <p:nvCxnSpPr>
                <p:cNvPr id="36" name="Straight Connector 3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p:nvPr>
        </p:nvSpPr>
        <p:spPr bwMode="gray">
          <a:xfrm>
            <a:off x="495300" y="3104754"/>
            <a:ext cx="7848600" cy="1177673"/>
          </a:xfrm>
        </p:spPr>
        <p:txBody>
          <a:bodyPr>
            <a:noAutofit/>
          </a:bodyPr>
          <a:lstStyle>
            <a:lvl1pPr algn="l">
              <a:lnSpc>
                <a:spcPct val="90000"/>
              </a:lnSpc>
              <a:defRPr sz="6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pic>
        <p:nvPicPr>
          <p:cNvPr id="46" name="Picture 45" descr="iStock-503680362-sm.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800142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Quote">
    <p:spTree>
      <p:nvGrpSpPr>
        <p:cNvPr id="1" name=""/>
        <p:cNvGrpSpPr/>
        <p:nvPr/>
      </p:nvGrpSpPr>
      <p:grpSpPr>
        <a:xfrm>
          <a:off x="0" y="0"/>
          <a:ext cx="0" cy="0"/>
          <a:chOff x="0" y="0"/>
          <a:chExt cx="0" cy="0"/>
        </a:xfrm>
      </p:grpSpPr>
      <p:sp>
        <p:nvSpPr>
          <p:cNvPr id="23" name="Text Placeholder 22"/>
          <p:cNvSpPr>
            <a:spLocks noGrp="1"/>
          </p:cNvSpPr>
          <p:nvPr>
            <p:ph type="body" sz="quarter" idx="14" hasCustomPrompt="1"/>
          </p:nvPr>
        </p:nvSpPr>
        <p:spPr>
          <a:xfrm>
            <a:off x="1383442" y="1130453"/>
            <a:ext cx="9410702" cy="3033903"/>
          </a:xfrm>
        </p:spPr>
        <p:txBody>
          <a:bodyPr/>
          <a:lstStyle>
            <a:lvl1pPr marL="0" indent="0">
              <a:lnSpc>
                <a:spcPct val="120000"/>
              </a:lnSpc>
              <a:spcAft>
                <a:spcPts val="0"/>
              </a:spcAft>
              <a:buNone/>
              <a:defRPr sz="3200" baseline="0"/>
            </a:lvl1pPr>
          </a:lstStyle>
          <a:p>
            <a:pPr lvl="0"/>
            <a:r>
              <a:rPr lang="en-US" dirty="0"/>
              <a:t>This is a sample quote slide. Type your quotation inside the quotation marks. Click the edge of the quotation marks and drag them into place.</a:t>
            </a:r>
          </a:p>
        </p:txBody>
      </p:sp>
      <p:sp>
        <p:nvSpPr>
          <p:cNvPr id="2" name="Rectangle 5"/>
          <p:cNvSpPr>
            <a:spLocks noGrp="1" noChangeArrowheads="1"/>
          </p:cNvSpPr>
          <p:nvPr>
            <p:ph type="ftr" sz="quarter" idx="10"/>
          </p:nvPr>
        </p:nvSpPr>
        <p:spPr>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rtl="0" eaLnBrk="0" fontAlgn="base" hangingPunct="0">
              <a:spcBef>
                <a:spcPct val="0"/>
              </a:spcBef>
              <a:spcAft>
                <a:spcPct val="0"/>
              </a:spcAft>
              <a:defRPr lang="en-US" sz="1200" kern="1200" smtClean="0">
                <a:solidFill>
                  <a:schemeClr val="bg2">
                    <a:lumMod val="50000"/>
                  </a:schemeClr>
                </a:solidFill>
                <a:latin typeface="Calibri" pitchFamily="34" charset="0"/>
                <a:ea typeface="+mn-ea"/>
                <a:cs typeface="Calibri" pitchFamily="34" charset="0"/>
              </a:defRPr>
            </a:lvl1pPr>
          </a:lstStyle>
          <a:p>
            <a:pPr>
              <a:defRPr/>
            </a:pPr>
            <a:r>
              <a:rPr lang="en-US"/>
              <a:t>Copyright © 2016 Symantec Corporation</a:t>
            </a:r>
            <a:endParaRPr lang="en-US" dirty="0"/>
          </a:p>
        </p:txBody>
      </p:sp>
      <p:sp>
        <p:nvSpPr>
          <p:cNvPr id="3" name="Rectangle 6"/>
          <p:cNvSpPr>
            <a:spLocks noGrp="1" noChangeArrowheads="1"/>
          </p:cNvSpPr>
          <p:nvPr>
            <p:ph type="sldNum" sz="quarter" idx="11"/>
          </p:nvPr>
        </p:nvSpPr>
        <p:spPr>
          <a:ln/>
        </p:spPr>
        <p:txBody>
          <a:bodyPr/>
          <a:lstStyle>
            <a:lvl1pPr>
              <a:defRPr>
                <a:latin typeface="Calibri" pitchFamily="34" charset="0"/>
                <a:cs typeface="Calibri" pitchFamily="34" charset="0"/>
              </a:defRPr>
            </a:lvl1pPr>
          </a:lstStyle>
          <a:p>
            <a:pPr>
              <a:defRPr/>
            </a:pPr>
            <a:fld id="{29F62691-FC9C-4E2F-9CE1-4D4177CD1763}" type="slidenum">
              <a:rPr lang="en-US" smtClean="0"/>
              <a:pPr>
                <a:defRPr/>
              </a:pPr>
              <a:t>‹#›</a:t>
            </a:fld>
            <a:endParaRPr lang="en-US" dirty="0"/>
          </a:p>
        </p:txBody>
      </p:sp>
      <p:sp>
        <p:nvSpPr>
          <p:cNvPr id="9" name="Text Placeholder 8"/>
          <p:cNvSpPr>
            <a:spLocks noGrp="1" noChangeAspect="1"/>
          </p:cNvSpPr>
          <p:nvPr>
            <p:ph type="body" sz="quarter" idx="16" hasCustomPrompt="1"/>
          </p:nvPr>
        </p:nvSpPr>
        <p:spPr>
          <a:xfrm>
            <a:off x="7213600" y="2957960"/>
            <a:ext cx="646176" cy="374904"/>
          </a:xfrm>
          <a:blipFill>
            <a:blip r:embed="rId2" cstate="print"/>
            <a:stretch>
              <a:fillRect/>
            </a:stretch>
          </a:blipFill>
        </p:spPr>
        <p:txBody>
          <a:bodyPr/>
          <a:lstStyle>
            <a:lvl1pPr marL="0" indent="0">
              <a:buNone/>
              <a:defRPr sz="800"/>
            </a:lvl1pPr>
          </a:lstStyle>
          <a:p>
            <a:pPr lvl="0"/>
            <a:r>
              <a:rPr lang="en-US" dirty="0"/>
              <a:t> </a:t>
            </a:r>
          </a:p>
        </p:txBody>
      </p:sp>
      <p:sp>
        <p:nvSpPr>
          <p:cNvPr id="10" name="Text Placeholder 8"/>
          <p:cNvSpPr>
            <a:spLocks noGrp="1" noChangeAspect="1"/>
          </p:cNvSpPr>
          <p:nvPr>
            <p:ph type="body" sz="quarter" idx="18" hasCustomPrompt="1"/>
          </p:nvPr>
        </p:nvSpPr>
        <p:spPr>
          <a:xfrm>
            <a:off x="671227" y="1121308"/>
            <a:ext cx="646176" cy="374904"/>
          </a:xfrm>
          <a:blipFill>
            <a:blip r:embed="rId3" cstate="print"/>
            <a:stretch>
              <a:fillRect/>
            </a:stretch>
          </a:blipFill>
        </p:spPr>
        <p:txBody>
          <a:bodyPr/>
          <a:lstStyle>
            <a:lvl1pPr marL="0" indent="0">
              <a:buNone/>
              <a:defRPr sz="800"/>
            </a:lvl1pPr>
          </a:lstStyle>
          <a:p>
            <a:pPr lvl="0"/>
            <a:r>
              <a:rPr lang="en-US" dirty="0"/>
              <a:t> </a:t>
            </a:r>
          </a:p>
        </p:txBody>
      </p:sp>
      <p:sp>
        <p:nvSpPr>
          <p:cNvPr id="25" name="Text Placeholder 24"/>
          <p:cNvSpPr>
            <a:spLocks noGrp="1"/>
          </p:cNvSpPr>
          <p:nvPr>
            <p:ph type="body" sz="quarter" idx="15" hasCustomPrompt="1"/>
          </p:nvPr>
        </p:nvSpPr>
        <p:spPr>
          <a:xfrm>
            <a:off x="5466747" y="4267200"/>
            <a:ext cx="4955456" cy="914400"/>
          </a:xfrm>
        </p:spPr>
        <p:txBody>
          <a:bodyPr/>
          <a:lstStyle>
            <a:lvl1pPr marL="0" indent="0">
              <a:buNone/>
              <a:defRPr sz="2000" b="1" i="1" baseline="0">
                <a:solidFill>
                  <a:schemeClr val="bg2">
                    <a:lumMod val="50000"/>
                  </a:schemeClr>
                </a:solidFill>
              </a:defRPr>
            </a:lvl1pPr>
            <a:lvl2pPr>
              <a:buNone/>
              <a:defRPr sz="2000" b="1" i="1">
                <a:solidFill>
                  <a:srgbClr val="678BA8"/>
                </a:solidFill>
              </a:defRPr>
            </a:lvl2pPr>
            <a:lvl3pPr>
              <a:buNone/>
              <a:defRPr sz="2000" b="1" i="1">
                <a:solidFill>
                  <a:srgbClr val="678BA8"/>
                </a:solidFill>
              </a:defRPr>
            </a:lvl3pPr>
            <a:lvl4pPr>
              <a:buNone/>
              <a:defRPr sz="2000" b="1" i="1">
                <a:solidFill>
                  <a:srgbClr val="678BA8"/>
                </a:solidFill>
              </a:defRPr>
            </a:lvl4pPr>
            <a:lvl5pPr>
              <a:buNone/>
              <a:defRPr sz="2000" b="1" i="1">
                <a:solidFill>
                  <a:srgbClr val="678BA8"/>
                </a:solidFill>
              </a:defRPr>
            </a:lvl5pPr>
          </a:lstStyle>
          <a:p>
            <a:pPr lvl="0"/>
            <a:r>
              <a:rPr lang="en-US" dirty="0"/>
              <a:t>Name of Person Quoted,</a:t>
            </a:r>
            <a:br>
              <a:rPr lang="en-US" dirty="0"/>
            </a:br>
            <a:r>
              <a:rPr lang="en-US" dirty="0"/>
              <a:t>XYZ Company</a:t>
            </a:r>
          </a:p>
        </p:txBody>
      </p:sp>
    </p:spTree>
    <p:extLst>
      <p:ext uri="{BB962C8B-B14F-4D97-AF65-F5344CB8AC3E}">
        <p14:creationId xmlns:p14="http://schemas.microsoft.com/office/powerpoint/2010/main" val="2913054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Sub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600200"/>
            <a:ext cx="11365992" cy="1507079"/>
          </a:xfrm>
        </p:spPr>
        <p:txBody>
          <a:bodyPr/>
          <a:lstStyle>
            <a:lvl1pPr>
              <a:spcBef>
                <a:spcPts val="1200"/>
              </a:spcBef>
              <a:defRPr/>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Tree>
    <p:extLst>
      <p:ext uri="{BB962C8B-B14F-4D97-AF65-F5344CB8AC3E}">
        <p14:creationId xmlns:p14="http://schemas.microsoft.com/office/powerpoint/2010/main" val="3432623698"/>
      </p:ext>
    </p:extLst>
  </p:cSld>
  <p:clrMapOvr>
    <a:masterClrMapping/>
  </p:clrMapOvr>
  <p:transition spd="med">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1480"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1480" y="551311"/>
            <a:ext cx="11365992" cy="366254"/>
          </a:xfrm>
        </p:spPr>
        <p:txBody>
          <a:bodyPr/>
          <a:lstStyle/>
          <a:p>
            <a:r>
              <a:rPr lang="en-US"/>
              <a:t>Click to edit Master title style</a:t>
            </a:r>
            <a:endParaRPr lang="en-US" dirty="0"/>
          </a:p>
        </p:txBody>
      </p:sp>
      <p:sp>
        <p:nvSpPr>
          <p:cNvPr id="4" name="Text Placeholder 6"/>
          <p:cNvSpPr>
            <a:spLocks noGrp="1"/>
          </p:cNvSpPr>
          <p:nvPr>
            <p:ph type="body" sz="quarter" idx="11"/>
          </p:nvPr>
        </p:nvSpPr>
        <p:spPr>
          <a:xfrm>
            <a:off x="6199632"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6790530"/>
      </p:ext>
    </p:extLst>
  </p:cSld>
  <p:clrMapOvr>
    <a:masterClrMapping/>
  </p:clrMapOvr>
  <p:transition spd="med">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with Subtitle">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Tree>
    <p:extLst>
      <p:ext uri="{BB962C8B-B14F-4D97-AF65-F5344CB8AC3E}">
        <p14:creationId xmlns:p14="http://schemas.microsoft.com/office/powerpoint/2010/main" val="1828196388"/>
      </p:ext>
    </p:extLst>
  </p:cSld>
  <p:clrMapOvr>
    <a:masterClrMapping/>
  </p:clrMapOvr>
  <p:transition spd="med">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theme" Target="../theme/theme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13004" y="551311"/>
            <a:ext cx="11365992" cy="366254"/>
          </a:xfrm>
          <a:prstGeom prst="rect">
            <a:avLst/>
          </a:prstGeom>
        </p:spPr>
        <p:txBody>
          <a:bodyPr vert="horz" wrap="square" lIns="0" tIns="0" rIns="0" bIns="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13004" y="1371600"/>
            <a:ext cx="11365992" cy="150707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a:spLocks/>
          </p:cNvSpPr>
          <p:nvPr/>
        </p:nvSpPr>
        <p:spPr>
          <a:xfrm>
            <a:off x="411480" y="6629400"/>
            <a:ext cx="125034" cy="123111"/>
          </a:xfrm>
          <a:prstGeom prst="rect">
            <a:avLst/>
          </a:prstGeom>
        </p:spPr>
        <p:txBody>
          <a:bodyPr vert="horz" wrap="none" lIns="0" tIns="0" rIns="0" bIns="0" rtlCol="0" anchor="ctr" anchorCtr="0">
            <a:spAutoFit/>
          </a:bodyPr>
          <a:lstStyle/>
          <a:p>
            <a:pPr algn="l"/>
            <a:fld id="{33A2A773-C618-4A5E-A908-2C5FB33DF7E5}" type="slidenum">
              <a:rPr lang="en-US" sz="800" smtClean="0">
                <a:solidFill>
                  <a:srgbClr val="4D4D4F"/>
                </a:solidFill>
                <a:cs typeface="Arial" pitchFamily="34" charset="0"/>
              </a:rPr>
              <a:pPr algn="l"/>
              <a:t>‹#›</a:t>
            </a:fld>
            <a:endParaRPr lang="en-US" sz="800" dirty="0">
              <a:solidFill>
                <a:srgbClr val="4D4D4F"/>
              </a:solidFill>
              <a:cs typeface="Arial" pitchFamily="34" charset="0"/>
            </a:endParaRPr>
          </a:p>
        </p:txBody>
      </p:sp>
      <p:sp>
        <p:nvSpPr>
          <p:cNvPr id="14" name="Copyright"/>
          <p:cNvSpPr txBox="1">
            <a:spLocks/>
          </p:cNvSpPr>
          <p:nvPr/>
        </p:nvSpPr>
        <p:spPr>
          <a:xfrm>
            <a:off x="832766"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sp>
        <p:nvSpPr>
          <p:cNvPr id="16" name="TextBox 15"/>
          <p:cNvSpPr txBox="1">
            <a:spLocks/>
          </p:cNvSpPr>
          <p:nvPr/>
        </p:nvSpPr>
        <p:spPr>
          <a:xfrm>
            <a:off x="671014" y="6629400"/>
            <a:ext cx="27252" cy="123111"/>
          </a:xfrm>
          <a:prstGeom prst="rect">
            <a:avLst/>
          </a:prstGeom>
        </p:spPr>
        <p:txBody>
          <a:bodyPr vert="horz" wrap="none" lIns="0" tIns="0" rIns="0" bIns="0" rtlCol="0" anchor="ctr" anchorCtr="0">
            <a:spAutoFit/>
          </a:bodyPr>
          <a:lstStyle/>
          <a:p>
            <a:pPr algn="l"/>
            <a:r>
              <a:rPr lang="en-US" sz="800" dirty="0">
                <a:solidFill>
                  <a:srgbClr val="4D4D4F"/>
                </a:solidFill>
                <a:cs typeface="Arial" pitchFamily="34" charset="0"/>
              </a:rPr>
              <a:t>|</a:t>
            </a:r>
          </a:p>
        </p:txBody>
      </p:sp>
      <p:pic>
        <p:nvPicPr>
          <p:cNvPr id="9" name="BRCM Logo"/>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414000" y="6511510"/>
            <a:ext cx="1511300" cy="204806"/>
          </a:xfrm>
          <a:prstGeom prst="rect">
            <a:avLst/>
          </a:prstGeom>
        </p:spPr>
      </p:pic>
      <p:grpSp>
        <p:nvGrpSpPr>
          <p:cNvPr id="4" name="Two-tone Red"/>
          <p:cNvGrpSpPr/>
          <p:nvPr/>
        </p:nvGrpSpPr>
        <p:grpSpPr bwMode="ltGray">
          <a:xfrm>
            <a:off x="0" y="0"/>
            <a:ext cx="12192000" cy="137160"/>
            <a:chOff x="0" y="0"/>
            <a:chExt cx="12192000" cy="137160"/>
          </a:xfrm>
        </p:grpSpPr>
        <p:sp>
          <p:nvSpPr>
            <p:cNvPr id="7" name="Rectangle 6"/>
            <p:cNvSpPr/>
            <p:nvPr/>
          </p:nvSpPr>
          <p:spPr bwMode="ltGray">
            <a:xfrm>
              <a:off x="0" y="0"/>
              <a:ext cx="12192000" cy="137160"/>
            </a:xfrm>
            <a:prstGeom prst="rect">
              <a:avLst/>
            </a:prstGeom>
            <a:solidFill>
              <a:srgbClr val="CC0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Rectangle 9"/>
            <p:cNvSpPr/>
            <p:nvPr/>
          </p:nvSpPr>
          <p:spPr bwMode="ltGray">
            <a:xfrm>
              <a:off x="10665070" y="0"/>
              <a:ext cx="1526930" cy="137160"/>
            </a:xfrm>
            <a:prstGeom prst="rect">
              <a:avLst/>
            </a:prstGeom>
            <a:solidFill>
              <a:srgbClr val="AB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grpSp>
    </p:spTree>
    <p:extLst>
      <p:ext uri="{BB962C8B-B14F-4D97-AF65-F5344CB8AC3E}">
        <p14:creationId xmlns:p14="http://schemas.microsoft.com/office/powerpoint/2010/main" val="2226499365"/>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9" r:id="rId13"/>
    <p:sldLayoutId id="2147483960" r:id="rId14"/>
    <p:sldLayoutId id="2147483961" r:id="rId15"/>
    <p:sldLayoutId id="2147483962" r:id="rId16"/>
    <p:sldLayoutId id="2147483964" r:id="rId17"/>
    <p:sldLayoutId id="2147483965" r:id="rId18"/>
    <p:sldLayoutId id="2147483968" r:id="rId19"/>
    <p:sldLayoutId id="2147483969" r:id="rId20"/>
    <p:sldLayoutId id="2147483970" r:id="rId21"/>
    <p:sldLayoutId id="2147483971" r:id="rId22"/>
    <p:sldLayoutId id="2147483972" r:id="rId23"/>
    <p:sldLayoutId id="2147483912" r:id="rId24"/>
    <p:sldLayoutId id="2147483914" r:id="rId25"/>
    <p:sldLayoutId id="2147483934" r:id="rId26"/>
    <p:sldLayoutId id="2147483917" r:id="rId27"/>
    <p:sldLayoutId id="2147483919" r:id="rId28"/>
    <p:sldLayoutId id="2147483920" r:id="rId29"/>
    <p:sldLayoutId id="2147483921" r:id="rId30"/>
    <p:sldLayoutId id="2147483922" r:id="rId31"/>
    <p:sldLayoutId id="2147483925" r:id="rId32"/>
    <p:sldLayoutId id="2147483927" r:id="rId33"/>
    <p:sldLayoutId id="2147483928" r:id="rId34"/>
    <p:sldLayoutId id="2147483929" r:id="rId35"/>
    <p:sldLayoutId id="2147484002" r:id="rId36"/>
  </p:sldLayoutIdLst>
  <p:transition spd="med">
    <p:fade/>
  </p:transition>
  <p:hf hdr="0" ftr="0" dt="0"/>
  <p:txStyles>
    <p:title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p:titleStyle>
    <p:body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13004" y="551311"/>
            <a:ext cx="11365992" cy="366254"/>
          </a:xfrm>
          <a:prstGeom prst="rect">
            <a:avLst/>
          </a:prstGeom>
        </p:spPr>
        <p:txBody>
          <a:bodyPr vert="horz" wrap="square" lIns="0" tIns="0" rIns="0" bIns="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13004" y="1371600"/>
            <a:ext cx="11365992" cy="150707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age Number"/>
          <p:cNvSpPr txBox="1">
            <a:spLocks/>
          </p:cNvSpPr>
          <p:nvPr/>
        </p:nvSpPr>
        <p:spPr>
          <a:xfrm>
            <a:off x="411480" y="6629400"/>
            <a:ext cx="125034" cy="123111"/>
          </a:xfrm>
          <a:prstGeom prst="rect">
            <a:avLst/>
          </a:prstGeom>
        </p:spPr>
        <p:txBody>
          <a:bodyPr vert="horz" wrap="none" lIns="0" tIns="0" rIns="0" bIns="0" rtlCol="0" anchor="ctr" anchorCtr="0">
            <a:spAutoFit/>
          </a:bodyPr>
          <a:lstStyle/>
          <a:p>
            <a:pPr algn="l"/>
            <a:fld id="{33A2A773-C618-4A5E-A908-2C5FB33DF7E5}" type="slidenum">
              <a:rPr lang="en-US" sz="800" smtClean="0">
                <a:solidFill>
                  <a:srgbClr val="4D4D4F"/>
                </a:solidFill>
                <a:cs typeface="Arial" pitchFamily="34" charset="0"/>
              </a:rPr>
              <a:pPr algn="l"/>
              <a:t>‹#›</a:t>
            </a:fld>
            <a:endParaRPr lang="en-US" sz="800" dirty="0">
              <a:solidFill>
                <a:srgbClr val="4D4D4F"/>
              </a:solidFill>
              <a:cs typeface="Arial" pitchFamily="34" charset="0"/>
            </a:endParaRPr>
          </a:p>
        </p:txBody>
      </p:sp>
      <p:sp>
        <p:nvSpPr>
          <p:cNvPr id="14" name="Copyright"/>
          <p:cNvSpPr txBox="1">
            <a:spLocks/>
          </p:cNvSpPr>
          <p:nvPr/>
        </p:nvSpPr>
        <p:spPr>
          <a:xfrm>
            <a:off x="832766"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sp>
        <p:nvSpPr>
          <p:cNvPr id="16" name="TextBox 15"/>
          <p:cNvSpPr txBox="1">
            <a:spLocks/>
          </p:cNvSpPr>
          <p:nvPr/>
        </p:nvSpPr>
        <p:spPr>
          <a:xfrm>
            <a:off x="671014" y="6629400"/>
            <a:ext cx="27252" cy="123111"/>
          </a:xfrm>
          <a:prstGeom prst="rect">
            <a:avLst/>
          </a:prstGeom>
        </p:spPr>
        <p:txBody>
          <a:bodyPr vert="horz" wrap="none" lIns="0" tIns="0" rIns="0" bIns="0" rtlCol="0" anchor="ctr" anchorCtr="0">
            <a:spAutoFit/>
          </a:bodyPr>
          <a:lstStyle/>
          <a:p>
            <a:pPr algn="l"/>
            <a:r>
              <a:rPr lang="en-US" sz="800" dirty="0">
                <a:solidFill>
                  <a:srgbClr val="4D4D4F"/>
                </a:solidFill>
                <a:cs typeface="Arial" pitchFamily="34" charset="0"/>
              </a:rPr>
              <a:t>|</a:t>
            </a:r>
          </a:p>
        </p:txBody>
      </p:sp>
      <p:pic>
        <p:nvPicPr>
          <p:cNvPr id="9" name="BRCM Logo"/>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414000" y="6511510"/>
            <a:ext cx="1511300" cy="204806"/>
          </a:xfrm>
          <a:prstGeom prst="rect">
            <a:avLst/>
          </a:prstGeom>
        </p:spPr>
      </p:pic>
      <p:grpSp>
        <p:nvGrpSpPr>
          <p:cNvPr id="4" name="Two-tone Red"/>
          <p:cNvGrpSpPr/>
          <p:nvPr/>
        </p:nvGrpSpPr>
        <p:grpSpPr bwMode="ltGray">
          <a:xfrm>
            <a:off x="0" y="0"/>
            <a:ext cx="12192000" cy="137160"/>
            <a:chOff x="0" y="0"/>
            <a:chExt cx="12192000" cy="137160"/>
          </a:xfrm>
        </p:grpSpPr>
        <p:sp>
          <p:nvSpPr>
            <p:cNvPr id="7" name="Rectangle 6"/>
            <p:cNvSpPr/>
            <p:nvPr/>
          </p:nvSpPr>
          <p:spPr bwMode="ltGray">
            <a:xfrm>
              <a:off x="0" y="0"/>
              <a:ext cx="12192000" cy="137160"/>
            </a:xfrm>
            <a:prstGeom prst="rect">
              <a:avLst/>
            </a:prstGeom>
            <a:solidFill>
              <a:srgbClr val="CC0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Rectangle 9"/>
            <p:cNvSpPr/>
            <p:nvPr/>
          </p:nvSpPr>
          <p:spPr bwMode="ltGray">
            <a:xfrm>
              <a:off x="10665070" y="0"/>
              <a:ext cx="1526930" cy="137160"/>
            </a:xfrm>
            <a:prstGeom prst="rect">
              <a:avLst/>
            </a:prstGeom>
            <a:solidFill>
              <a:srgbClr val="AB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grpSp>
    </p:spTree>
    <p:extLst>
      <p:ext uri="{BB962C8B-B14F-4D97-AF65-F5344CB8AC3E}">
        <p14:creationId xmlns:p14="http://schemas.microsoft.com/office/powerpoint/2010/main" val="2000443036"/>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Lst>
  <p:transition spd="med">
    <p:fade/>
  </p:transition>
  <p:hf hdr="0" ftr="0" dt="0"/>
  <p:txStyles>
    <p:title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p:titleStyle>
    <p:body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t8xLtGbIemY" TargetMode="Externa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68605" y="3747597"/>
            <a:ext cx="7452360" cy="523220"/>
          </a:xfrm>
        </p:spPr>
        <p:txBody>
          <a:bodyPr/>
          <a:lstStyle/>
          <a:p>
            <a:r>
              <a:rPr lang="en-US" dirty="0"/>
              <a:t>CASB Scrum Workshop 2020</a:t>
            </a:r>
          </a:p>
        </p:txBody>
      </p:sp>
      <p:sp>
        <p:nvSpPr>
          <p:cNvPr id="5" name="Text Placeholder 4"/>
          <p:cNvSpPr>
            <a:spLocks noGrp="1"/>
          </p:cNvSpPr>
          <p:nvPr>
            <p:ph type="body" sz="quarter" idx="13"/>
          </p:nvPr>
        </p:nvSpPr>
        <p:spPr/>
        <p:txBody>
          <a:bodyPr/>
          <a:lstStyle/>
          <a:p>
            <a:r>
              <a:rPr lang="en-US" dirty="0"/>
              <a:t>April 2020</a:t>
            </a:r>
          </a:p>
        </p:txBody>
      </p:sp>
      <p:sp>
        <p:nvSpPr>
          <p:cNvPr id="3" name="Subtitle 2"/>
          <p:cNvSpPr>
            <a:spLocks noGrp="1"/>
          </p:cNvSpPr>
          <p:nvPr>
            <p:ph type="subTitle" idx="1"/>
          </p:nvPr>
        </p:nvSpPr>
        <p:spPr/>
        <p:txBody>
          <a:bodyPr/>
          <a:lstStyle/>
          <a:p>
            <a:r>
              <a:rPr lang="en-US" dirty="0"/>
              <a:t>Kathy Massucci</a:t>
            </a:r>
          </a:p>
        </p:txBody>
      </p:sp>
      <p:sp>
        <p:nvSpPr>
          <p:cNvPr id="4" name="Text Placeholder 1"/>
          <p:cNvSpPr txBox="1">
            <a:spLocks/>
          </p:cNvSpPr>
          <p:nvPr/>
        </p:nvSpPr>
        <p:spPr bwMode="black">
          <a:xfrm>
            <a:off x="268605" y="4406004"/>
            <a:ext cx="8595360" cy="523220"/>
          </a:xfrm>
          <a:prstGeom prst="rect">
            <a:avLst/>
          </a:prstGeom>
          <a:effectLst/>
        </p:spPr>
        <p:txBody>
          <a:bodyPr vert="horz" wrap="square" lIns="0" tIns="0" rIns="0" bIns="0" rtlCol="0" anchor="b">
            <a:spAutoFit/>
          </a:bodyPr>
          <a:lstStyle>
            <a:lvl1pPr marL="0" marR="0" indent="0" algn="l" defTabSz="914400" rtl="0" eaLnBrk="1" latinLnBrk="0" hangingPunct="1">
              <a:lnSpc>
                <a:spcPct val="85000"/>
              </a:lnSpc>
              <a:spcBef>
                <a:spcPts val="1200"/>
              </a:spcBef>
              <a:spcAft>
                <a:spcPts val="0"/>
              </a:spcAft>
              <a:buClr>
                <a:schemeClr val="tx2"/>
              </a:buClr>
              <a:buFont typeface="Arial" panose="020B0604020202020204" pitchFamily="34" charset="0"/>
              <a:buNone/>
              <a:defRPr lang="en-US" sz="4000" b="1" kern="1200" cap="none" baseline="0" dirty="0" smtClean="0">
                <a:solidFill>
                  <a:schemeClr val="tx1"/>
                </a:solidFill>
                <a:effectLst/>
                <a:latin typeface="+mj-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Intro to Agile and Scrum</a:t>
            </a:r>
          </a:p>
        </p:txBody>
      </p:sp>
    </p:spTree>
    <p:extLst>
      <p:ext uri="{BB962C8B-B14F-4D97-AF65-F5344CB8AC3E}">
        <p14:creationId xmlns:p14="http://schemas.microsoft.com/office/powerpoint/2010/main" val="192608820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09827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09775" y="1181100"/>
            <a:ext cx="8172450" cy="4495800"/>
          </a:xfrm>
          <a:prstGeom prst="rect">
            <a:avLst/>
          </a:prstGeom>
        </p:spPr>
      </p:pic>
    </p:spTree>
    <p:extLst>
      <p:ext uri="{BB962C8B-B14F-4D97-AF65-F5344CB8AC3E}">
        <p14:creationId xmlns:p14="http://schemas.microsoft.com/office/powerpoint/2010/main" val="936924842"/>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19" y="428625"/>
            <a:ext cx="10972482" cy="838200"/>
          </a:xfrm>
        </p:spPr>
        <p:txBody>
          <a:bodyPr/>
          <a:lstStyle/>
          <a:p>
            <a:r>
              <a:rPr lang="en-US" dirty="0"/>
              <a:t>Commitment between yourselves as a team</a:t>
            </a:r>
          </a:p>
        </p:txBody>
      </p:sp>
      <p:sp>
        <p:nvSpPr>
          <p:cNvPr id="3" name="Content Placeholder 2"/>
          <p:cNvSpPr>
            <a:spLocks noGrp="1"/>
          </p:cNvSpPr>
          <p:nvPr>
            <p:ph sz="half" idx="1"/>
          </p:nvPr>
        </p:nvSpPr>
        <p:spPr/>
        <p:txBody>
          <a:bodyPr>
            <a:normAutofit fontScale="25000" lnSpcReduction="20000"/>
          </a:bodyPr>
          <a:lstStyle/>
          <a:p>
            <a:pPr marL="0" indent="0">
              <a:buNone/>
            </a:pPr>
            <a:r>
              <a:rPr lang="en-US" sz="7200" b="1" dirty="0">
                <a:latin typeface="Calibri" panose="020F0502020204030204" pitchFamily="34" charset="0"/>
                <a:cs typeface="Calibri" panose="020F0502020204030204" pitchFamily="34" charset="0"/>
              </a:rPr>
              <a:t>Daily Stand Up</a:t>
            </a:r>
            <a:endParaRPr lang="en-US" sz="7200" dirty="0">
              <a:latin typeface="Calibri" panose="020F0502020204030204" pitchFamily="34" charset="0"/>
              <a:cs typeface="Calibri" panose="020F0502020204030204" pitchFamily="34" charset="0"/>
            </a:endParaRPr>
          </a:p>
          <a:p>
            <a:pPr lvl="1" fontAlgn="ctr"/>
            <a:r>
              <a:rPr lang="en-US" sz="7200" dirty="0">
                <a:latin typeface="Calibri" panose="020F0502020204030204" pitchFamily="34" charset="0"/>
                <a:cs typeface="Calibri" panose="020F0502020204030204" pitchFamily="34" charset="0"/>
              </a:rPr>
              <a:t>Topics that don’t involve entire group can follow the standup (using the same room/timeslot/meeting login info) </a:t>
            </a:r>
          </a:p>
          <a:p>
            <a:pPr lvl="1" fontAlgn="ctr"/>
            <a:r>
              <a:rPr lang="en-US" sz="7200" b="1" dirty="0">
                <a:latin typeface="Calibri" panose="020F0502020204030204" pitchFamily="34" charset="0"/>
                <a:cs typeface="Calibri" panose="020F0502020204030204" pitchFamily="34" charset="0"/>
              </a:rPr>
              <a:t>Occurs at 9:15 - 9:30 AM PT M - TH</a:t>
            </a:r>
            <a:endParaRPr lang="en-US" sz="7200" dirty="0">
              <a:latin typeface="Calibri" panose="020F0502020204030204" pitchFamily="34" charset="0"/>
              <a:cs typeface="Calibri" panose="020F0502020204030204" pitchFamily="34" charset="0"/>
            </a:endParaRPr>
          </a:p>
          <a:p>
            <a:pPr lvl="1" fontAlgn="ctr"/>
            <a:r>
              <a:rPr lang="en-US" sz="7200" dirty="0">
                <a:latin typeface="Calibri" panose="020F0502020204030204" pitchFamily="34" charset="0"/>
                <a:cs typeface="Calibri" panose="020F0502020204030204" pitchFamily="34" charset="0"/>
              </a:rPr>
              <a:t>Have all story/tasks categorized into the correct status bucket prior to the standup</a:t>
            </a:r>
          </a:p>
          <a:p>
            <a:pPr lvl="1" fontAlgn="ctr"/>
            <a:r>
              <a:rPr lang="en-US" sz="7200" dirty="0">
                <a:latin typeface="Calibri" panose="020F0502020204030204" pitchFamily="34" charset="0"/>
                <a:cs typeface="Calibri" panose="020F0502020204030204" pitchFamily="34" charset="0"/>
              </a:rPr>
              <a:t>Scrum Master to secure room/dial-in/</a:t>
            </a:r>
            <a:r>
              <a:rPr lang="en-US" sz="7200" dirty="0" err="1">
                <a:latin typeface="Calibri" panose="020F0502020204030204" pitchFamily="34" charset="0"/>
                <a:cs typeface="Calibri" panose="020F0502020204030204" pitchFamily="34" charset="0"/>
              </a:rPr>
              <a:t>Webex</a:t>
            </a:r>
            <a:r>
              <a:rPr lang="en-US" sz="7200" dirty="0">
                <a:latin typeface="Calibri" panose="020F0502020204030204" pitchFamily="34" charset="0"/>
                <a:cs typeface="Calibri" panose="020F0502020204030204" pitchFamily="34" charset="0"/>
              </a:rPr>
              <a:t> that doesn't change</a:t>
            </a:r>
          </a:p>
          <a:p>
            <a:pPr lvl="1" fontAlgn="ctr"/>
            <a:r>
              <a:rPr lang="en-US" sz="7200" dirty="0">
                <a:latin typeface="Calibri" panose="020F0502020204030204" pitchFamily="34" charset="0"/>
                <a:cs typeface="Calibri" panose="020F0502020204030204" pitchFamily="34" charset="0"/>
              </a:rPr>
              <a:t>No stand up during ceremony days </a:t>
            </a:r>
          </a:p>
          <a:p>
            <a:pPr lvl="1" fontAlgn="ctr"/>
            <a:r>
              <a:rPr lang="en-US" sz="7200" dirty="0">
                <a:latin typeface="Calibri" panose="020F0502020204030204" pitchFamily="34" charset="0"/>
                <a:cs typeface="Calibri" panose="020F0502020204030204" pitchFamily="34" charset="0"/>
              </a:rPr>
              <a:t>Meeting will start on time</a:t>
            </a:r>
          </a:p>
          <a:p>
            <a:pPr marL="0" indent="0">
              <a:buNone/>
            </a:pPr>
            <a:r>
              <a:rPr lang="en-US" sz="7200" b="1" dirty="0">
                <a:latin typeface="Calibri" panose="020F0502020204030204" pitchFamily="34" charset="0"/>
                <a:cs typeface="Calibri" panose="020F0502020204030204" pitchFamily="34" charset="0"/>
              </a:rPr>
              <a:t>Sprint Planning/Execution</a:t>
            </a:r>
            <a:endParaRPr lang="en-US" sz="7200" dirty="0">
              <a:latin typeface="Calibri" panose="020F0502020204030204" pitchFamily="34" charset="0"/>
              <a:cs typeface="Calibri" panose="020F0502020204030204" pitchFamily="34" charset="0"/>
            </a:endParaRPr>
          </a:p>
          <a:p>
            <a:pPr lvl="1" fontAlgn="ctr"/>
            <a:r>
              <a:rPr lang="en-US" sz="7200" dirty="0">
                <a:latin typeface="Calibri" panose="020F0502020204030204" pitchFamily="34" charset="0"/>
                <a:cs typeface="Calibri" panose="020F0502020204030204" pitchFamily="34" charset="0"/>
              </a:rPr>
              <a:t>Team must agree on any scope changes </a:t>
            </a:r>
          </a:p>
          <a:p>
            <a:pPr lvl="1" fontAlgn="ctr"/>
            <a:r>
              <a:rPr lang="en-US" sz="7200" dirty="0">
                <a:latin typeface="Calibri" panose="020F0502020204030204" pitchFamily="34" charset="0"/>
                <a:cs typeface="Calibri" panose="020F0502020204030204" pitchFamily="34" charset="0"/>
              </a:rPr>
              <a:t>Sprint availability/capacity information available at beginning of meeting</a:t>
            </a:r>
          </a:p>
          <a:p>
            <a:pPr lvl="1" fontAlgn="ctr"/>
            <a:r>
              <a:rPr lang="en-US" sz="7200" b="1" dirty="0">
                <a:latin typeface="Calibri" panose="020F0502020204030204" pitchFamily="34" charset="0"/>
                <a:cs typeface="Calibri" panose="020F0502020204030204" pitchFamily="34" charset="0"/>
              </a:rPr>
              <a:t>Planning on alternate Mondays starting in place of stand-up at 9:30 AM PT</a:t>
            </a:r>
            <a:endParaRPr lang="en-US" sz="7200" dirty="0">
              <a:latin typeface="Calibri" panose="020F0502020204030204" pitchFamily="34" charset="0"/>
              <a:cs typeface="Calibri" panose="020F0502020204030204" pitchFamily="34" charset="0"/>
            </a:endParaRPr>
          </a:p>
          <a:p>
            <a:pPr lvl="1" fontAlgn="ctr"/>
            <a:r>
              <a:rPr lang="en-US" sz="7200" dirty="0">
                <a:latin typeface="Calibri" panose="020F0502020204030204" pitchFamily="34" charset="0"/>
                <a:cs typeface="Calibri" panose="020F0502020204030204" pitchFamily="34" charset="0"/>
              </a:rPr>
              <a:t>PO attends the sprint planning meeting</a:t>
            </a:r>
          </a:p>
          <a:p>
            <a:pPr lvl="1" fontAlgn="ctr"/>
            <a:r>
              <a:rPr lang="en-US" sz="7200" dirty="0">
                <a:latin typeface="Calibri" panose="020F0502020204030204" pitchFamily="34" charset="0"/>
                <a:cs typeface="Calibri" panose="020F0502020204030204" pitchFamily="34" charset="0"/>
              </a:rPr>
              <a:t>Subtasks will all be created and estimated during the meeting</a:t>
            </a:r>
          </a:p>
          <a:p>
            <a:pPr marL="0" indent="0">
              <a:buNone/>
            </a:pPr>
            <a:endParaRPr lang="en-US" dirty="0"/>
          </a:p>
        </p:txBody>
      </p:sp>
      <p:sp>
        <p:nvSpPr>
          <p:cNvPr id="4" name="Content Placeholder 3"/>
          <p:cNvSpPr>
            <a:spLocks noGrp="1"/>
          </p:cNvSpPr>
          <p:nvPr>
            <p:ph sz="half" idx="2"/>
          </p:nvPr>
        </p:nvSpPr>
        <p:spPr/>
        <p:txBody>
          <a:bodyPr>
            <a:noAutofit/>
          </a:bodyPr>
          <a:lstStyle/>
          <a:p>
            <a:pPr marL="0" indent="0">
              <a:buNone/>
            </a:pPr>
            <a:r>
              <a:rPr lang="en-US" sz="1800" b="1" dirty="0">
                <a:latin typeface="Calibri" panose="020F0502020204030204" pitchFamily="34" charset="0"/>
                <a:cs typeface="Calibri" panose="020F0502020204030204" pitchFamily="34" charset="0"/>
              </a:rPr>
              <a:t>Sprint Demo</a:t>
            </a:r>
          </a:p>
          <a:p>
            <a:pPr lvl="1" fontAlgn="ctr">
              <a:lnSpc>
                <a:spcPct val="70000"/>
              </a:lnSpc>
            </a:pPr>
            <a:r>
              <a:rPr lang="en-US" dirty="0">
                <a:latin typeface="Calibri" panose="020F0502020204030204" pitchFamily="34" charset="0"/>
                <a:cs typeface="Calibri" panose="020F0502020204030204" pitchFamily="34" charset="0"/>
              </a:rPr>
              <a:t>Only completed stories will be demoed</a:t>
            </a:r>
          </a:p>
          <a:p>
            <a:pPr lvl="1" fontAlgn="ctr">
              <a:lnSpc>
                <a:spcPct val="70000"/>
              </a:lnSpc>
            </a:pPr>
            <a:r>
              <a:rPr lang="en-US" dirty="0">
                <a:latin typeface="Calibri" panose="020F0502020204030204" pitchFamily="34" charset="0"/>
                <a:cs typeface="Calibri" panose="020F0502020204030204" pitchFamily="34" charset="0"/>
              </a:rPr>
              <a:t>Demos will be recorded and links posted to team demo page</a:t>
            </a:r>
          </a:p>
          <a:p>
            <a:pPr lvl="1" fontAlgn="ctr">
              <a:lnSpc>
                <a:spcPct val="70000"/>
              </a:lnSpc>
            </a:pPr>
            <a:r>
              <a:rPr lang="en-US" dirty="0">
                <a:latin typeface="Calibri" panose="020F0502020204030204" pitchFamily="34" charset="0"/>
                <a:cs typeface="Calibri" panose="020F0502020204030204" pitchFamily="34" charset="0"/>
              </a:rPr>
              <a:t>If technical difficulties preclude recording the demo, in-person demo will take priority &amp; recording will not be available</a:t>
            </a:r>
          </a:p>
          <a:p>
            <a:pPr lvl="1" fontAlgn="ctr">
              <a:lnSpc>
                <a:spcPct val="70000"/>
              </a:lnSpc>
            </a:pPr>
            <a:r>
              <a:rPr lang="en-US" dirty="0">
                <a:latin typeface="Calibri" panose="020F0502020204030204" pitchFamily="34" charset="0"/>
                <a:cs typeface="Calibri" panose="020F0502020204030204" pitchFamily="34" charset="0"/>
              </a:rPr>
              <a:t>Held at 1:30 PM PT on last day of sprint</a:t>
            </a:r>
          </a:p>
          <a:p>
            <a:pPr marL="0" indent="0">
              <a:buNone/>
            </a:pPr>
            <a:r>
              <a:rPr lang="en-US" sz="1800" b="1" dirty="0">
                <a:latin typeface="Calibri" panose="020F0502020204030204" pitchFamily="34" charset="0"/>
                <a:cs typeface="Calibri" panose="020F0502020204030204" pitchFamily="34" charset="0"/>
              </a:rPr>
              <a:t>Story Time/Backlog Grooming</a:t>
            </a:r>
          </a:p>
          <a:p>
            <a:pPr lvl="1" fontAlgn="ctr">
              <a:lnSpc>
                <a:spcPct val="70000"/>
              </a:lnSpc>
            </a:pPr>
            <a:r>
              <a:rPr lang="en-US" dirty="0">
                <a:latin typeface="Calibri" panose="020F0502020204030204" pitchFamily="34" charset="0"/>
                <a:cs typeface="Calibri" panose="020F0502020204030204" pitchFamily="34" charset="0"/>
              </a:rPr>
              <a:t>Team will meet 1x per sprint (if needed) </a:t>
            </a:r>
          </a:p>
          <a:p>
            <a:pPr lvl="1" fontAlgn="ctr">
              <a:lnSpc>
                <a:spcPct val="70000"/>
              </a:lnSpc>
            </a:pPr>
            <a:r>
              <a:rPr lang="en-US" dirty="0">
                <a:latin typeface="Calibri" panose="020F0502020204030204" pitchFamily="34" charset="0"/>
                <a:cs typeface="Calibri" panose="020F0502020204030204" pitchFamily="34" charset="0"/>
              </a:rPr>
              <a:t>Team will keep enough stories for upcoming 1.5  sprints groomed (understood, broken down to 8 or fewer story points, acceptance criteria complete)</a:t>
            </a:r>
          </a:p>
          <a:p>
            <a:pPr lvl="1" fontAlgn="ctr">
              <a:lnSpc>
                <a:spcPct val="70000"/>
              </a:lnSpc>
            </a:pPr>
            <a:r>
              <a:rPr lang="en-US" dirty="0">
                <a:latin typeface="Calibri" panose="020F0502020204030204" pitchFamily="34" charset="0"/>
                <a:cs typeface="Calibri" panose="020F0502020204030204" pitchFamily="34" charset="0"/>
              </a:rPr>
              <a:t>Story times are not to be canceled regardless of the deadlines that approach</a:t>
            </a:r>
          </a:p>
          <a:p>
            <a:pPr lvl="1" fontAlgn="ctr">
              <a:lnSpc>
                <a:spcPct val="70000"/>
              </a:lnSpc>
            </a:pPr>
            <a:r>
              <a:rPr lang="en-US" dirty="0">
                <a:latin typeface="Calibri" panose="020F0502020204030204" pitchFamily="34" charset="0"/>
                <a:cs typeface="Calibri" panose="020F0502020204030204" pitchFamily="34" charset="0"/>
              </a:rPr>
              <a:t>ST to be held on alternate Mondays, following the stand-up at 9:30 AM PT</a:t>
            </a:r>
          </a:p>
          <a:p>
            <a:pPr lvl="1" fontAlgn="ctr">
              <a:lnSpc>
                <a:spcPct val="70000"/>
              </a:lnSpc>
            </a:pPr>
            <a:endParaRPr lang="en-US" sz="1400" dirty="0"/>
          </a:p>
        </p:txBody>
      </p:sp>
    </p:spTree>
    <p:extLst>
      <p:ext uri="{BB962C8B-B14F-4D97-AF65-F5344CB8AC3E}">
        <p14:creationId xmlns:p14="http://schemas.microsoft.com/office/powerpoint/2010/main" val="78988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1CDD-C9B2-469A-9F7C-3118606B8AC6}"/>
              </a:ext>
            </a:extLst>
          </p:cNvPr>
          <p:cNvSpPr>
            <a:spLocks noGrp="1"/>
          </p:cNvSpPr>
          <p:nvPr>
            <p:ph type="title"/>
          </p:nvPr>
        </p:nvSpPr>
        <p:spPr/>
        <p:txBody>
          <a:bodyPr/>
          <a:lstStyle/>
          <a:p>
            <a:r>
              <a:rPr lang="en-US" dirty="0"/>
              <a:t>Getting ready to launch – a checklist</a:t>
            </a:r>
          </a:p>
        </p:txBody>
      </p:sp>
      <p:sp>
        <p:nvSpPr>
          <p:cNvPr id="3" name="Content Placeholder 2">
            <a:extLst>
              <a:ext uri="{FF2B5EF4-FFF2-40B4-BE49-F238E27FC236}">
                <a16:creationId xmlns:a16="http://schemas.microsoft.com/office/drawing/2014/main" id="{C07310EE-ACF1-49E3-8144-591C63638DB4}"/>
              </a:ext>
            </a:extLst>
          </p:cNvPr>
          <p:cNvSpPr>
            <a:spLocks noGrp="1"/>
          </p:cNvSpPr>
          <p:nvPr>
            <p:ph idx="1"/>
          </p:nvPr>
        </p:nvSpPr>
        <p:spPr>
          <a:xfrm>
            <a:off x="413004" y="1314450"/>
            <a:ext cx="12236196" cy="4962525"/>
          </a:xfrm>
        </p:spPr>
        <p:txBody>
          <a:bodyPr>
            <a:normAutofit fontScale="25000" lnSpcReduction="20000"/>
          </a:bodyPr>
          <a:lstStyle/>
          <a:p>
            <a:pPr marL="0" indent="0">
              <a:buNone/>
            </a:pPr>
            <a:r>
              <a:rPr lang="en-US" sz="9600" b="1" dirty="0">
                <a:latin typeface="Calibri" panose="020F0502020204030204" pitchFamily="34" charset="0"/>
                <a:cs typeface="Calibri" panose="020F0502020204030204" pitchFamily="34" charset="0"/>
              </a:rPr>
              <a:t>Before you attend your first sprint meeting</a:t>
            </a:r>
          </a:p>
          <a:p>
            <a:pPr marL="457200" indent="-457200">
              <a:buFont typeface="+mj-lt"/>
              <a:buAutoNum type="arabicPeriod"/>
            </a:pPr>
            <a:r>
              <a:rPr lang="en-US" sz="9600" dirty="0">
                <a:latin typeface="Calibri" panose="020F0502020204030204" pitchFamily="34" charset="0"/>
                <a:cs typeface="Calibri" panose="020F0502020204030204" pitchFamily="34" charset="0"/>
              </a:rPr>
              <a:t>Do you have a team agreement?</a:t>
            </a:r>
          </a:p>
          <a:p>
            <a:pPr marL="457200" indent="-457200">
              <a:buFont typeface="+mj-lt"/>
              <a:buAutoNum type="arabicPeriod"/>
            </a:pPr>
            <a:r>
              <a:rPr lang="en-US" sz="9600" dirty="0">
                <a:latin typeface="Calibri" panose="020F0502020204030204" pitchFamily="34" charset="0"/>
                <a:cs typeface="Calibri" panose="020F0502020204030204" pitchFamily="34" charset="0"/>
              </a:rPr>
              <a:t>Is your backlog prioritized by your PO?</a:t>
            </a:r>
          </a:p>
          <a:p>
            <a:pPr marL="457200" indent="-457200">
              <a:buFont typeface="+mj-lt"/>
              <a:buAutoNum type="arabicPeriod"/>
            </a:pPr>
            <a:r>
              <a:rPr lang="en-US" sz="9600" dirty="0">
                <a:latin typeface="Calibri" panose="020F0502020204030204" pitchFamily="34" charset="0"/>
                <a:cs typeface="Calibri" panose="020F0502020204030204" pitchFamily="34" charset="0"/>
              </a:rPr>
              <a:t>Are your ceremonies all scheduled? (Daily standups, backlog grooming, demo, retro)</a:t>
            </a:r>
          </a:p>
          <a:p>
            <a:pPr marL="457200" indent="-457200">
              <a:buFont typeface="+mj-lt"/>
              <a:buAutoNum type="arabicPeriod"/>
            </a:pPr>
            <a:r>
              <a:rPr lang="en-US" sz="9600" dirty="0">
                <a:latin typeface="Calibri" panose="020F0502020204030204" pitchFamily="34" charset="0"/>
                <a:cs typeface="Calibri" panose="020F0502020204030204" pitchFamily="34" charset="0"/>
              </a:rPr>
              <a:t>Do you have 1-2 sprints’ worth of estimated stories (i.e., story-pointed)?</a:t>
            </a:r>
          </a:p>
          <a:p>
            <a:pPr marL="0" indent="0">
              <a:buNone/>
            </a:pPr>
            <a:endParaRPr lang="en-US" sz="9600" dirty="0">
              <a:latin typeface="Calibri" panose="020F0502020204030204" pitchFamily="34" charset="0"/>
              <a:cs typeface="Calibri" panose="020F0502020204030204" pitchFamily="34" charset="0"/>
            </a:endParaRPr>
          </a:p>
          <a:p>
            <a:pPr marL="0" indent="0">
              <a:buNone/>
            </a:pPr>
            <a:r>
              <a:rPr lang="en-US" sz="9600" b="1" dirty="0">
                <a:latin typeface="Calibri" panose="020F0502020204030204" pitchFamily="34" charset="0"/>
                <a:cs typeface="Calibri" panose="020F0502020204030204" pitchFamily="34" charset="0"/>
              </a:rPr>
              <a:t>During your first sprint meeting</a:t>
            </a:r>
          </a:p>
          <a:p>
            <a:pPr marL="457200" indent="-457200">
              <a:buFont typeface="+mj-lt"/>
              <a:buAutoNum type="arabicPeriod"/>
            </a:pPr>
            <a:r>
              <a:rPr lang="en-US" sz="9600" dirty="0">
                <a:latin typeface="Calibri" panose="020F0502020204030204" pitchFamily="34" charset="0"/>
                <a:cs typeface="Calibri" panose="020F0502020204030204" pitchFamily="34" charset="0"/>
              </a:rPr>
              <a:t>Have you broken every story in your first sprint into tasks and hours?</a:t>
            </a:r>
          </a:p>
          <a:p>
            <a:pPr marL="457200" indent="-457200">
              <a:buFont typeface="+mj-lt"/>
              <a:buAutoNum type="arabicPeriod"/>
            </a:pPr>
            <a:r>
              <a:rPr lang="en-US" sz="9600" dirty="0">
                <a:latin typeface="Calibri" panose="020F0502020204030204" pitchFamily="34" charset="0"/>
                <a:cs typeface="Calibri" panose="020F0502020204030204" pitchFamily="34" charset="0"/>
              </a:rPr>
              <a:t>Has your team identified how much capacity each person has, in hours?</a:t>
            </a:r>
          </a:p>
          <a:p>
            <a:pPr marL="457200" indent="-457200">
              <a:buFont typeface="+mj-lt"/>
              <a:buAutoNum type="arabicPeriod"/>
            </a:pPr>
            <a:r>
              <a:rPr lang="en-US" sz="9600" dirty="0">
                <a:latin typeface="Calibri" panose="020F0502020204030204" pitchFamily="34" charset="0"/>
                <a:cs typeface="Calibri" panose="020F0502020204030204" pitchFamily="34" charset="0"/>
              </a:rPr>
              <a:t>Have you taken on only as many stories as your team can handle?</a:t>
            </a:r>
          </a:p>
          <a:p>
            <a:pPr marL="457200" indent="-457200">
              <a:buFont typeface="+mj-lt"/>
              <a:buAutoNum type="arabicPeriod"/>
            </a:pPr>
            <a:endParaRPr lang="en-US" sz="9600" dirty="0">
              <a:latin typeface="Calibri" panose="020F0502020204030204" pitchFamily="34" charset="0"/>
              <a:cs typeface="Calibri" panose="020F0502020204030204" pitchFamily="34" charset="0"/>
            </a:endParaRPr>
          </a:p>
          <a:p>
            <a:pPr marL="0" indent="0">
              <a:buNone/>
            </a:pPr>
            <a:r>
              <a:rPr lang="en-US" sz="9600" b="1" dirty="0">
                <a:latin typeface="Calibri" panose="020F0502020204030204" pitchFamily="34" charset="0"/>
                <a:cs typeface="Calibri" panose="020F0502020204030204" pitchFamily="34" charset="0"/>
              </a:rPr>
              <a:t>When you have done all of the above: START YOUR ENGINES</a:t>
            </a:r>
          </a:p>
          <a:p>
            <a:pPr marL="457200" indent="-457200">
              <a:buFont typeface="+mj-lt"/>
              <a:buAutoNum type="arabicPeriod"/>
            </a:pPr>
            <a:endParaRPr lang="en-US" dirty="0"/>
          </a:p>
        </p:txBody>
      </p:sp>
    </p:spTree>
    <p:extLst>
      <p:ext uri="{BB962C8B-B14F-4D97-AF65-F5344CB8AC3E}">
        <p14:creationId xmlns:p14="http://schemas.microsoft.com/office/powerpoint/2010/main" val="249643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425A-43DB-405F-BCC6-DE0056A2DED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0746068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46C9BED-6FD4-4BA4-B6B0-4A26058AC9EF}" type="slidenum">
              <a:rPr lang="en-US" smtClean="0">
                <a:solidFill>
                  <a:prstClr val="white"/>
                </a:solidFill>
              </a:rPr>
              <a:pPr>
                <a:defRPr/>
              </a:pPr>
              <a:t>103</a:t>
            </a:fld>
            <a:endParaRPr lang="en-US" dirty="0">
              <a:solidFill>
                <a:prstClr val="white"/>
              </a:solidFill>
            </a:endParaRPr>
          </a:p>
        </p:txBody>
      </p:sp>
      <p:pic>
        <p:nvPicPr>
          <p:cNvPr id="2" name="Picture 1"/>
          <p:cNvPicPr>
            <a:picLocks noChangeAspect="1"/>
          </p:cNvPicPr>
          <p:nvPr/>
        </p:nvPicPr>
        <p:blipFill>
          <a:blip r:embed="rId3"/>
          <a:stretch>
            <a:fillRect/>
          </a:stretch>
        </p:blipFill>
        <p:spPr>
          <a:xfrm>
            <a:off x="3862015" y="533400"/>
            <a:ext cx="4452730" cy="4267200"/>
          </a:xfrm>
          <a:prstGeom prst="rect">
            <a:avLst/>
          </a:prstGeom>
        </p:spPr>
      </p:pic>
      <p:sp>
        <p:nvSpPr>
          <p:cNvPr id="8" name="Title 1"/>
          <p:cNvSpPr txBox="1">
            <a:spLocks/>
          </p:cNvSpPr>
          <p:nvPr/>
        </p:nvSpPr>
        <p:spPr>
          <a:xfrm>
            <a:off x="914400" y="4876800"/>
            <a:ext cx="10687049" cy="914400"/>
          </a:xfrm>
          <a:prstGeom prst="rect">
            <a:avLst/>
          </a:prstGeom>
        </p:spPr>
        <p:txBody>
          <a:bodyPr/>
          <a:lstStyle>
            <a:lvl1pPr algn="l" rtl="0" eaLnBrk="1" fontAlgn="base" hangingPunct="1">
              <a:lnSpc>
                <a:spcPct val="90000"/>
              </a:lnSpc>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marL="457200" indent="-457200">
              <a:spcAft>
                <a:spcPts val="600"/>
              </a:spcAft>
              <a:buFont typeface="Arial" panose="020B0604020202020204" pitchFamily="34" charset="0"/>
              <a:buChar char="•"/>
            </a:pPr>
            <a:r>
              <a:rPr lang="en-US" sz="2800" b="0" dirty="0">
                <a:solidFill>
                  <a:srgbClr val="9A918C">
                    <a:lumMod val="50000"/>
                  </a:srgbClr>
                </a:solidFill>
              </a:rPr>
              <a:t>Product owner, chicken, owns the strategy – the </a:t>
            </a:r>
            <a:r>
              <a:rPr lang="en-US" sz="2800" dirty="0">
                <a:solidFill>
                  <a:srgbClr val="5482AB"/>
                </a:solidFill>
              </a:rPr>
              <a:t>what, why, when</a:t>
            </a:r>
          </a:p>
          <a:p>
            <a:pPr marL="457200" indent="-457200">
              <a:spcAft>
                <a:spcPts val="600"/>
              </a:spcAft>
              <a:buFont typeface="Arial" panose="020B0604020202020204" pitchFamily="34" charset="0"/>
              <a:buChar char="•"/>
            </a:pPr>
            <a:r>
              <a:rPr lang="en-US" sz="2800" b="0" dirty="0">
                <a:solidFill>
                  <a:srgbClr val="9A918C">
                    <a:lumMod val="50000"/>
                  </a:srgbClr>
                </a:solidFill>
              </a:rPr>
              <a:t>Agile team, pig, owns the tactics – the </a:t>
            </a:r>
            <a:r>
              <a:rPr lang="en-US" sz="2800" dirty="0">
                <a:solidFill>
                  <a:srgbClr val="5482AB"/>
                </a:solidFill>
              </a:rPr>
              <a:t>how</a:t>
            </a:r>
          </a:p>
        </p:txBody>
      </p:sp>
      <p:sp>
        <p:nvSpPr>
          <p:cNvPr id="9" name="Title 1"/>
          <p:cNvSpPr txBox="1">
            <a:spLocks/>
          </p:cNvSpPr>
          <p:nvPr/>
        </p:nvSpPr>
        <p:spPr bwMode="black">
          <a:xfrm>
            <a:off x="381000" y="246744"/>
            <a:ext cx="8382000" cy="838200"/>
          </a:xfrm>
          <a:prstGeom prst="rect">
            <a:avLst/>
          </a:prstGeom>
          <a:noFill/>
          <a:ln w="9525">
            <a:noFill/>
            <a:miter lim="800000"/>
            <a:headEnd/>
            <a:tailEnd/>
          </a:ln>
        </p:spPr>
        <p:txBody>
          <a:bodyPr vert="horz" wrap="square" lIns="91419" tIns="45710" rIns="91440"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3200" dirty="0">
                <a:solidFill>
                  <a:prstClr val="black"/>
                </a:solidFill>
              </a:rPr>
              <a:t>Chicken &amp; Pig</a:t>
            </a:r>
          </a:p>
        </p:txBody>
      </p:sp>
    </p:spTree>
    <p:extLst>
      <p:ext uri="{BB962C8B-B14F-4D97-AF65-F5344CB8AC3E}">
        <p14:creationId xmlns:p14="http://schemas.microsoft.com/office/powerpoint/2010/main" val="28468986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C’s	of a well-constructed story	</a:t>
            </a:r>
          </a:p>
        </p:txBody>
      </p:sp>
      <p:sp>
        <p:nvSpPr>
          <p:cNvPr id="6" name="Content Placeholder 5"/>
          <p:cNvSpPr>
            <a:spLocks noGrp="1"/>
          </p:cNvSpPr>
          <p:nvPr>
            <p:ph idx="1"/>
          </p:nvPr>
        </p:nvSpPr>
        <p:spPr>
          <a:xfrm>
            <a:off x="495300" y="1532466"/>
            <a:ext cx="11201400" cy="4520671"/>
          </a:xfrm>
        </p:spPr>
        <p:txBody>
          <a:bodyPr/>
          <a:lstStyle/>
          <a:p>
            <a:r>
              <a:rPr lang="en-US" dirty="0"/>
              <a:t>CARD</a:t>
            </a:r>
          </a:p>
          <a:p>
            <a:pPr lvl="1"/>
            <a:r>
              <a:rPr lang="en-US" dirty="0"/>
              <a:t>Stories are ideally sized to fit on one side of an index card</a:t>
            </a:r>
          </a:p>
          <a:p>
            <a:r>
              <a:rPr lang="en-US" dirty="0"/>
              <a:t>CONVERSATION</a:t>
            </a:r>
          </a:p>
          <a:p>
            <a:pPr lvl="1"/>
            <a:r>
              <a:rPr lang="en-US" dirty="0"/>
              <a:t>Details about the story emerge through conversations between the team and the product owner</a:t>
            </a:r>
          </a:p>
          <a:p>
            <a:r>
              <a:rPr lang="en-US" dirty="0"/>
              <a:t>CONFIRMATION</a:t>
            </a:r>
          </a:p>
          <a:p>
            <a:pPr lvl="1"/>
            <a:r>
              <a:rPr lang="en-US" dirty="0"/>
              <a:t>Acceptance tests confirm that a story was written correctly</a:t>
            </a:r>
          </a:p>
        </p:txBody>
      </p:sp>
    </p:spTree>
    <p:extLst>
      <p:ext uri="{BB962C8B-B14F-4D97-AF65-F5344CB8AC3E}">
        <p14:creationId xmlns:p14="http://schemas.microsoft.com/office/powerpoint/2010/main" val="45312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88F0F9-74A8-45E4-B405-052EDB68E8BD}" type="slidenum">
              <a:rPr lang="en-US" smtClean="0"/>
              <a:t>105</a:t>
            </a:fld>
            <a:endParaRPr lang="en-US"/>
          </a:p>
        </p:txBody>
      </p:sp>
      <p:pic>
        <p:nvPicPr>
          <p:cNvPr id="1028" name="Picture 4" descr="https://cdn-images-1.medium.com/max/800/1*jVFiYo_wY9OVxgZRTX3V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12" y="609600"/>
            <a:ext cx="7681287"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262ilb51hltx0.cloudfront.net/max/800/1*ugtUvC3Rl6EhYoeXObhN1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743200"/>
            <a:ext cx="7620000" cy="3257550"/>
          </a:xfrm>
          <a:prstGeom prst="rect">
            <a:avLst/>
          </a:prstGeom>
          <a:solidFill>
            <a:schemeClr val="bg1"/>
          </a:solidFill>
        </p:spPr>
      </p:pic>
    </p:spTree>
    <p:extLst>
      <p:ext uri="{BB962C8B-B14F-4D97-AF65-F5344CB8AC3E}">
        <p14:creationId xmlns:p14="http://schemas.microsoft.com/office/powerpoint/2010/main" val="87520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1C20-FAA6-437E-BCF4-A5F068A587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F8DFFC-34B3-4AFC-9916-3EAF07EF459E}"/>
              </a:ext>
            </a:extLst>
          </p:cNvPr>
          <p:cNvSpPr>
            <a:spLocks noGrp="1"/>
          </p:cNvSpPr>
          <p:nvPr>
            <p:ph idx="1"/>
          </p:nvPr>
        </p:nvSpPr>
        <p:spPr>
          <a:xfrm>
            <a:off x="413004" y="1371600"/>
            <a:ext cx="11365992" cy="332399"/>
          </a:xfrm>
        </p:spPr>
        <p:txBody>
          <a:bodyPr/>
          <a:lstStyle/>
          <a:p>
            <a:r>
              <a:rPr lang="en-US"/>
              <a:t>BLRAutomationBlockUploadFileEOE</a:t>
            </a:r>
          </a:p>
        </p:txBody>
      </p:sp>
      <p:sp>
        <p:nvSpPr>
          <p:cNvPr id="4" name="Slide Number Placeholder 3">
            <a:extLst>
              <a:ext uri="{FF2B5EF4-FFF2-40B4-BE49-F238E27FC236}">
                <a16:creationId xmlns:a16="http://schemas.microsoft.com/office/drawing/2014/main" id="{6F35E100-290C-4472-990D-52BB749550FD}"/>
              </a:ext>
            </a:extLst>
          </p:cNvPr>
          <p:cNvSpPr>
            <a:spLocks noGrp="1"/>
          </p:cNvSpPr>
          <p:nvPr>
            <p:ph type="sldNum" sz="quarter" idx="12"/>
          </p:nvPr>
        </p:nvSpPr>
        <p:spPr/>
        <p:txBody>
          <a:bodyPr/>
          <a:lstStyle/>
          <a:p>
            <a:fld id="{2D88F0F9-74A8-45E4-B405-052EDB68E8BD}" type="slidenum">
              <a:rPr lang="en-US" smtClean="0"/>
              <a:t>106</a:t>
            </a:fld>
            <a:endParaRPr lang="en-US"/>
          </a:p>
        </p:txBody>
      </p:sp>
    </p:spTree>
    <p:extLst>
      <p:ext uri="{BB962C8B-B14F-4D97-AF65-F5344CB8AC3E}">
        <p14:creationId xmlns:p14="http://schemas.microsoft.com/office/powerpoint/2010/main" val="5514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11410043" y="4494167"/>
            <a:ext cx="520700" cy="365125"/>
          </a:xfrm>
          <a:prstGeom prst="rect">
            <a:avLst/>
          </a:prstGeom>
        </p:spPr>
        <p:txBody>
          <a:bodyPr/>
          <a:lstStyle/>
          <a:p>
            <a:fld id="{C51EAA63-D034-42AE-91FA-B13B9518C7BE}" type="slidenum">
              <a:rPr lang="en-US" smtClean="0"/>
              <a:pPr/>
              <a:t>11</a:t>
            </a:fld>
            <a:endParaRPr lang="en-US" dirty="0"/>
          </a:p>
        </p:txBody>
      </p:sp>
      <p:sp>
        <p:nvSpPr>
          <p:cNvPr id="2" name="Title 1"/>
          <p:cNvSpPr>
            <a:spLocks noGrp="1"/>
          </p:cNvSpPr>
          <p:nvPr>
            <p:ph type="title" idx="4294967295"/>
          </p:nvPr>
        </p:nvSpPr>
        <p:spPr>
          <a:xfrm>
            <a:off x="400878" y="3599212"/>
            <a:ext cx="8075613" cy="1098762"/>
          </a:xfrm>
        </p:spPr>
        <p:txBody>
          <a:bodyPr/>
          <a:lstStyle/>
          <a:p>
            <a:r>
              <a:rPr lang="en-US" dirty="0"/>
              <a:t>Agile is a mindset – a way to think</a:t>
            </a:r>
            <a:br>
              <a:rPr lang="en-US" dirty="0"/>
            </a:br>
            <a:br>
              <a:rPr lang="en-US" dirty="0"/>
            </a:br>
            <a:r>
              <a:rPr lang="en-US" dirty="0"/>
              <a:t>Scrum is a way to work</a:t>
            </a:r>
          </a:p>
        </p:txBody>
      </p:sp>
      <p:pic>
        <p:nvPicPr>
          <p:cNvPr id="2050" name="Picture 2" descr="http://3.bp.blogspot.com/-M2NBQTT2dio/UUqwps5RrDI/AAAAAAAAA6g/FoHf9_mCCdQ/s1600/Marts+2013+AgileMind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418" y="278674"/>
            <a:ext cx="4521325" cy="47679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gray">
          <a:xfrm>
            <a:off x="7409418" y="278674"/>
            <a:ext cx="4521324" cy="4767943"/>
          </a:xfrm>
          <a:prstGeom prst="rect">
            <a:avLst/>
          </a:prstGeom>
          <a:solidFill>
            <a:schemeClr val="bg1">
              <a:alpha val="33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 name="Rectangle 6"/>
          <p:cNvSpPr/>
          <p:nvPr/>
        </p:nvSpPr>
        <p:spPr>
          <a:xfrm>
            <a:off x="400878" y="364370"/>
            <a:ext cx="5055704" cy="3046988"/>
          </a:xfrm>
          <a:prstGeom prst="rect">
            <a:avLst/>
          </a:prstGeom>
        </p:spPr>
        <p:txBody>
          <a:bodyPr wrap="square">
            <a:spAutoFit/>
          </a:bodyPr>
          <a:lstStyle/>
          <a:p>
            <a:r>
              <a:rPr lang="en-US" dirty="0" err="1"/>
              <a:t>ag·ile</a:t>
            </a:r>
            <a:r>
              <a:rPr lang="en-US" dirty="0"/>
              <a:t> </a:t>
            </a:r>
          </a:p>
          <a:p>
            <a:r>
              <a:rPr lang="en-US" sz="1600" i="1" dirty="0"/>
              <a:t>adjective</a:t>
            </a:r>
          </a:p>
          <a:p>
            <a:r>
              <a:rPr lang="en-US" sz="1600" dirty="0"/>
              <a:t>Late Middle English: via French from Latin </a:t>
            </a:r>
            <a:r>
              <a:rPr lang="en-US" sz="1600" i="1" dirty="0" err="1"/>
              <a:t>agilis</a:t>
            </a:r>
            <a:r>
              <a:rPr lang="en-US" sz="1600" dirty="0"/>
              <a:t>, from </a:t>
            </a:r>
            <a:r>
              <a:rPr lang="en-US" sz="1600" i="1" dirty="0" err="1"/>
              <a:t>agere</a:t>
            </a:r>
            <a:r>
              <a:rPr lang="en-US" sz="1600" dirty="0"/>
              <a:t> ‘do.’</a:t>
            </a:r>
            <a:endParaRPr lang="en-US" sz="1600" i="1" dirty="0"/>
          </a:p>
          <a:p>
            <a:endParaRPr lang="en-US" dirty="0"/>
          </a:p>
          <a:p>
            <a:pPr marL="342900" indent="-342900">
              <a:buAutoNum type="arabicPeriod"/>
            </a:pPr>
            <a:r>
              <a:rPr lang="en-US" dirty="0"/>
              <a:t>quick and well-coordinated</a:t>
            </a:r>
          </a:p>
          <a:p>
            <a:pPr marL="342900" indent="-342900">
              <a:buAutoNum type="arabicPeriod" startAt="2"/>
            </a:pPr>
            <a:r>
              <a:rPr lang="en-US" dirty="0"/>
              <a:t>active; lively</a:t>
            </a:r>
          </a:p>
          <a:p>
            <a:pPr marL="342900" indent="-342900">
              <a:buAutoNum type="arabicPeriod" startAt="2"/>
            </a:pPr>
            <a:r>
              <a:rPr lang="en-US" dirty="0"/>
              <a:t>marked by an ability to think quickly; mentally acute </a:t>
            </a:r>
            <a:br>
              <a:rPr lang="en-US" dirty="0"/>
            </a:br>
            <a:r>
              <a:rPr lang="en-US" dirty="0"/>
              <a:t>or aware</a:t>
            </a:r>
          </a:p>
          <a:p>
            <a:pPr marL="342900" indent="-342900">
              <a:buAutoNum type="arabicPeriod"/>
            </a:pPr>
            <a:endParaRPr lang="en-US" dirty="0"/>
          </a:p>
        </p:txBody>
      </p:sp>
    </p:spTree>
    <p:extLst>
      <p:ext uri="{BB962C8B-B14F-4D97-AF65-F5344CB8AC3E}">
        <p14:creationId xmlns:p14="http://schemas.microsoft.com/office/powerpoint/2010/main" val="41269888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8418A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0388" y="0"/>
            <a:ext cx="8531225" cy="6858000"/>
          </a:xfrm>
          <a:prstGeom prst="rect">
            <a:avLst/>
          </a:prstGeom>
        </p:spPr>
      </p:pic>
    </p:spTree>
    <p:extLst>
      <p:ext uri="{BB962C8B-B14F-4D97-AF65-F5344CB8AC3E}">
        <p14:creationId xmlns:p14="http://schemas.microsoft.com/office/powerpoint/2010/main" val="664781237"/>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01" y="272774"/>
            <a:ext cx="11365992" cy="366254"/>
          </a:xfrm>
        </p:spPr>
        <p:txBody>
          <a:bodyPr/>
          <a:lstStyle/>
          <a:p>
            <a:r>
              <a:rPr lang="en-US" dirty="0"/>
              <a:t>Agile Manifesto – the Origin Story and the 4 Values</a:t>
            </a:r>
          </a:p>
        </p:txBody>
      </p:sp>
      <p:sp>
        <p:nvSpPr>
          <p:cNvPr id="6" name="Rounded Rectangle 5"/>
          <p:cNvSpPr/>
          <p:nvPr/>
        </p:nvSpPr>
        <p:spPr>
          <a:xfrm>
            <a:off x="1371600" y="2388438"/>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Individuals &amp; interaction</a:t>
            </a:r>
          </a:p>
        </p:txBody>
      </p:sp>
      <p:sp>
        <p:nvSpPr>
          <p:cNvPr id="7" name="Rounded Rectangle 6"/>
          <p:cNvSpPr/>
          <p:nvPr/>
        </p:nvSpPr>
        <p:spPr>
          <a:xfrm>
            <a:off x="1371600" y="3093076"/>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Working software</a:t>
            </a:r>
          </a:p>
        </p:txBody>
      </p:sp>
      <p:sp>
        <p:nvSpPr>
          <p:cNvPr id="8" name="Rounded Rectangle 7"/>
          <p:cNvSpPr/>
          <p:nvPr/>
        </p:nvSpPr>
        <p:spPr>
          <a:xfrm>
            <a:off x="1371600" y="3800455"/>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 collaboration</a:t>
            </a:r>
          </a:p>
        </p:txBody>
      </p:sp>
      <p:sp>
        <p:nvSpPr>
          <p:cNvPr id="9" name="Rounded Rectangle 8"/>
          <p:cNvSpPr/>
          <p:nvPr/>
        </p:nvSpPr>
        <p:spPr>
          <a:xfrm>
            <a:off x="1371600" y="4521790"/>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Responding to change</a:t>
            </a:r>
          </a:p>
        </p:txBody>
      </p:sp>
      <p:sp>
        <p:nvSpPr>
          <p:cNvPr id="10" name="Rounded Rectangle 9"/>
          <p:cNvSpPr/>
          <p:nvPr/>
        </p:nvSpPr>
        <p:spPr>
          <a:xfrm>
            <a:off x="7145867" y="2363074"/>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Process &amp; tools</a:t>
            </a:r>
          </a:p>
        </p:txBody>
      </p:sp>
      <p:sp>
        <p:nvSpPr>
          <p:cNvPr id="11" name="Rounded Rectangle 10"/>
          <p:cNvSpPr/>
          <p:nvPr/>
        </p:nvSpPr>
        <p:spPr>
          <a:xfrm>
            <a:off x="7145866" y="3091368"/>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Comprehensive documentation</a:t>
            </a:r>
          </a:p>
        </p:txBody>
      </p:sp>
      <p:sp>
        <p:nvSpPr>
          <p:cNvPr id="12" name="Rounded Rectangle 11"/>
          <p:cNvSpPr/>
          <p:nvPr/>
        </p:nvSpPr>
        <p:spPr>
          <a:xfrm>
            <a:off x="7145865" y="3812703"/>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Contract negotiation</a:t>
            </a:r>
          </a:p>
        </p:txBody>
      </p:sp>
      <p:sp>
        <p:nvSpPr>
          <p:cNvPr id="14" name="Rounded Rectangle 13"/>
          <p:cNvSpPr/>
          <p:nvPr/>
        </p:nvSpPr>
        <p:spPr>
          <a:xfrm>
            <a:off x="7145864" y="4521790"/>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Following a plan</a:t>
            </a:r>
          </a:p>
        </p:txBody>
      </p:sp>
      <p:sp>
        <p:nvSpPr>
          <p:cNvPr id="13" name="Notched Right Arrow 12"/>
          <p:cNvSpPr/>
          <p:nvPr/>
        </p:nvSpPr>
        <p:spPr>
          <a:xfrm>
            <a:off x="5665165" y="2388438"/>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23" name="Notched Right Arrow 22"/>
          <p:cNvSpPr/>
          <p:nvPr/>
        </p:nvSpPr>
        <p:spPr>
          <a:xfrm>
            <a:off x="5665165" y="3098047"/>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24" name="Notched Right Arrow 23"/>
          <p:cNvSpPr/>
          <p:nvPr/>
        </p:nvSpPr>
        <p:spPr>
          <a:xfrm>
            <a:off x="5665165" y="3771560"/>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25" name="Notched Right Arrow 24"/>
          <p:cNvSpPr/>
          <p:nvPr/>
        </p:nvSpPr>
        <p:spPr>
          <a:xfrm>
            <a:off x="5665165" y="4504660"/>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15" name="TextBox 14"/>
          <p:cNvSpPr txBox="1"/>
          <p:nvPr/>
        </p:nvSpPr>
        <p:spPr>
          <a:xfrm>
            <a:off x="817311" y="5376411"/>
            <a:ext cx="10557377" cy="276999"/>
          </a:xfrm>
          <a:prstGeom prst="rect">
            <a:avLst/>
          </a:prstGeom>
          <a:noFill/>
        </p:spPr>
        <p:txBody>
          <a:bodyPr wrap="none" lIns="0" tIns="0" rIns="0" bIns="0" rtlCol="0" anchor="t">
            <a:spAutoFit/>
          </a:bodyPr>
          <a:lstStyle/>
          <a:p>
            <a:pPr>
              <a:lnSpc>
                <a:spcPct val="90000"/>
              </a:lnSpc>
              <a:spcBef>
                <a:spcPts val="600"/>
              </a:spcBef>
            </a:pPr>
            <a:r>
              <a:rPr lang="en-US" sz="2000" dirty="0"/>
              <a:t>That is, while there is </a:t>
            </a:r>
            <a:r>
              <a:rPr lang="en-US" sz="2000" b="1" dirty="0">
                <a:solidFill>
                  <a:schemeClr val="bg2"/>
                </a:solidFill>
              </a:rPr>
              <a:t>value in the items on the right</a:t>
            </a:r>
            <a:r>
              <a:rPr lang="en-US" sz="2000" dirty="0"/>
              <a:t>, we </a:t>
            </a:r>
            <a:r>
              <a:rPr lang="en-US" sz="2000" b="1" dirty="0">
                <a:solidFill>
                  <a:schemeClr val="accent2">
                    <a:lumMod val="75000"/>
                  </a:schemeClr>
                </a:solidFill>
              </a:rPr>
              <a:t>value the items on the left </a:t>
            </a:r>
            <a:r>
              <a:rPr lang="en-US" sz="2000" b="1" i="1" dirty="0">
                <a:solidFill>
                  <a:schemeClr val="accent2">
                    <a:lumMod val="75000"/>
                  </a:schemeClr>
                </a:solidFill>
              </a:rPr>
              <a:t>more</a:t>
            </a:r>
            <a:r>
              <a:rPr lang="en-US" sz="2000" dirty="0"/>
              <a:t>.”</a:t>
            </a:r>
          </a:p>
        </p:txBody>
      </p:sp>
      <p:sp>
        <p:nvSpPr>
          <p:cNvPr id="26" name="Rectangle 25"/>
          <p:cNvSpPr/>
          <p:nvPr/>
        </p:nvSpPr>
        <p:spPr>
          <a:xfrm>
            <a:off x="2562131" y="978600"/>
            <a:ext cx="6849533" cy="1323439"/>
          </a:xfrm>
          <a:prstGeom prst="rect">
            <a:avLst/>
          </a:prstGeom>
        </p:spPr>
        <p:txBody>
          <a:bodyPr wrap="square">
            <a:spAutoFit/>
          </a:bodyPr>
          <a:lstStyle/>
          <a:p>
            <a:pPr algn="ctr" fontAlgn="base"/>
            <a:r>
              <a:rPr lang="en-US" sz="2000" dirty="0">
                <a:solidFill>
                  <a:schemeClr val="bg2">
                    <a:lumMod val="50000"/>
                  </a:schemeClr>
                </a:solidFill>
                <a:latin typeface="Calibri" panose="020F0502020204030204" pitchFamily="34" charset="0"/>
                <a:cs typeface="Calibri" panose="020F0502020204030204" pitchFamily="34" charset="0"/>
              </a:rPr>
              <a:t>“We are uncovering better ways of developing software by doing it and helping others do it.</a:t>
            </a:r>
          </a:p>
          <a:p>
            <a:pPr algn="ctr" fontAlgn="base"/>
            <a:endParaRPr lang="en-US" sz="2000" dirty="0">
              <a:solidFill>
                <a:schemeClr val="bg2">
                  <a:lumMod val="50000"/>
                </a:schemeClr>
              </a:solidFill>
              <a:latin typeface="Calibri" panose="020F0502020204030204" pitchFamily="34" charset="0"/>
              <a:cs typeface="Calibri" panose="020F0502020204030204" pitchFamily="34" charset="0"/>
            </a:endParaRPr>
          </a:p>
          <a:p>
            <a:pPr algn="ctr" fontAlgn="base"/>
            <a:r>
              <a:rPr lang="en-US" sz="2000" dirty="0">
                <a:solidFill>
                  <a:schemeClr val="bg2">
                    <a:lumMod val="50000"/>
                  </a:schemeClr>
                </a:solidFill>
                <a:latin typeface="Calibri" panose="020F0502020204030204" pitchFamily="34" charset="0"/>
                <a:cs typeface="Calibri" panose="020F0502020204030204" pitchFamily="34" charset="0"/>
              </a:rPr>
              <a:t>Through this work we have come to value:</a:t>
            </a:r>
            <a:endParaRPr lang="en-US" sz="2000" b="0" i="0" dirty="0">
              <a:solidFill>
                <a:schemeClr val="bg2">
                  <a:lumMod val="5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09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4F09A-B602-43A8-9861-58950B227FA1}"/>
              </a:ext>
            </a:extLst>
          </p:cNvPr>
          <p:cNvSpPr>
            <a:spLocks noGrp="1"/>
          </p:cNvSpPr>
          <p:nvPr>
            <p:ph type="sldNum" sz="quarter" idx="11"/>
          </p:nvPr>
        </p:nvSpPr>
        <p:spPr/>
        <p:txBody>
          <a:bodyPr/>
          <a:lstStyle/>
          <a:p>
            <a:fld id="{C51EAA63-D034-42AE-91FA-B13B9518C7BE}" type="slidenum">
              <a:rPr lang="en-US" smtClean="0"/>
              <a:pPr/>
              <a:t>14</a:t>
            </a:fld>
            <a:endParaRPr lang="en-US"/>
          </a:p>
        </p:txBody>
      </p:sp>
      <p:sp>
        <p:nvSpPr>
          <p:cNvPr id="6" name="Title 1">
            <a:extLst>
              <a:ext uri="{FF2B5EF4-FFF2-40B4-BE49-F238E27FC236}">
                <a16:creationId xmlns:a16="http://schemas.microsoft.com/office/drawing/2014/main" id="{156CB77F-B3BB-41C0-A5B5-204B9C8C628D}"/>
              </a:ext>
            </a:extLst>
          </p:cNvPr>
          <p:cNvSpPr>
            <a:spLocks noGrp="1"/>
          </p:cNvSpPr>
          <p:nvPr/>
        </p:nvSpPr>
        <p:spPr bwMode="black">
          <a:xfrm>
            <a:off x="155704" y="5522539"/>
            <a:ext cx="10901762"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1:  Individuals &amp; Interactions</a:t>
            </a:r>
          </a:p>
        </p:txBody>
      </p:sp>
      <p:pic>
        <p:nvPicPr>
          <p:cNvPr id="8" name="Picture 7">
            <a:extLst>
              <a:ext uri="{FF2B5EF4-FFF2-40B4-BE49-F238E27FC236}">
                <a16:creationId xmlns:a16="http://schemas.microsoft.com/office/drawing/2014/main" id="{0BD51F6D-1637-4319-BC5E-CADF11A47C8C}"/>
              </a:ext>
            </a:extLst>
          </p:cNvPr>
          <p:cNvPicPr>
            <a:picLocks noChangeAspect="1"/>
          </p:cNvPicPr>
          <p:nvPr/>
        </p:nvPicPr>
        <p:blipFill rotWithShape="1">
          <a:blip r:embed="rId2">
            <a:extLst>
              <a:ext uri="{28A0092B-C50C-407E-A947-70E740481C1C}">
                <a14:useLocalDpi xmlns:a14="http://schemas.microsoft.com/office/drawing/2010/main" val="0"/>
              </a:ext>
            </a:extLst>
          </a:blip>
          <a:srcRect t="13613"/>
          <a:stretch/>
        </p:blipFill>
        <p:spPr>
          <a:xfrm>
            <a:off x="4177990" y="135465"/>
            <a:ext cx="8014010" cy="5192339"/>
          </a:xfrm>
          <a:prstGeom prst="rect">
            <a:avLst/>
          </a:prstGeom>
        </p:spPr>
      </p:pic>
    </p:spTree>
    <p:extLst>
      <p:ext uri="{BB962C8B-B14F-4D97-AF65-F5344CB8AC3E}">
        <p14:creationId xmlns:p14="http://schemas.microsoft.com/office/powerpoint/2010/main" val="357529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660" y="800100"/>
            <a:ext cx="4946495" cy="382588"/>
          </a:xfrm>
        </p:spPr>
        <p:txBody>
          <a:bodyPr/>
          <a:lstStyle/>
          <a:p>
            <a:r>
              <a:rPr lang="en-US" dirty="0"/>
              <a:t>Traditional Development</a:t>
            </a:r>
          </a:p>
        </p:txBody>
      </p:sp>
      <p:sp>
        <p:nvSpPr>
          <p:cNvPr id="3" name="Content Placeholder 2"/>
          <p:cNvSpPr>
            <a:spLocks noGrp="1"/>
          </p:cNvSpPr>
          <p:nvPr>
            <p:ph sz="quarter" idx="17"/>
          </p:nvPr>
        </p:nvSpPr>
        <p:spPr>
          <a:xfrm>
            <a:off x="309038" y="1566333"/>
            <a:ext cx="5519738" cy="4495800"/>
          </a:xfrm>
        </p:spPr>
        <p:txBody>
          <a:bodyPr>
            <a:normAutofit/>
          </a:bodyPr>
          <a:lstStyle/>
          <a:p>
            <a:pPr marL="458497" indent="-457200">
              <a:buFont typeface="+mj-lt"/>
              <a:buAutoNum type="arabicPeriod"/>
            </a:pPr>
            <a:r>
              <a:rPr lang="en-US" dirty="0"/>
              <a:t>Developer codes, unit tests, debugs, checks in the code, sends message to QA that they are done</a:t>
            </a:r>
          </a:p>
          <a:p>
            <a:pPr marL="458497" indent="-457200">
              <a:buFont typeface="+mj-lt"/>
              <a:buAutoNum type="arabicPeriod"/>
            </a:pPr>
            <a:r>
              <a:rPr lang="en-US" dirty="0"/>
              <a:t>Tester tests code, records problems in defect tracker, tracker sends message to developer</a:t>
            </a:r>
          </a:p>
          <a:p>
            <a:pPr marL="458497" indent="-457200">
              <a:buFont typeface="+mj-lt"/>
              <a:buAutoNum type="arabicPeriod"/>
            </a:pPr>
            <a:r>
              <a:rPr lang="en-US" dirty="0"/>
              <a:t>Developer stops what they are doing, resets to what they had previously “finished,” and fixes the defects</a:t>
            </a:r>
          </a:p>
          <a:p>
            <a:pPr marL="458497" indent="-457200">
              <a:buFont typeface="+mj-lt"/>
              <a:buAutoNum type="arabicPeriod"/>
            </a:pPr>
            <a:r>
              <a:rPr lang="en-US" dirty="0"/>
              <a:t>Rinse and Repeat</a:t>
            </a:r>
          </a:p>
        </p:txBody>
      </p:sp>
      <p:sp>
        <p:nvSpPr>
          <p:cNvPr id="4" name="Content Placeholder 3">
            <a:extLst>
              <a:ext uri="{FF2B5EF4-FFF2-40B4-BE49-F238E27FC236}">
                <a16:creationId xmlns:a16="http://schemas.microsoft.com/office/drawing/2014/main" id="{F8C27123-7FCD-4ED6-91D5-B83E3D88A911}"/>
              </a:ext>
            </a:extLst>
          </p:cNvPr>
          <p:cNvSpPr>
            <a:spLocks noGrp="1"/>
          </p:cNvSpPr>
          <p:nvPr>
            <p:ph sz="quarter" idx="18"/>
          </p:nvPr>
        </p:nvSpPr>
        <p:spPr>
          <a:xfrm>
            <a:off x="6582838" y="1562100"/>
            <a:ext cx="5486401" cy="2148280"/>
          </a:xfrm>
        </p:spPr>
        <p:txBody>
          <a:bodyPr/>
          <a:lstStyle/>
          <a:p>
            <a:pPr marL="0" indent="0">
              <a:buNone/>
            </a:pPr>
            <a:r>
              <a:rPr lang="en-US" dirty="0"/>
              <a:t>Development Engineer and Test Engineer sit together and work on the code simultaneously… coding, writing test cases, testing pieces of code, reviewing the code, etc.</a:t>
            </a:r>
          </a:p>
          <a:p>
            <a:pPr marL="0" indent="0">
              <a:buNone/>
            </a:pPr>
            <a:endParaRPr lang="en-US" dirty="0"/>
          </a:p>
        </p:txBody>
      </p:sp>
      <p:sp>
        <p:nvSpPr>
          <p:cNvPr id="5" name="Slide Number Placeholder 4"/>
          <p:cNvSpPr>
            <a:spLocks noGrp="1"/>
          </p:cNvSpPr>
          <p:nvPr>
            <p:ph type="sldNum" sz="quarter" idx="20"/>
          </p:nvPr>
        </p:nvSpPr>
        <p:spPr/>
        <p:txBody>
          <a:bodyPr/>
          <a:lstStyle/>
          <a:p>
            <a:fld id="{2D88F0F9-74A8-45E4-B405-052EDB68E8BD}" type="slidenum">
              <a:rPr lang="en-US" smtClean="0"/>
              <a:t>15</a:t>
            </a:fld>
            <a:endParaRPr lang="en-US"/>
          </a:p>
        </p:txBody>
      </p:sp>
      <p:sp>
        <p:nvSpPr>
          <p:cNvPr id="6" name="Title 1">
            <a:extLst>
              <a:ext uri="{FF2B5EF4-FFF2-40B4-BE49-F238E27FC236}">
                <a16:creationId xmlns:a16="http://schemas.microsoft.com/office/drawing/2014/main" id="{F71A2A98-86E7-4C56-85C4-4392631E6F43}"/>
              </a:ext>
            </a:extLst>
          </p:cNvPr>
          <p:cNvSpPr txBox="1">
            <a:spLocks/>
          </p:cNvSpPr>
          <p:nvPr/>
        </p:nvSpPr>
        <p:spPr bwMode="auto">
          <a:xfrm>
            <a:off x="6582838" y="800100"/>
            <a:ext cx="494649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lnSpc>
                <a:spcPct val="80000"/>
              </a:lnSpc>
              <a:spcBef>
                <a:spcPct val="0"/>
              </a:spcBef>
              <a:spcAft>
                <a:spcPct val="0"/>
              </a:spcAft>
              <a:defRPr sz="3600" b="1" kern="1200">
                <a:solidFill>
                  <a:schemeClr val="tx1"/>
                </a:solidFill>
                <a:latin typeface="+mn-lt"/>
                <a:ea typeface="ＭＳ Ｐゴシック" charset="0"/>
                <a:cs typeface="Arial" panose="020B0604020202020204" pitchFamily="34" charset="0"/>
              </a:defRPr>
            </a:lvl1pPr>
            <a:lvl2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2pPr>
            <a:lvl3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3pPr>
            <a:lvl4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4pPr>
            <a:lvl5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5pPr>
            <a:lvl6pPr marL="4572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6pPr>
            <a:lvl7pPr marL="9144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7pPr>
            <a:lvl8pPr marL="13716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8pPr>
            <a:lvl9pPr marL="18288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9pPr>
          </a:lstStyle>
          <a:p>
            <a:r>
              <a:rPr lang="en-US" dirty="0"/>
              <a:t>Agile Development</a:t>
            </a:r>
          </a:p>
        </p:txBody>
      </p:sp>
    </p:spTree>
    <p:extLst>
      <p:ext uri="{BB962C8B-B14F-4D97-AF65-F5344CB8AC3E}">
        <p14:creationId xmlns:p14="http://schemas.microsoft.com/office/powerpoint/2010/main" val="247258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78B9BC-55A4-49B9-A372-75D82D33B429}"/>
              </a:ext>
            </a:extLst>
          </p:cNvPr>
          <p:cNvSpPr>
            <a:spLocks noGrp="1"/>
          </p:cNvSpPr>
          <p:nvPr>
            <p:ph type="title"/>
          </p:nvPr>
        </p:nvSpPr>
        <p:spPr/>
        <p:txBody>
          <a:bodyPr/>
          <a:lstStyle/>
          <a:p>
            <a:r>
              <a:rPr lang="en-US" dirty="0"/>
              <a:t>Shared Responsibility – Not “That’s not my job”</a:t>
            </a:r>
          </a:p>
        </p:txBody>
      </p:sp>
      <p:pic>
        <p:nvPicPr>
          <p:cNvPr id="2050" name="Picture 2" descr="Image result for that's not my job">
            <a:extLst>
              <a:ext uri="{FF2B5EF4-FFF2-40B4-BE49-F238E27FC236}">
                <a16:creationId xmlns:a16="http://schemas.microsoft.com/office/drawing/2014/main" id="{0489EB8A-5CD1-46BF-ACA2-C0DB3E8B38A8}"/>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545481" y="1954830"/>
            <a:ext cx="6265519" cy="416657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9FF21C6-E4D7-4274-B89A-9D3E9D739C98}"/>
              </a:ext>
            </a:extLst>
          </p:cNvPr>
          <p:cNvSpPr>
            <a:spLocks noGrp="1"/>
          </p:cNvSpPr>
          <p:nvPr>
            <p:ph type="sldNum" sz="quarter" idx="14"/>
          </p:nvPr>
        </p:nvSpPr>
        <p:spPr/>
        <p:txBody>
          <a:bodyPr/>
          <a:lstStyle/>
          <a:p>
            <a:pPr>
              <a:defRPr/>
            </a:pPr>
            <a:fld id="{EE4D401B-AD61-C04A-8272-F27BEDD7B8DB}" type="slidenum">
              <a:rPr lang="en-US" smtClean="0"/>
              <a:pPr>
                <a:defRPr/>
              </a:pPr>
              <a:t>16</a:t>
            </a:fld>
            <a:endParaRPr lang="en-US" dirty="0"/>
          </a:p>
        </p:txBody>
      </p:sp>
      <p:sp>
        <p:nvSpPr>
          <p:cNvPr id="9" name="Content Placeholder 2">
            <a:extLst>
              <a:ext uri="{FF2B5EF4-FFF2-40B4-BE49-F238E27FC236}">
                <a16:creationId xmlns:a16="http://schemas.microsoft.com/office/drawing/2014/main" id="{1280A239-52C2-4EB2-ABD2-5E3C2EE9CCD6}"/>
              </a:ext>
            </a:extLst>
          </p:cNvPr>
          <p:cNvSpPr txBox="1">
            <a:spLocks/>
          </p:cNvSpPr>
          <p:nvPr/>
        </p:nvSpPr>
        <p:spPr>
          <a:xfrm>
            <a:off x="296437" y="1052861"/>
            <a:ext cx="11514563" cy="5805139"/>
          </a:xfrm>
          <a:prstGeom prst="rect">
            <a:avLst/>
          </a:prstGeom>
        </p:spPr>
        <p:txBody>
          <a:bodyPr>
            <a:normAutofit/>
          </a:bodyPr>
          <a:lstStyle>
            <a:lvl1pPr marL="292100" indent="-292100" algn="l" rtl="0" eaLnBrk="1" fontAlgn="base" hangingPunct="1">
              <a:lnSpc>
                <a:spcPct val="90000"/>
              </a:lnSpc>
              <a:spcBef>
                <a:spcPts val="1000"/>
              </a:spcBef>
              <a:spcAft>
                <a:spcPct val="0"/>
              </a:spcAft>
              <a:buClr>
                <a:schemeClr val="tx1"/>
              </a:buClr>
              <a:buSzPct val="120000"/>
              <a:buFont typeface="Arial" charset="0"/>
              <a:buChar char="•"/>
              <a:defRPr lang="en-US" sz="2400" kern="1200" dirty="0">
                <a:solidFill>
                  <a:srgbClr val="595959"/>
                </a:solidFill>
                <a:latin typeface="+mn-lt"/>
                <a:ea typeface="ＭＳ Ｐゴシック" charset="0"/>
                <a:cs typeface="ＭＳ Ｐゴシック" charset="0"/>
              </a:defRPr>
            </a:lvl1pPr>
            <a:lvl2pPr marL="741363" indent="-284163" algn="l" rtl="0" eaLnBrk="1" fontAlgn="base" hangingPunct="1">
              <a:lnSpc>
                <a:spcPct val="90000"/>
              </a:lnSpc>
              <a:spcBef>
                <a:spcPts val="500"/>
              </a:spcBef>
              <a:spcAft>
                <a:spcPct val="0"/>
              </a:spcAft>
              <a:buClr>
                <a:schemeClr val="tx1"/>
              </a:buClr>
              <a:buSzPct val="120000"/>
              <a:buFont typeface="Arial" charset="0"/>
              <a:buChar char="•"/>
              <a:defRPr lang="en-US" sz="2000" kern="1200" dirty="0">
                <a:solidFill>
                  <a:srgbClr val="595959"/>
                </a:solidFill>
                <a:latin typeface="+mn-lt"/>
                <a:ea typeface="ＭＳ Ｐゴシック" charset="0"/>
                <a:cs typeface="+mn-cs"/>
              </a:defRPr>
            </a:lvl2pPr>
            <a:lvl3pPr marL="1206500" indent="-292100" algn="l" rtl="0" eaLnBrk="1" fontAlgn="base" hangingPunct="1">
              <a:lnSpc>
                <a:spcPct val="90000"/>
              </a:lnSpc>
              <a:spcBef>
                <a:spcPts val="500"/>
              </a:spcBef>
              <a:spcAft>
                <a:spcPct val="0"/>
              </a:spcAft>
              <a:buClr>
                <a:schemeClr val="tx1"/>
              </a:buClr>
              <a:buSzPct val="120000"/>
              <a:buFont typeface="Arial" charset="0"/>
              <a:buChar char="•"/>
              <a:defRPr lang="en-US" kern="1200" dirty="0">
                <a:solidFill>
                  <a:srgbClr val="595959"/>
                </a:solidFill>
                <a:latin typeface="+mn-lt"/>
                <a:ea typeface="ＭＳ Ｐゴシック" charset="0"/>
                <a:cs typeface="+mn-cs"/>
              </a:defRPr>
            </a:lvl3pPr>
            <a:lvl4pPr marL="1655763" indent="-284163" algn="l" rtl="0" eaLnBrk="1" fontAlgn="base" hangingPunct="1">
              <a:lnSpc>
                <a:spcPct val="90000"/>
              </a:lnSpc>
              <a:spcBef>
                <a:spcPts val="500"/>
              </a:spcBef>
              <a:spcAft>
                <a:spcPct val="0"/>
              </a:spcAft>
              <a:buClr>
                <a:schemeClr val="tx1"/>
              </a:buClr>
              <a:buSzPct val="120000"/>
              <a:buFont typeface="Arial" charset="0"/>
              <a:buChar char="•"/>
              <a:defRPr lang="en-US" sz="1600" kern="1200" dirty="0">
                <a:solidFill>
                  <a:srgbClr val="595959"/>
                </a:solidFill>
                <a:latin typeface="+mn-lt"/>
                <a:ea typeface="ＭＳ Ｐゴシック" charset="0"/>
                <a:cs typeface="+mn-cs"/>
              </a:defRPr>
            </a:lvl4pPr>
            <a:lvl5pPr marL="2057400" indent="-228600" algn="l" rtl="0" eaLnBrk="1" fontAlgn="base" hangingPunct="1">
              <a:lnSpc>
                <a:spcPct val="90000"/>
              </a:lnSpc>
              <a:spcBef>
                <a:spcPts val="500"/>
              </a:spcBef>
              <a:spcAft>
                <a:spcPct val="0"/>
              </a:spcAft>
              <a:buClr>
                <a:schemeClr val="tx1"/>
              </a:buClr>
              <a:buFont typeface="Arial" charset="0"/>
              <a:buChar char="•"/>
              <a:defRPr lang="en-US" sz="1400" kern="1200" dirty="0">
                <a:solidFill>
                  <a:srgbClr val="595959"/>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300" kern="1200" dirty="0" smtClean="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100" kern="1200" baseline="0" dirty="0" smtClean="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000" kern="1200" dirty="0">
                <a:solidFill>
                  <a:schemeClr val="tx1">
                    <a:lumMod val="65000"/>
                    <a:lumOff val="35000"/>
                  </a:schemeClr>
                </a:solidFill>
                <a:latin typeface="+mn-lt"/>
                <a:ea typeface="+mn-ea"/>
                <a:cs typeface="+mn-cs"/>
              </a:defRPr>
            </a:lvl9pPr>
          </a:lstStyle>
          <a:p>
            <a:pPr marL="0" indent="0">
              <a:buNone/>
            </a:pPr>
            <a:r>
              <a:rPr lang="en-US" dirty="0"/>
              <a:t>Waterfall:</a:t>
            </a:r>
          </a:p>
          <a:p>
            <a:r>
              <a:rPr lang="en-US" dirty="0"/>
              <a:t>Team members have specialized roles</a:t>
            </a:r>
          </a:p>
          <a:p>
            <a:r>
              <a:rPr lang="en-US" dirty="0"/>
              <a:t>Dev engineer, QA engineer</a:t>
            </a:r>
          </a:p>
          <a:p>
            <a:r>
              <a:rPr lang="en-US" dirty="0"/>
              <a:t>Each team member is responsible </a:t>
            </a:r>
            <a:br>
              <a:rPr lang="en-US" dirty="0"/>
            </a:br>
            <a:r>
              <a:rPr lang="en-US" dirty="0"/>
              <a:t>for just one aspect of the project</a:t>
            </a:r>
          </a:p>
          <a:p>
            <a:pPr marL="0" indent="0">
              <a:buNone/>
            </a:pPr>
            <a:endParaRPr lang="en-US" dirty="0"/>
          </a:p>
          <a:p>
            <a:pPr marL="0" indent="0">
              <a:buNone/>
            </a:pPr>
            <a:r>
              <a:rPr lang="en-US" dirty="0"/>
              <a:t>Agile:</a:t>
            </a:r>
          </a:p>
          <a:p>
            <a:pPr marL="0" indent="0">
              <a:buNone/>
            </a:pPr>
            <a:r>
              <a:rPr lang="en-US" dirty="0"/>
              <a:t>All team members share the </a:t>
            </a:r>
            <a:br>
              <a:rPr lang="en-US" dirty="0"/>
            </a:br>
            <a:r>
              <a:rPr lang="en-US" dirty="0"/>
              <a:t>responsibility for all aspects of the </a:t>
            </a:r>
            <a:br>
              <a:rPr lang="en-US" dirty="0"/>
            </a:br>
            <a:r>
              <a:rPr lang="en-US" dirty="0"/>
              <a:t>project</a:t>
            </a:r>
          </a:p>
          <a:p>
            <a:r>
              <a:rPr lang="en-US" dirty="0"/>
              <a:t>Every member develops and runs </a:t>
            </a:r>
            <a:br>
              <a:rPr lang="en-US" dirty="0"/>
            </a:br>
            <a:r>
              <a:rPr lang="en-US" dirty="0"/>
              <a:t>tests</a:t>
            </a:r>
          </a:p>
          <a:p>
            <a:r>
              <a:rPr lang="en-US" dirty="0"/>
              <a:t>T-shaped skills</a:t>
            </a:r>
          </a:p>
        </p:txBody>
      </p:sp>
    </p:spTree>
    <p:extLst>
      <p:ext uri="{BB962C8B-B14F-4D97-AF65-F5344CB8AC3E}">
        <p14:creationId xmlns:p14="http://schemas.microsoft.com/office/powerpoint/2010/main" val="3525834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ACB0CD-93EC-467E-BF42-86B8546566D0}"/>
              </a:ext>
            </a:extLst>
          </p:cNvPr>
          <p:cNvSpPr>
            <a:spLocks noGrp="1"/>
          </p:cNvSpPr>
          <p:nvPr>
            <p:ph type="sldNum" sz="quarter" idx="11"/>
          </p:nvPr>
        </p:nvSpPr>
        <p:spPr/>
        <p:txBody>
          <a:bodyPr/>
          <a:lstStyle/>
          <a:p>
            <a:pPr>
              <a:defRPr/>
            </a:pPr>
            <a:fld id="{E62CC78C-68AD-0C4B-B210-58B08DE4E24E}" type="slidenum">
              <a:rPr lang="en-US" smtClean="0"/>
              <a:pPr>
                <a:defRPr/>
              </a:pPr>
              <a:t>17</a:t>
            </a:fld>
            <a:endParaRPr lang="en-US" dirty="0"/>
          </a:p>
        </p:txBody>
      </p:sp>
      <p:pic>
        <p:nvPicPr>
          <p:cNvPr id="4098" name="Picture 2" descr="Image result for layer cakes">
            <a:extLst>
              <a:ext uri="{FF2B5EF4-FFF2-40B4-BE49-F238E27FC236}">
                <a16:creationId xmlns:a16="http://schemas.microsoft.com/office/drawing/2014/main" id="{A29AE71D-0DA3-42C1-B5AE-F93B5B280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067" y="156637"/>
            <a:ext cx="4461932" cy="669289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96438" y="5655733"/>
            <a:ext cx="65527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2:  Working Software</a:t>
            </a:r>
          </a:p>
        </p:txBody>
      </p:sp>
    </p:spTree>
    <p:extLst>
      <p:ext uri="{BB962C8B-B14F-4D97-AF65-F5344CB8AC3E}">
        <p14:creationId xmlns:p14="http://schemas.microsoft.com/office/powerpoint/2010/main" val="3674748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4F09A-B602-43A8-9861-58950B227FA1}"/>
              </a:ext>
            </a:extLst>
          </p:cNvPr>
          <p:cNvSpPr>
            <a:spLocks noGrp="1"/>
          </p:cNvSpPr>
          <p:nvPr>
            <p:ph type="sldNum" sz="quarter" idx="11"/>
          </p:nvPr>
        </p:nvSpPr>
        <p:spPr/>
        <p:txBody>
          <a:bodyPr/>
          <a:lstStyle/>
          <a:p>
            <a:fld id="{C51EAA63-D034-42AE-91FA-B13B9518C7BE}" type="slidenum">
              <a:rPr lang="en-US" smtClean="0"/>
              <a:pPr/>
              <a:t>18</a:t>
            </a:fld>
            <a:endParaRPr lang="en-US"/>
          </a:p>
        </p:txBody>
      </p:sp>
      <p:sp>
        <p:nvSpPr>
          <p:cNvPr id="6" name="Title 1">
            <a:extLst>
              <a:ext uri="{FF2B5EF4-FFF2-40B4-BE49-F238E27FC236}">
                <a16:creationId xmlns:a16="http://schemas.microsoft.com/office/drawing/2014/main" id="{156CB77F-B3BB-41C0-A5B5-204B9C8C628D}"/>
              </a:ext>
            </a:extLst>
          </p:cNvPr>
          <p:cNvSpPr>
            <a:spLocks noGrp="1"/>
          </p:cNvSpPr>
          <p:nvPr/>
        </p:nvSpPr>
        <p:spPr bwMode="black">
          <a:xfrm>
            <a:off x="189571" y="0"/>
            <a:ext cx="65527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3200" dirty="0"/>
              <a:t>Slice of the cake</a:t>
            </a:r>
          </a:p>
        </p:txBody>
      </p:sp>
      <p:pic>
        <p:nvPicPr>
          <p:cNvPr id="3074" name="Picture 2" descr="Image result for slice of cake">
            <a:extLst>
              <a:ext uri="{FF2B5EF4-FFF2-40B4-BE49-F238E27FC236}">
                <a16:creationId xmlns:a16="http://schemas.microsoft.com/office/drawing/2014/main" id="{FE6F04DC-034D-49AD-A2AF-78271B57A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266" y="333195"/>
            <a:ext cx="5365596" cy="53655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AA8D524-DDA5-44EA-8814-D147A19A15B0}"/>
              </a:ext>
            </a:extLst>
          </p:cNvPr>
          <p:cNvSpPr txBox="1">
            <a:spLocks/>
          </p:cNvSpPr>
          <p:nvPr/>
        </p:nvSpPr>
        <p:spPr>
          <a:xfrm>
            <a:off x="338718" y="865536"/>
            <a:ext cx="11514563" cy="5805139"/>
          </a:xfrm>
          <a:prstGeom prst="rect">
            <a:avLst/>
          </a:prstGeom>
        </p:spPr>
        <p:txBody>
          <a:bodyPr>
            <a:normAutofit/>
          </a:bodyPr>
          <a:lstStyle>
            <a:lvl1pPr marL="292100" indent="-292100" algn="l" rtl="0" eaLnBrk="1" fontAlgn="base" hangingPunct="1">
              <a:lnSpc>
                <a:spcPct val="90000"/>
              </a:lnSpc>
              <a:spcBef>
                <a:spcPts val="1000"/>
              </a:spcBef>
              <a:spcAft>
                <a:spcPct val="0"/>
              </a:spcAft>
              <a:buClr>
                <a:schemeClr val="tx1"/>
              </a:buClr>
              <a:buSzPct val="120000"/>
              <a:buFont typeface="Arial" charset="0"/>
              <a:buChar char="•"/>
              <a:defRPr lang="en-US" sz="2400" kern="1200" dirty="0">
                <a:solidFill>
                  <a:srgbClr val="595959"/>
                </a:solidFill>
                <a:latin typeface="+mn-lt"/>
                <a:ea typeface="ＭＳ Ｐゴシック" charset="0"/>
                <a:cs typeface="ＭＳ Ｐゴシック" charset="0"/>
              </a:defRPr>
            </a:lvl1pPr>
            <a:lvl2pPr marL="741363" indent="-284163" algn="l" rtl="0" eaLnBrk="1" fontAlgn="base" hangingPunct="1">
              <a:lnSpc>
                <a:spcPct val="90000"/>
              </a:lnSpc>
              <a:spcBef>
                <a:spcPts val="500"/>
              </a:spcBef>
              <a:spcAft>
                <a:spcPct val="0"/>
              </a:spcAft>
              <a:buClr>
                <a:schemeClr val="tx1"/>
              </a:buClr>
              <a:buSzPct val="120000"/>
              <a:buFont typeface="Arial" charset="0"/>
              <a:buChar char="•"/>
              <a:defRPr lang="en-US" sz="2000" kern="1200" dirty="0">
                <a:solidFill>
                  <a:srgbClr val="595959"/>
                </a:solidFill>
                <a:latin typeface="+mn-lt"/>
                <a:ea typeface="ＭＳ Ｐゴシック" charset="0"/>
                <a:cs typeface="+mn-cs"/>
              </a:defRPr>
            </a:lvl2pPr>
            <a:lvl3pPr marL="1206500" indent="-292100" algn="l" rtl="0" eaLnBrk="1" fontAlgn="base" hangingPunct="1">
              <a:lnSpc>
                <a:spcPct val="90000"/>
              </a:lnSpc>
              <a:spcBef>
                <a:spcPts val="500"/>
              </a:spcBef>
              <a:spcAft>
                <a:spcPct val="0"/>
              </a:spcAft>
              <a:buClr>
                <a:schemeClr val="tx1"/>
              </a:buClr>
              <a:buSzPct val="120000"/>
              <a:buFont typeface="Arial" charset="0"/>
              <a:buChar char="•"/>
              <a:defRPr lang="en-US" kern="1200" dirty="0">
                <a:solidFill>
                  <a:srgbClr val="595959"/>
                </a:solidFill>
                <a:latin typeface="+mn-lt"/>
                <a:ea typeface="ＭＳ Ｐゴシック" charset="0"/>
                <a:cs typeface="+mn-cs"/>
              </a:defRPr>
            </a:lvl3pPr>
            <a:lvl4pPr marL="1655763" indent="-284163" algn="l" rtl="0" eaLnBrk="1" fontAlgn="base" hangingPunct="1">
              <a:lnSpc>
                <a:spcPct val="90000"/>
              </a:lnSpc>
              <a:spcBef>
                <a:spcPts val="500"/>
              </a:spcBef>
              <a:spcAft>
                <a:spcPct val="0"/>
              </a:spcAft>
              <a:buClr>
                <a:schemeClr val="tx1"/>
              </a:buClr>
              <a:buSzPct val="120000"/>
              <a:buFont typeface="Arial" charset="0"/>
              <a:buChar char="•"/>
              <a:defRPr lang="en-US" sz="1600" kern="1200" dirty="0">
                <a:solidFill>
                  <a:srgbClr val="595959"/>
                </a:solidFill>
                <a:latin typeface="+mn-lt"/>
                <a:ea typeface="ＭＳ Ｐゴシック" charset="0"/>
                <a:cs typeface="+mn-cs"/>
              </a:defRPr>
            </a:lvl4pPr>
            <a:lvl5pPr marL="2057400" indent="-228600" algn="l" rtl="0" eaLnBrk="1" fontAlgn="base" hangingPunct="1">
              <a:lnSpc>
                <a:spcPct val="90000"/>
              </a:lnSpc>
              <a:spcBef>
                <a:spcPts val="500"/>
              </a:spcBef>
              <a:spcAft>
                <a:spcPct val="0"/>
              </a:spcAft>
              <a:buClr>
                <a:schemeClr val="tx1"/>
              </a:buClr>
              <a:buFont typeface="Arial" charset="0"/>
              <a:buChar char="•"/>
              <a:defRPr lang="en-US" sz="1400" kern="1200" dirty="0">
                <a:solidFill>
                  <a:srgbClr val="595959"/>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300" kern="1200" dirty="0" smtClean="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100" kern="1200" baseline="0" dirty="0" smtClean="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000" kern="1200" dirty="0">
                <a:solidFill>
                  <a:schemeClr val="tx1">
                    <a:lumMod val="65000"/>
                    <a:lumOff val="35000"/>
                  </a:schemeClr>
                </a:solidFill>
                <a:latin typeface="+mn-lt"/>
                <a:ea typeface="+mn-ea"/>
                <a:cs typeface="+mn-cs"/>
              </a:defRPr>
            </a:lvl9pPr>
          </a:lstStyle>
          <a:p>
            <a:pPr marL="0" indent="0">
              <a:buNone/>
            </a:pPr>
            <a:r>
              <a:rPr lang="en-US" sz="2000" dirty="0"/>
              <a:t>Waterfall:</a:t>
            </a:r>
          </a:p>
          <a:p>
            <a:r>
              <a:rPr lang="en-US" sz="2000" dirty="0"/>
              <a:t>Software functionality is achieved in layers,</a:t>
            </a:r>
            <a:br>
              <a:rPr lang="en-US" sz="2000" dirty="0"/>
            </a:br>
            <a:r>
              <a:rPr lang="en-US" sz="2000" dirty="0"/>
              <a:t>like a cake. The functionality is not “done”</a:t>
            </a:r>
            <a:br>
              <a:rPr lang="en-US" sz="2000" dirty="0"/>
            </a:br>
            <a:r>
              <a:rPr lang="en-US" sz="2000" dirty="0"/>
              <a:t>until all layers are complete.</a:t>
            </a:r>
          </a:p>
          <a:p>
            <a:r>
              <a:rPr lang="en-US" sz="2000" dirty="0"/>
              <a:t>The customer can have no cake until all</a:t>
            </a:r>
            <a:br>
              <a:rPr lang="en-US" sz="2000" dirty="0"/>
            </a:br>
            <a:r>
              <a:rPr lang="en-US" sz="2000" dirty="0"/>
              <a:t>the layers for the functions have been</a:t>
            </a:r>
            <a:br>
              <a:rPr lang="en-US" sz="2000" dirty="0"/>
            </a:br>
            <a:r>
              <a:rPr lang="en-US" sz="2000" dirty="0"/>
              <a:t>developed, tested, and completed.</a:t>
            </a:r>
          </a:p>
          <a:p>
            <a:endParaRPr lang="en-US" sz="2000" dirty="0"/>
          </a:p>
          <a:p>
            <a:endParaRPr lang="en-US" sz="2000" dirty="0"/>
          </a:p>
          <a:p>
            <a:pPr marL="0" indent="0">
              <a:buNone/>
            </a:pPr>
            <a:r>
              <a:rPr lang="en-US" sz="2000" dirty="0"/>
              <a:t>Agile:</a:t>
            </a:r>
          </a:p>
          <a:p>
            <a:pPr marL="292100" lvl="1" indent="-292100">
              <a:spcBef>
                <a:spcPts val="1000"/>
              </a:spcBef>
            </a:pPr>
            <a:r>
              <a:rPr lang="en-US" dirty="0"/>
              <a:t>The functions of the software (“user stories”) </a:t>
            </a:r>
            <a:br>
              <a:rPr lang="en-US" dirty="0"/>
            </a:br>
            <a:r>
              <a:rPr lang="en-US" dirty="0"/>
              <a:t>are developed in short development cycles </a:t>
            </a:r>
            <a:br>
              <a:rPr lang="en-US" dirty="0"/>
            </a:br>
            <a:r>
              <a:rPr lang="en-US" dirty="0"/>
              <a:t>called “sprints”  </a:t>
            </a:r>
          </a:p>
          <a:p>
            <a:pPr marL="292100" lvl="1" indent="-292100">
              <a:spcBef>
                <a:spcPts val="1000"/>
              </a:spcBef>
            </a:pPr>
            <a:r>
              <a:rPr lang="en-US" dirty="0"/>
              <a:t>Each sprint delivers a shippable piece of </a:t>
            </a:r>
            <a:br>
              <a:rPr lang="en-US" dirty="0"/>
            </a:br>
            <a:r>
              <a:rPr lang="en-US" dirty="0"/>
              <a:t>software: (a “slice of the cake”)</a:t>
            </a:r>
          </a:p>
          <a:p>
            <a:pPr marL="292100" lvl="1" indent="-292100">
              <a:spcBef>
                <a:spcPts val="1000"/>
              </a:spcBef>
            </a:pPr>
            <a:r>
              <a:rPr lang="en-US" dirty="0"/>
              <a:t>Each slice includes all of the layers necessary to deliver a specific group of user stories.  </a:t>
            </a:r>
          </a:p>
          <a:p>
            <a:endParaRPr lang="en-US" dirty="0"/>
          </a:p>
          <a:p>
            <a:pPr marL="0" indent="0">
              <a:buNone/>
            </a:pPr>
            <a:endParaRPr lang="en-US" dirty="0"/>
          </a:p>
        </p:txBody>
      </p:sp>
    </p:spTree>
    <p:extLst>
      <p:ext uri="{BB962C8B-B14F-4D97-AF65-F5344CB8AC3E}">
        <p14:creationId xmlns:p14="http://schemas.microsoft.com/office/powerpoint/2010/main" val="249864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F5D2698-F40C-42EE-8998-0A77EA4A444A}"/>
              </a:ext>
            </a:extLst>
          </p:cNvPr>
          <p:cNvSpPr>
            <a:spLocks noGrp="1"/>
          </p:cNvSpPr>
          <p:nvPr>
            <p:ph sz="quarter" idx="12"/>
          </p:nvPr>
        </p:nvSpPr>
        <p:spPr>
          <a:xfrm>
            <a:off x="5708841" y="1098974"/>
            <a:ext cx="5877791" cy="1872827"/>
          </a:xfrm>
        </p:spPr>
        <p:txBody>
          <a:bodyPr/>
          <a:lstStyle/>
          <a:p>
            <a:r>
              <a:rPr lang="en-US" dirty="0"/>
              <a:t>Not exactly the kind of collaboration we’re going to prioritize… instead, think of it as “everyone who consumes my work is my </a:t>
            </a:r>
            <a:br>
              <a:rPr lang="en-US" dirty="0"/>
            </a:br>
            <a:r>
              <a:rPr lang="en-US" dirty="0"/>
              <a:t>customer”</a:t>
            </a:r>
          </a:p>
        </p:txBody>
      </p:sp>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31975" y="67732"/>
            <a:ext cx="87258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3:  Customer Collaboration</a:t>
            </a:r>
          </a:p>
        </p:txBody>
      </p:sp>
      <p:pic>
        <p:nvPicPr>
          <p:cNvPr id="5122" name="Picture 2" descr="Image result for collaboration">
            <a:extLst>
              <a:ext uri="{FF2B5EF4-FFF2-40B4-BE49-F238E27FC236}">
                <a16:creationId xmlns:a16="http://schemas.microsoft.com/office/drawing/2014/main" id="{1B83BC20-B395-460E-801E-DDF35F352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0907"/>
            <a:ext cx="5267093" cy="526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53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Agile</a:t>
            </a:r>
          </a:p>
        </p:txBody>
      </p:sp>
    </p:spTree>
    <p:extLst>
      <p:ext uri="{BB962C8B-B14F-4D97-AF65-F5344CB8AC3E}">
        <p14:creationId xmlns:p14="http://schemas.microsoft.com/office/powerpoint/2010/main" val="26008031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209961" y="5641445"/>
            <a:ext cx="8747772"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4:  Responding to Change</a:t>
            </a:r>
          </a:p>
        </p:txBody>
      </p:sp>
      <p:pic>
        <p:nvPicPr>
          <p:cNvPr id="7172" name="Picture 4" descr="Related image">
            <a:extLst>
              <a:ext uri="{FF2B5EF4-FFF2-40B4-BE49-F238E27FC236}">
                <a16:creationId xmlns:a16="http://schemas.microsoft.com/office/drawing/2014/main" id="{19F91CBD-BDCA-43C4-9C0D-3D4DE178D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392" y="186267"/>
            <a:ext cx="8849608" cy="553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29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389F-0AFC-49EF-8DC7-E2FDAB91FADA}"/>
              </a:ext>
            </a:extLst>
          </p:cNvPr>
          <p:cNvSpPr>
            <a:spLocks noGrp="1"/>
          </p:cNvSpPr>
          <p:nvPr>
            <p:ph type="title"/>
          </p:nvPr>
        </p:nvSpPr>
        <p:spPr>
          <a:xfrm>
            <a:off x="627566" y="5857901"/>
            <a:ext cx="11564434" cy="382588"/>
          </a:xfrm>
        </p:spPr>
        <p:txBody>
          <a:bodyPr/>
          <a:lstStyle/>
          <a:p>
            <a:r>
              <a:rPr lang="en-US" dirty="0"/>
              <a:t>   Everyone has a plan…   ‘til they get punched in the mouth </a:t>
            </a:r>
            <a:br>
              <a:rPr lang="en-US" dirty="0"/>
            </a:br>
            <a:r>
              <a:rPr lang="en-US" dirty="0"/>
              <a:t>									– Mike Tyson</a:t>
            </a:r>
          </a:p>
        </p:txBody>
      </p:sp>
      <p:sp>
        <p:nvSpPr>
          <p:cNvPr id="3" name="Slide Number Placeholder 2">
            <a:extLst>
              <a:ext uri="{FF2B5EF4-FFF2-40B4-BE49-F238E27FC236}">
                <a16:creationId xmlns:a16="http://schemas.microsoft.com/office/drawing/2014/main" id="{98ACB0CD-93EC-467E-BF42-86B8546566D0}"/>
              </a:ext>
            </a:extLst>
          </p:cNvPr>
          <p:cNvSpPr>
            <a:spLocks noGrp="1"/>
          </p:cNvSpPr>
          <p:nvPr>
            <p:ph type="sldNum" sz="quarter" idx="14"/>
          </p:nvPr>
        </p:nvSpPr>
        <p:spPr/>
        <p:txBody>
          <a:bodyPr/>
          <a:lstStyle/>
          <a:p>
            <a:pPr>
              <a:defRPr/>
            </a:pPr>
            <a:fld id="{E62CC78C-68AD-0C4B-B210-58B08DE4E24E}" type="slidenum">
              <a:rPr lang="en-US" smtClean="0"/>
              <a:pPr>
                <a:defRPr/>
              </a:pPr>
              <a:t>21</a:t>
            </a:fld>
            <a:endParaRPr lang="en-US" dirty="0"/>
          </a:p>
        </p:txBody>
      </p:sp>
      <p:pic>
        <p:nvPicPr>
          <p:cNvPr id="6152" name="Picture 8" descr="Image result for person getting punched boxing clip art">
            <a:extLst>
              <a:ext uri="{FF2B5EF4-FFF2-40B4-BE49-F238E27FC236}">
                <a16:creationId xmlns:a16="http://schemas.microsoft.com/office/drawing/2014/main" id="{D0E5D9D0-08AB-4F70-9695-A7C958CE7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993" y="265987"/>
            <a:ext cx="5138157" cy="544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48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47870" y="652303"/>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CONCEPTION</a:t>
            </a:r>
          </a:p>
        </p:txBody>
      </p:sp>
      <p:sp>
        <p:nvSpPr>
          <p:cNvPr id="6" name="Rounded Rectangle 5"/>
          <p:cNvSpPr/>
          <p:nvPr/>
        </p:nvSpPr>
        <p:spPr>
          <a:xfrm>
            <a:off x="785193" y="1420929"/>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ANALYSIS</a:t>
            </a:r>
          </a:p>
        </p:txBody>
      </p:sp>
      <p:sp>
        <p:nvSpPr>
          <p:cNvPr id="7" name="Rounded Rectangle 6"/>
          <p:cNvSpPr/>
          <p:nvPr/>
        </p:nvSpPr>
        <p:spPr>
          <a:xfrm>
            <a:off x="1182755" y="218955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DESIGN</a:t>
            </a:r>
          </a:p>
        </p:txBody>
      </p:sp>
      <p:sp>
        <p:nvSpPr>
          <p:cNvPr id="8" name="Rounded Rectangle 7"/>
          <p:cNvSpPr/>
          <p:nvPr/>
        </p:nvSpPr>
        <p:spPr>
          <a:xfrm>
            <a:off x="1630018" y="2991312"/>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DEVELOP</a:t>
            </a:r>
          </a:p>
        </p:txBody>
      </p:sp>
      <p:sp>
        <p:nvSpPr>
          <p:cNvPr id="9" name="Rounded Rectangle 8"/>
          <p:cNvSpPr/>
          <p:nvPr/>
        </p:nvSpPr>
        <p:spPr>
          <a:xfrm>
            <a:off x="1997765" y="3793069"/>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TEST</a:t>
            </a:r>
          </a:p>
        </p:txBody>
      </p:sp>
      <p:sp>
        <p:nvSpPr>
          <p:cNvPr id="10" name="Rounded Rectangle 9"/>
          <p:cNvSpPr/>
          <p:nvPr/>
        </p:nvSpPr>
        <p:spPr>
          <a:xfrm>
            <a:off x="2395330" y="4594826"/>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DEPLOY</a:t>
            </a:r>
          </a:p>
        </p:txBody>
      </p:sp>
      <p:cxnSp>
        <p:nvCxnSpPr>
          <p:cNvPr id="12" name="Elbow Connector 11"/>
          <p:cNvCxnSpPr>
            <a:stCxn id="5" idx="3"/>
          </p:cNvCxnSpPr>
          <p:nvPr/>
        </p:nvCxnSpPr>
        <p:spPr>
          <a:xfrm>
            <a:off x="1948070" y="995203"/>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2385393" y="1705851"/>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2782954" y="2507608"/>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3230217" y="3356576"/>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3597964" y="4063910"/>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a:off x="3995528" y="4854487"/>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489490" y="738880"/>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CONCEPTION</a:t>
            </a:r>
          </a:p>
        </p:txBody>
      </p:sp>
      <p:sp>
        <p:nvSpPr>
          <p:cNvPr id="20" name="Rounded Rectangle 19"/>
          <p:cNvSpPr/>
          <p:nvPr/>
        </p:nvSpPr>
        <p:spPr>
          <a:xfrm>
            <a:off x="8479550" y="4699267"/>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DEPLOY</a:t>
            </a:r>
          </a:p>
        </p:txBody>
      </p:sp>
      <p:cxnSp>
        <p:nvCxnSpPr>
          <p:cNvPr id="25" name="Elbow Connector 24"/>
          <p:cNvCxnSpPr/>
          <p:nvPr/>
        </p:nvCxnSpPr>
        <p:spPr>
          <a:xfrm>
            <a:off x="10089690" y="1081780"/>
            <a:ext cx="1098162" cy="3617487"/>
          </a:xfrm>
          <a:prstGeom prst="bentConnector2">
            <a:avLst/>
          </a:prstGeom>
          <a:ln w="44450">
            <a:solidFill>
              <a:srgbClr val="EE7B23"/>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0069809" y="3268938"/>
            <a:ext cx="1125555" cy="914399"/>
            <a:chOff x="5924164" y="1783247"/>
            <a:chExt cx="1035436" cy="482432"/>
          </a:xfrm>
        </p:grpSpPr>
        <p:cxnSp>
          <p:nvCxnSpPr>
            <p:cNvPr id="33" name="Elbow Connector 32"/>
            <p:cNvCxnSpPr/>
            <p:nvPr/>
          </p:nvCxnSpPr>
          <p:spPr>
            <a:xfrm rot="10800000" flipV="1">
              <a:off x="5924164" y="2054086"/>
              <a:ext cx="1035436" cy="211593"/>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a:off x="5924164" y="1783247"/>
              <a:ext cx="1035436" cy="273437"/>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a:xfrm>
            <a:off x="8469609" y="152386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ANALYSIS</a:t>
            </a:r>
          </a:p>
        </p:txBody>
      </p:sp>
      <p:sp>
        <p:nvSpPr>
          <p:cNvPr id="42" name="Rounded Rectangle 41"/>
          <p:cNvSpPr/>
          <p:nvPr/>
        </p:nvSpPr>
        <p:spPr>
          <a:xfrm>
            <a:off x="8469609" y="2292491"/>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DESIGN</a:t>
            </a:r>
          </a:p>
        </p:txBody>
      </p:sp>
      <p:sp>
        <p:nvSpPr>
          <p:cNvPr id="43" name="Rounded Rectangle 42"/>
          <p:cNvSpPr/>
          <p:nvPr/>
        </p:nvSpPr>
        <p:spPr>
          <a:xfrm>
            <a:off x="8469609" y="3094248"/>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DEVELOP</a:t>
            </a:r>
          </a:p>
        </p:txBody>
      </p:sp>
      <p:sp>
        <p:nvSpPr>
          <p:cNvPr id="44" name="Rounded Rectangle 43"/>
          <p:cNvSpPr/>
          <p:nvPr/>
        </p:nvSpPr>
        <p:spPr>
          <a:xfrm>
            <a:off x="8469609" y="389600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TEST</a:t>
            </a:r>
          </a:p>
        </p:txBody>
      </p:sp>
      <p:grpSp>
        <p:nvGrpSpPr>
          <p:cNvPr id="50" name="Group 49"/>
          <p:cNvGrpSpPr/>
          <p:nvPr/>
        </p:nvGrpSpPr>
        <p:grpSpPr>
          <a:xfrm>
            <a:off x="10062296" y="1736106"/>
            <a:ext cx="1125555" cy="914399"/>
            <a:chOff x="5924164" y="1783247"/>
            <a:chExt cx="1035436" cy="482432"/>
          </a:xfrm>
        </p:grpSpPr>
        <p:cxnSp>
          <p:nvCxnSpPr>
            <p:cNvPr id="51" name="Elbow Connector 50"/>
            <p:cNvCxnSpPr/>
            <p:nvPr/>
          </p:nvCxnSpPr>
          <p:spPr>
            <a:xfrm rot="10800000" flipV="1">
              <a:off x="5924164" y="2054086"/>
              <a:ext cx="1035436" cy="211593"/>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0800000">
              <a:off x="5924164" y="1783247"/>
              <a:ext cx="1035436" cy="273437"/>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p:cNvCxnSpPr>
            <a:endCxn id="20" idx="3"/>
          </p:cNvCxnSpPr>
          <p:nvPr/>
        </p:nvCxnSpPr>
        <p:spPr>
          <a:xfrm rot="10800000" flipV="1">
            <a:off x="10079750" y="4662633"/>
            <a:ext cx="1115616" cy="379533"/>
          </a:xfrm>
          <a:prstGeom prst="bentConnector3">
            <a:avLst>
              <a:gd name="adj1" fmla="val 670"/>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585293" y="5645064"/>
            <a:ext cx="3080395" cy="276999"/>
          </a:xfrm>
          <a:prstGeom prst="rect">
            <a:avLst/>
          </a:prstGeom>
          <a:noFill/>
        </p:spPr>
        <p:txBody>
          <a:bodyPr wrap="none" lIns="0" tIns="0" rIns="0" bIns="0" rtlCol="0" anchor="t">
            <a:spAutoFit/>
          </a:bodyPr>
          <a:lstStyle/>
          <a:p>
            <a:pPr>
              <a:lnSpc>
                <a:spcPct val="90000"/>
              </a:lnSpc>
              <a:spcBef>
                <a:spcPts val="600"/>
              </a:spcBef>
            </a:pPr>
            <a:r>
              <a:rPr lang="en-US" sz="2000" b="1" dirty="0">
                <a:solidFill>
                  <a:schemeClr val="bg2"/>
                </a:solidFill>
              </a:rPr>
              <a:t>WATERFALL APPROACH</a:t>
            </a:r>
          </a:p>
        </p:txBody>
      </p:sp>
      <p:sp>
        <p:nvSpPr>
          <p:cNvPr id="75" name="TextBox 74"/>
          <p:cNvSpPr txBox="1"/>
          <p:nvPr/>
        </p:nvSpPr>
        <p:spPr>
          <a:xfrm>
            <a:off x="8282426" y="5713827"/>
            <a:ext cx="2316468" cy="276999"/>
          </a:xfrm>
          <a:prstGeom prst="rect">
            <a:avLst/>
          </a:prstGeom>
          <a:noFill/>
        </p:spPr>
        <p:txBody>
          <a:bodyPr wrap="none" lIns="0" tIns="0" rIns="0" bIns="0" rtlCol="0" anchor="t">
            <a:spAutoFit/>
          </a:bodyPr>
          <a:lstStyle/>
          <a:p>
            <a:pPr>
              <a:lnSpc>
                <a:spcPct val="90000"/>
              </a:lnSpc>
              <a:spcBef>
                <a:spcPts val="600"/>
              </a:spcBef>
            </a:pPr>
            <a:r>
              <a:rPr lang="en-US" sz="2000" b="1" dirty="0">
                <a:solidFill>
                  <a:schemeClr val="bg2"/>
                </a:solidFill>
              </a:rPr>
              <a:t>AGILE APPROACH</a:t>
            </a:r>
          </a:p>
        </p:txBody>
      </p:sp>
      <p:grpSp>
        <p:nvGrpSpPr>
          <p:cNvPr id="96" name="Group 95"/>
          <p:cNvGrpSpPr/>
          <p:nvPr/>
        </p:nvGrpSpPr>
        <p:grpSpPr>
          <a:xfrm>
            <a:off x="3671209" y="552709"/>
            <a:ext cx="2597849" cy="2238178"/>
            <a:chOff x="3439743" y="433736"/>
            <a:chExt cx="2597849" cy="2238178"/>
          </a:xfrm>
        </p:grpSpPr>
        <p:grpSp>
          <p:nvGrpSpPr>
            <p:cNvPr id="81" name="Group 80"/>
            <p:cNvGrpSpPr/>
            <p:nvPr/>
          </p:nvGrpSpPr>
          <p:grpSpPr>
            <a:xfrm>
              <a:off x="3597964" y="516835"/>
              <a:ext cx="1689471" cy="1607216"/>
              <a:chOff x="4812255" y="2797866"/>
              <a:chExt cx="1689471" cy="1607216"/>
            </a:xfrm>
          </p:grpSpPr>
          <p:sp>
            <p:nvSpPr>
              <p:cNvPr id="79" name="Oval 78"/>
              <p:cNvSpPr/>
              <p:nvPr/>
            </p:nvSpPr>
            <p:spPr>
              <a:xfrm>
                <a:off x="4812255" y="2797866"/>
                <a:ext cx="1689471" cy="1607216"/>
              </a:xfrm>
              <a:prstGeom prst="ellipse">
                <a:avLst/>
              </a:prstGeom>
              <a:solidFill>
                <a:schemeClr val="bg1"/>
              </a:solidFill>
              <a:ln w="28575"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023646" y="2984501"/>
                <a:ext cx="1266688" cy="1233946"/>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254180" y="3179234"/>
                <a:ext cx="805621" cy="844480"/>
              </a:xfrm>
              <a:prstGeom prst="ellipse">
                <a:avLst/>
              </a:prstGeom>
              <a:solidFill>
                <a:schemeClr val="bg1"/>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386057" y="3342505"/>
                <a:ext cx="541867" cy="517939"/>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flipV="1">
              <a:off x="4412975" y="646872"/>
              <a:ext cx="966430" cy="58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4477562" y="958298"/>
              <a:ext cx="1143052" cy="333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438445" y="1403958"/>
              <a:ext cx="1255541" cy="943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Chevron 90"/>
            <p:cNvSpPr/>
            <p:nvPr/>
          </p:nvSpPr>
          <p:spPr>
            <a:xfrm rot="9070879">
              <a:off x="5180203" y="433736"/>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hevron 92"/>
            <p:cNvSpPr/>
            <p:nvPr/>
          </p:nvSpPr>
          <p:spPr>
            <a:xfrm rot="9701767">
              <a:off x="5355228" y="792447"/>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hevron 93"/>
            <p:cNvSpPr/>
            <p:nvPr/>
          </p:nvSpPr>
          <p:spPr>
            <a:xfrm rot="11269116">
              <a:off x="5466066" y="1365021"/>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p:cNvSpPr txBox="1"/>
            <p:nvPr/>
          </p:nvSpPr>
          <p:spPr>
            <a:xfrm>
              <a:off x="3439743" y="2262571"/>
              <a:ext cx="2250616" cy="409343"/>
            </a:xfrm>
            <a:prstGeom prst="rect">
              <a:avLst/>
            </a:prstGeom>
            <a:noFill/>
          </p:spPr>
          <p:txBody>
            <a:bodyPr wrap="none" lIns="0" tIns="0" rIns="0" bIns="0" rtlCol="0" anchor="t">
              <a:spAutoFit/>
            </a:bodyPr>
            <a:lstStyle/>
            <a:p>
              <a:pPr algn="ctr">
                <a:lnSpc>
                  <a:spcPct val="90000"/>
                </a:lnSpc>
                <a:spcBef>
                  <a:spcPts val="600"/>
                </a:spcBef>
              </a:pPr>
              <a:r>
                <a:rPr lang="en-US" sz="1200" b="1" dirty="0">
                  <a:solidFill>
                    <a:schemeClr val="bg2"/>
                  </a:solidFill>
                </a:rPr>
                <a:t>define, take aim, shoot</a:t>
              </a:r>
            </a:p>
            <a:p>
              <a:pPr>
                <a:lnSpc>
                  <a:spcPct val="90000"/>
                </a:lnSpc>
                <a:spcBef>
                  <a:spcPts val="600"/>
                </a:spcBef>
              </a:pPr>
              <a:r>
                <a:rPr lang="en-US" sz="1200" b="1" dirty="0">
                  <a:solidFill>
                    <a:schemeClr val="bg2"/>
                  </a:solidFill>
                </a:rPr>
                <a:t>(hope the target doesn’t move)</a:t>
              </a:r>
            </a:p>
          </p:txBody>
        </p:sp>
      </p:grpSp>
    </p:spTree>
    <p:extLst>
      <p:ext uri="{BB962C8B-B14F-4D97-AF65-F5344CB8AC3E}">
        <p14:creationId xmlns:p14="http://schemas.microsoft.com/office/powerpoint/2010/main" val="42588970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1" grpId="0" animBg="1"/>
      <p:bldP spid="42" grpId="0" animBg="1"/>
      <p:bldP spid="43" grpId="0" animBg="1"/>
      <p:bldP spid="44" grpId="0" animBg="1"/>
      <p:bldP spid="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a:t>
            </a:r>
          </a:p>
        </p:txBody>
      </p:sp>
    </p:spTree>
    <p:extLst>
      <p:ext uri="{BB962C8B-B14F-4D97-AF65-F5344CB8AC3E}">
        <p14:creationId xmlns:p14="http://schemas.microsoft.com/office/powerpoint/2010/main" val="293499173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4440-ABB9-4B68-B42B-9D6D02379F6D}"/>
              </a:ext>
            </a:extLst>
          </p:cNvPr>
          <p:cNvSpPr>
            <a:spLocks noGrp="1"/>
          </p:cNvSpPr>
          <p:nvPr>
            <p:ph type="title"/>
          </p:nvPr>
        </p:nvSpPr>
        <p:spPr/>
        <p:txBody>
          <a:bodyPr/>
          <a:lstStyle/>
          <a:p>
            <a:r>
              <a:rPr lang="en-US" dirty="0"/>
              <a:t>Short for “scrummage”</a:t>
            </a:r>
          </a:p>
        </p:txBody>
      </p:sp>
      <p:sp>
        <p:nvSpPr>
          <p:cNvPr id="6" name="Content Placeholder 5">
            <a:extLst>
              <a:ext uri="{FF2B5EF4-FFF2-40B4-BE49-F238E27FC236}">
                <a16:creationId xmlns:a16="http://schemas.microsoft.com/office/drawing/2014/main" id="{2147343E-C5C6-479A-BCC7-2DEF58BCB111}"/>
              </a:ext>
            </a:extLst>
          </p:cNvPr>
          <p:cNvSpPr>
            <a:spLocks noGrp="1"/>
          </p:cNvSpPr>
          <p:nvPr>
            <p:ph idx="1"/>
          </p:nvPr>
        </p:nvSpPr>
        <p:spPr>
          <a:xfrm>
            <a:off x="413004" y="1325880"/>
            <a:ext cx="10972801" cy="4708981"/>
          </a:xfrm>
        </p:spPr>
        <p:txBody>
          <a:bodyPr/>
          <a:lstStyle/>
          <a:p>
            <a:r>
              <a:rPr lang="en-US" dirty="0">
                <a:solidFill>
                  <a:schemeClr val="bg2">
                    <a:lumMod val="50000"/>
                  </a:schemeClr>
                </a:solidFill>
                <a:latin typeface="Calibri" panose="020F0502020204030204" pitchFamily="34" charset="0"/>
                <a:cs typeface="Calibri" panose="020F0502020204030204" pitchFamily="34" charset="0"/>
              </a:rPr>
              <a:t>Method for restarting play in </a:t>
            </a:r>
            <a:r>
              <a:rPr lang="en-US" dirty="0" err="1">
                <a:solidFill>
                  <a:schemeClr val="bg2">
                    <a:lumMod val="50000"/>
                  </a:schemeClr>
                </a:solidFill>
                <a:latin typeface="Calibri" panose="020F0502020204030204" pitchFamily="34" charset="0"/>
                <a:cs typeface="Calibri" panose="020F0502020204030204" pitchFamily="34" charset="0"/>
              </a:rPr>
              <a:t>rubgy</a:t>
            </a:r>
            <a:r>
              <a:rPr lang="en-US" dirty="0">
                <a:solidFill>
                  <a:schemeClr val="bg2">
                    <a:lumMod val="50000"/>
                  </a:schemeClr>
                </a:solidFill>
                <a:latin typeface="Calibri" panose="020F0502020204030204" pitchFamily="34" charset="0"/>
                <a:cs typeface="Calibri" panose="020F0502020204030204" pitchFamily="34" charset="0"/>
              </a:rPr>
              <a:t> after the ball has gone out of play</a:t>
            </a:r>
          </a:p>
          <a:p>
            <a:r>
              <a:rPr lang="en-US" dirty="0">
                <a:solidFill>
                  <a:schemeClr val="bg2">
                    <a:lumMod val="50000"/>
                  </a:schemeClr>
                </a:solidFill>
                <a:latin typeface="Calibri" panose="020F0502020204030204" pitchFamily="34" charset="0"/>
                <a:cs typeface="Calibri" panose="020F0502020204030204" pitchFamily="34" charset="0"/>
              </a:rPr>
              <a:t>Entire team comes together to move ball down the field</a:t>
            </a:r>
          </a:p>
          <a:p>
            <a:r>
              <a:rPr lang="en-US" dirty="0">
                <a:solidFill>
                  <a:schemeClr val="bg2">
                    <a:lumMod val="50000"/>
                  </a:schemeClr>
                </a:solidFill>
                <a:latin typeface="Calibri" panose="020F0502020204030204" pitchFamily="34" charset="0"/>
                <a:cs typeface="Calibri" panose="020F0502020204030204" pitchFamily="34" charset="0"/>
              </a:rPr>
              <a:t>Everyone has a specific job</a:t>
            </a:r>
          </a:p>
          <a:p>
            <a:r>
              <a:rPr lang="en-US" dirty="0">
                <a:solidFill>
                  <a:schemeClr val="bg2">
                    <a:lumMod val="50000"/>
                  </a:schemeClr>
                </a:solidFill>
                <a:latin typeface="Calibri" panose="020F0502020204030204" pitchFamily="34" charset="0"/>
                <a:cs typeface="Calibri" panose="020F0502020204030204" pitchFamily="34" charset="0"/>
              </a:rPr>
              <a:t>Not all progress is forward progress</a:t>
            </a:r>
          </a:p>
          <a:p>
            <a:r>
              <a:rPr lang="en-US" dirty="0">
                <a:solidFill>
                  <a:schemeClr val="bg2">
                    <a:lumMod val="50000"/>
                  </a:schemeClr>
                </a:solidFill>
                <a:latin typeface="Calibri" panose="020F0502020204030204" pitchFamily="34" charset="0"/>
                <a:cs typeface="Calibri" panose="020F0502020204030204" pitchFamily="34" charset="0"/>
              </a:rPr>
              <a:t>All passes are backwards</a:t>
            </a:r>
          </a:p>
          <a:p>
            <a:r>
              <a:rPr lang="en-US" dirty="0">
                <a:solidFill>
                  <a:schemeClr val="bg2">
                    <a:lumMod val="50000"/>
                  </a:schemeClr>
                </a:solidFill>
                <a:latin typeface="Calibri" panose="020F0502020204030204" pitchFamily="34" charset="0"/>
                <a:cs typeface="Calibri" panose="020F0502020204030204" pitchFamily="34" charset="0"/>
              </a:rPr>
              <a:t>Progress is not visible until it is over</a:t>
            </a:r>
          </a:p>
          <a:p>
            <a:endParaRPr lang="en-US" dirty="0"/>
          </a:p>
          <a:p>
            <a:pPr marL="0" indent="0">
              <a:buNone/>
            </a:pPr>
            <a:endParaRPr lang="en-US" dirty="0"/>
          </a:p>
          <a:p>
            <a:r>
              <a:rPr lang="en-US" dirty="0">
                <a:hlinkClick r:id="rId2"/>
              </a:rPr>
              <a:t>https://www.youtube.com/watch?v=t8xLtGbIemY</a:t>
            </a:r>
            <a:endParaRPr lang="en-US" dirty="0"/>
          </a:p>
          <a:p>
            <a:pPr marL="0" indent="0">
              <a:buNone/>
            </a:pPr>
            <a:endParaRPr lang="en-US" dirty="0"/>
          </a:p>
        </p:txBody>
      </p:sp>
    </p:spTree>
    <p:extLst>
      <p:ext uri="{BB962C8B-B14F-4D97-AF65-F5344CB8AC3E}">
        <p14:creationId xmlns:p14="http://schemas.microsoft.com/office/powerpoint/2010/main" val="417849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characteristics</a:t>
            </a:r>
          </a:p>
        </p:txBody>
      </p:sp>
      <p:sp>
        <p:nvSpPr>
          <p:cNvPr id="3" name="Content Placeholder 2"/>
          <p:cNvSpPr>
            <a:spLocks noGrp="1"/>
          </p:cNvSpPr>
          <p:nvPr>
            <p:ph idx="1"/>
          </p:nvPr>
        </p:nvSpPr>
        <p:spPr>
          <a:xfrm>
            <a:off x="611030" y="1447801"/>
            <a:ext cx="8456771" cy="4495801"/>
          </a:xfrm>
        </p:spPr>
        <p:txBody>
          <a:bodyPr>
            <a:normAutofit/>
          </a:bodyPr>
          <a:lstStyle/>
          <a:p>
            <a:r>
              <a:rPr lang="en-US" dirty="0">
                <a:solidFill>
                  <a:schemeClr val="bg2">
                    <a:lumMod val="50000"/>
                  </a:schemeClr>
                </a:solidFill>
                <a:latin typeface="Calibri" panose="020F0502020204030204" pitchFamily="34" charset="0"/>
                <a:cs typeface="Calibri" panose="020F0502020204030204" pitchFamily="34" charset="0"/>
              </a:rPr>
              <a:t>One of the “agile processes”</a:t>
            </a:r>
          </a:p>
          <a:p>
            <a:r>
              <a:rPr lang="en-US" dirty="0">
                <a:solidFill>
                  <a:schemeClr val="bg2">
                    <a:lumMod val="50000"/>
                  </a:schemeClr>
                </a:solidFill>
                <a:latin typeface="Calibri" panose="020F0502020204030204" pitchFamily="34" charset="0"/>
                <a:cs typeface="Calibri" panose="020F0502020204030204" pitchFamily="34" charset="0"/>
              </a:rPr>
              <a:t>Self-organizing teams</a:t>
            </a:r>
          </a:p>
          <a:p>
            <a:r>
              <a:rPr lang="en-US" dirty="0">
                <a:solidFill>
                  <a:schemeClr val="bg2">
                    <a:lumMod val="50000"/>
                  </a:schemeClr>
                </a:solidFill>
                <a:latin typeface="Calibri" panose="020F0502020204030204" pitchFamily="34" charset="0"/>
                <a:cs typeface="Calibri" panose="020F0502020204030204" pitchFamily="34" charset="0"/>
              </a:rPr>
              <a:t>Product progresses in a series of “sprints”</a:t>
            </a:r>
          </a:p>
          <a:p>
            <a:r>
              <a:rPr lang="en-US" dirty="0">
                <a:solidFill>
                  <a:schemeClr val="bg2">
                    <a:lumMod val="50000"/>
                  </a:schemeClr>
                </a:solidFill>
                <a:latin typeface="Calibri" panose="020F0502020204030204" pitchFamily="34" charset="0"/>
                <a:cs typeface="Calibri" panose="020F0502020204030204" pitchFamily="34" charset="0"/>
              </a:rPr>
              <a:t>Requirements are captured as items in a list, or “product backlog”</a:t>
            </a:r>
          </a:p>
          <a:p>
            <a:r>
              <a:rPr lang="en-US" dirty="0">
                <a:solidFill>
                  <a:schemeClr val="bg2">
                    <a:lumMod val="50000"/>
                  </a:schemeClr>
                </a:solidFill>
                <a:latin typeface="Calibri" panose="020F0502020204030204" pitchFamily="34" charset="0"/>
                <a:cs typeface="Calibri" panose="020F0502020204030204" pitchFamily="34" charset="0"/>
              </a:rPr>
              <a:t>No specific engineering practices prescribed</a:t>
            </a:r>
          </a:p>
          <a:p>
            <a:r>
              <a:rPr lang="en-US" altLang="en-US" dirty="0">
                <a:solidFill>
                  <a:schemeClr val="bg2">
                    <a:lumMod val="50000"/>
                  </a:schemeClr>
                </a:solidFill>
                <a:latin typeface="Calibri" panose="020F0502020204030204" pitchFamily="34" charset="0"/>
                <a:cs typeface="Calibri" panose="020F0502020204030204" pitchFamily="34" charset="0"/>
              </a:rPr>
              <a:t>Product is designed, coded, and tested during the sprint</a:t>
            </a:r>
          </a:p>
          <a:p>
            <a:r>
              <a:rPr lang="en-US" altLang="en-US" dirty="0">
                <a:solidFill>
                  <a:schemeClr val="bg2">
                    <a:lumMod val="50000"/>
                  </a:schemeClr>
                </a:solidFill>
                <a:latin typeface="Calibri" panose="020F0502020204030204" pitchFamily="34" charset="0"/>
                <a:cs typeface="Calibri" panose="020F0502020204030204" pitchFamily="34" charset="0"/>
              </a:rPr>
              <a:t>A constant duration leads to a better rhythm</a:t>
            </a:r>
          </a:p>
          <a:p>
            <a:r>
              <a:rPr lang="en-US" altLang="en-US" dirty="0">
                <a:solidFill>
                  <a:schemeClr val="bg2">
                    <a:lumMod val="50000"/>
                  </a:schemeClr>
                </a:solidFill>
                <a:latin typeface="Calibri" panose="020F0502020204030204" pitchFamily="34" charset="0"/>
                <a:cs typeface="Calibri" panose="020F0502020204030204" pitchFamily="34" charset="0"/>
              </a:rPr>
              <a:t>Sustainable pace</a:t>
            </a:r>
          </a:p>
          <a:p>
            <a:endParaRPr lang="en-US" dirty="0"/>
          </a:p>
        </p:txBody>
      </p:sp>
    </p:spTree>
    <p:extLst>
      <p:ext uri="{BB962C8B-B14F-4D97-AF65-F5344CB8AC3E}">
        <p14:creationId xmlns:p14="http://schemas.microsoft.com/office/powerpoint/2010/main" val="1218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Scrum components</a:t>
            </a:r>
          </a:p>
        </p:txBody>
      </p:sp>
      <p:sp>
        <p:nvSpPr>
          <p:cNvPr id="5" name="Content Placeholder 5">
            <a:extLst>
              <a:ext uri="{FF2B5EF4-FFF2-40B4-BE49-F238E27FC236}">
                <a16:creationId xmlns:a16="http://schemas.microsoft.com/office/drawing/2014/main" id="{2147343E-C5C6-479A-BCC7-2DEF58BCB111}"/>
              </a:ext>
            </a:extLst>
          </p:cNvPr>
          <p:cNvSpPr>
            <a:spLocks noGrp="1"/>
          </p:cNvSpPr>
          <p:nvPr>
            <p:ph idx="1"/>
          </p:nvPr>
        </p:nvSpPr>
        <p:spPr>
          <a:xfrm>
            <a:off x="413004" y="1325880"/>
            <a:ext cx="10972801" cy="1304973"/>
          </a:xfrm>
        </p:spPr>
        <p:txBody>
          <a:bodyPr/>
          <a:lstStyle/>
          <a:p>
            <a:r>
              <a:rPr lang="en-US" dirty="0"/>
              <a:t>Scrum roles</a:t>
            </a:r>
          </a:p>
          <a:p>
            <a:r>
              <a:rPr lang="en-US" dirty="0"/>
              <a:t>Scrum artifacts</a:t>
            </a:r>
          </a:p>
          <a:p>
            <a:r>
              <a:rPr lang="en-US" dirty="0"/>
              <a:t>Scrum ceremonies</a:t>
            </a:r>
          </a:p>
        </p:txBody>
      </p:sp>
    </p:spTree>
    <p:extLst>
      <p:ext uri="{BB962C8B-B14F-4D97-AF65-F5344CB8AC3E}">
        <p14:creationId xmlns:p14="http://schemas.microsoft.com/office/powerpoint/2010/main" val="138526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 Roles</a:t>
            </a:r>
          </a:p>
        </p:txBody>
      </p:sp>
    </p:spTree>
    <p:extLst>
      <p:ext uri="{BB962C8B-B14F-4D97-AF65-F5344CB8AC3E}">
        <p14:creationId xmlns:p14="http://schemas.microsoft.com/office/powerpoint/2010/main" val="352277438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a:xfrm>
            <a:off x="0" y="222339"/>
            <a:ext cx="9056158" cy="570993"/>
          </a:xfrm>
          <a:noFill/>
          <a:ln w="9525">
            <a:noFill/>
            <a:miter lim="800000"/>
            <a:headEnd/>
            <a:tailEnd/>
          </a:ln>
        </p:spPr>
        <p:txBody>
          <a:bodyPr vert="horz" wrap="square" lIns="91419" tIns="45710" rIns="91419" bIns="45710" numCol="1" rtlCol="0" anchor="b" anchorCtr="0" compatLnSpc="1">
            <a:prstTxWarp prst="textNoShape">
              <a:avLst/>
            </a:prstTxWarp>
            <a:noAutofit/>
          </a:bodyPr>
          <a:lstStyle/>
          <a:p>
            <a:pPr marL="914400"/>
            <a:r>
              <a:rPr lang="en-US" dirty="0"/>
              <a:t>The three scrum roles</a:t>
            </a:r>
          </a:p>
        </p:txBody>
      </p:sp>
      <p:sp>
        <p:nvSpPr>
          <p:cNvPr id="12" name="Rounded Rectangle 11"/>
          <p:cNvSpPr/>
          <p:nvPr/>
        </p:nvSpPr>
        <p:spPr bwMode="auto">
          <a:xfrm>
            <a:off x="1697422" y="3006486"/>
            <a:ext cx="9808778" cy="1371600"/>
          </a:xfrm>
          <a:prstGeom prst="roundRect">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pPr>
            <a:r>
              <a:rPr lang="en-US" sz="2000" b="1" kern="0" dirty="0">
                <a:solidFill>
                  <a:srgbClr val="000000"/>
                </a:solidFill>
                <a:latin typeface="Calibri"/>
              </a:rPr>
              <a:t>The Rest of the Team - “how to build it” </a:t>
            </a:r>
            <a:r>
              <a:rPr lang="en-US" sz="2000" kern="0" dirty="0">
                <a:solidFill>
                  <a:srgbClr val="000000"/>
                </a:solidFill>
                <a:latin typeface="Calibri"/>
              </a:rPr>
              <a:t>and</a:t>
            </a:r>
            <a:r>
              <a:rPr lang="en-US" sz="2000" b="1" kern="0" dirty="0">
                <a:solidFill>
                  <a:srgbClr val="000000"/>
                </a:solidFill>
                <a:latin typeface="Calibri"/>
              </a:rPr>
              <a:t> “how much to build”</a:t>
            </a:r>
          </a:p>
          <a:p>
            <a:pPr eaLnBrk="0" hangingPunct="0">
              <a:spcBef>
                <a:spcPct val="50000"/>
              </a:spcBef>
            </a:pPr>
            <a:r>
              <a:rPr lang="en-US" kern="0" dirty="0">
                <a:solidFill>
                  <a:srgbClr val="000000"/>
                </a:solidFill>
                <a:latin typeface="Calibri"/>
              </a:rPr>
              <a:t>Key Responsibilities: Deliver on commitments, develop product increment</a:t>
            </a:r>
          </a:p>
        </p:txBody>
      </p:sp>
      <p:sp>
        <p:nvSpPr>
          <p:cNvPr id="13" name="Rounded Rectangle 12"/>
          <p:cNvSpPr/>
          <p:nvPr/>
        </p:nvSpPr>
        <p:spPr bwMode="auto">
          <a:xfrm>
            <a:off x="1697421" y="4528016"/>
            <a:ext cx="9808778" cy="1371600"/>
          </a:xfrm>
          <a:prstGeom prst="roundRect">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defRPr/>
            </a:pPr>
            <a:r>
              <a:rPr lang="en-US" sz="2000" b="1" kern="0" dirty="0">
                <a:solidFill>
                  <a:srgbClr val="000000"/>
                </a:solidFill>
                <a:latin typeface="Calibri"/>
              </a:rPr>
              <a:t>Scrum Master “how to build it together</a:t>
            </a:r>
            <a:r>
              <a:rPr lang="en-US" sz="2000" kern="0" dirty="0">
                <a:solidFill>
                  <a:srgbClr val="000000"/>
                </a:solidFill>
                <a:latin typeface="Calibri"/>
              </a:rPr>
              <a:t>”</a:t>
            </a:r>
          </a:p>
          <a:p>
            <a:pPr eaLnBrk="0" hangingPunct="0">
              <a:spcBef>
                <a:spcPct val="50000"/>
              </a:spcBef>
              <a:defRPr/>
            </a:pPr>
            <a:r>
              <a:rPr lang="en-US" kern="0" dirty="0">
                <a:solidFill>
                  <a:srgbClr val="000000"/>
                </a:solidFill>
                <a:latin typeface="Calibri"/>
              </a:rPr>
              <a:t>Key Responsibilities: Scrum coach, clear blockers, protect team</a:t>
            </a:r>
          </a:p>
        </p:txBody>
      </p:sp>
      <p:sp>
        <p:nvSpPr>
          <p:cNvPr id="14" name="Rounded Rectangle 13"/>
          <p:cNvSpPr/>
          <p:nvPr/>
        </p:nvSpPr>
        <p:spPr bwMode="auto">
          <a:xfrm>
            <a:off x="1688906" y="1402941"/>
            <a:ext cx="9808778" cy="1470305"/>
          </a:xfrm>
          <a:prstGeom prst="roundRect">
            <a:avLst>
              <a:gd name="adj" fmla="val 16162"/>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defRPr/>
            </a:pPr>
            <a:r>
              <a:rPr lang="en-US" sz="2000" b="1" kern="0" dirty="0">
                <a:solidFill>
                  <a:srgbClr val="000000"/>
                </a:solidFill>
                <a:latin typeface="Calibri"/>
              </a:rPr>
              <a:t>Product Owners </a:t>
            </a:r>
            <a:r>
              <a:rPr lang="en-US" sz="2000" kern="0" dirty="0">
                <a:solidFill>
                  <a:srgbClr val="000000"/>
                </a:solidFill>
                <a:latin typeface="Calibri"/>
              </a:rPr>
              <a:t>- </a:t>
            </a:r>
            <a:r>
              <a:rPr lang="en-US" sz="2000" b="1" kern="0" dirty="0">
                <a:solidFill>
                  <a:srgbClr val="000000"/>
                </a:solidFill>
                <a:latin typeface="Calibri"/>
              </a:rPr>
              <a:t>“what to build” </a:t>
            </a:r>
            <a:r>
              <a:rPr lang="en-US" sz="2000" kern="0" dirty="0">
                <a:solidFill>
                  <a:srgbClr val="000000"/>
                </a:solidFill>
                <a:latin typeface="Calibri"/>
              </a:rPr>
              <a:t>and</a:t>
            </a:r>
            <a:r>
              <a:rPr lang="en-US" sz="2000" b="1" kern="0" dirty="0">
                <a:solidFill>
                  <a:srgbClr val="000000"/>
                </a:solidFill>
                <a:latin typeface="Calibri"/>
              </a:rPr>
              <a:t> “why”  </a:t>
            </a:r>
            <a:r>
              <a:rPr lang="en-US" sz="2000" kern="0" dirty="0">
                <a:solidFill>
                  <a:srgbClr val="000000"/>
                </a:solidFill>
                <a:latin typeface="Calibri"/>
              </a:rPr>
              <a:t>and  </a:t>
            </a:r>
            <a:r>
              <a:rPr lang="en-US" sz="2000" b="1" kern="0" dirty="0">
                <a:solidFill>
                  <a:srgbClr val="000000"/>
                </a:solidFill>
                <a:latin typeface="Calibri"/>
              </a:rPr>
              <a:t>“when*”</a:t>
            </a:r>
            <a:endParaRPr lang="en-US" sz="2000" kern="0" dirty="0">
              <a:solidFill>
                <a:srgbClr val="000000"/>
              </a:solidFill>
              <a:latin typeface="Calibri"/>
            </a:endParaRPr>
          </a:p>
          <a:p>
            <a:pPr eaLnBrk="0" hangingPunct="0">
              <a:spcBef>
                <a:spcPct val="50000"/>
              </a:spcBef>
              <a:defRPr/>
            </a:pPr>
            <a:r>
              <a:rPr lang="en-US" kern="0" dirty="0">
                <a:solidFill>
                  <a:srgbClr val="000000"/>
                </a:solidFill>
                <a:latin typeface="Calibri"/>
              </a:rPr>
              <a:t>Key Responsibilities: Product requirements, user stories, PBL grooming</a:t>
            </a:r>
          </a:p>
        </p:txBody>
      </p:sp>
      <p:sp>
        <p:nvSpPr>
          <p:cNvPr id="23" name="TextBox 22"/>
          <p:cNvSpPr txBox="1"/>
          <p:nvPr/>
        </p:nvSpPr>
        <p:spPr>
          <a:xfrm>
            <a:off x="2017971" y="5980388"/>
            <a:ext cx="8114002" cy="268012"/>
          </a:xfrm>
          <a:prstGeom prst="rect">
            <a:avLst/>
          </a:prstGeom>
          <a:noFill/>
        </p:spPr>
        <p:txBody>
          <a:bodyPr wrap="square" lIns="91414" tIns="45706" rIns="91414" bIns="45706" rtlCol="0">
            <a:noAutofit/>
          </a:bodyPr>
          <a:lstStyle/>
          <a:p>
            <a:pPr algn="l" eaLnBrk="0" hangingPunct="0">
              <a:spcBef>
                <a:spcPct val="50000"/>
              </a:spcBef>
            </a:pPr>
            <a:r>
              <a:rPr lang="en-US" sz="1200" dirty="0">
                <a:solidFill>
                  <a:srgbClr val="000000"/>
                </a:solidFill>
                <a:latin typeface="Calibri"/>
              </a:rPr>
              <a:t>* “When” refers to the schedule for releasing features, which the PO executes via prioritization</a:t>
            </a:r>
          </a:p>
        </p:txBody>
      </p:sp>
      <p:pic>
        <p:nvPicPr>
          <p:cNvPr id="18"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021" y="1522373"/>
            <a:ext cx="1188720" cy="1188720"/>
          </a:xfrm>
          <a:prstGeom prst="rect">
            <a:avLst/>
          </a:prstGeom>
          <a:noFill/>
          <a:effectLst/>
        </p:spPr>
      </p:pic>
      <p:pic>
        <p:nvPicPr>
          <p:cNvPr id="19" name="Picture 29" descr="C:\Gioia Files\Weebles\Weeble Mania\j04349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557" y="4643324"/>
            <a:ext cx="1188720" cy="1188720"/>
          </a:xfrm>
          <a:prstGeom prst="rect">
            <a:avLst/>
          </a:prstGeom>
          <a:noFill/>
        </p:spPr>
      </p:pic>
      <p:pic>
        <p:nvPicPr>
          <p:cNvPr id="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906" y="2861023"/>
            <a:ext cx="1645920" cy="165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58334" y="804451"/>
            <a:ext cx="8238067" cy="276999"/>
          </a:xfrm>
          <a:prstGeom prst="rect">
            <a:avLst/>
          </a:prstGeom>
          <a:noFill/>
        </p:spPr>
        <p:txBody>
          <a:bodyPr wrap="square" lIns="0" tIns="0" rIns="0" bIns="0" rtlCol="0" anchor="t">
            <a:spAutoFit/>
          </a:bodyPr>
          <a:lstStyle/>
          <a:p>
            <a:pPr>
              <a:lnSpc>
                <a:spcPct val="90000"/>
              </a:lnSpc>
              <a:spcBef>
                <a:spcPts val="600"/>
              </a:spcBef>
            </a:pPr>
            <a:r>
              <a:rPr lang="en-US" sz="2000" dirty="0"/>
              <a:t>Roles, not job titles</a:t>
            </a:r>
          </a:p>
        </p:txBody>
      </p:sp>
    </p:spTree>
    <p:extLst>
      <p:ext uri="{BB962C8B-B14F-4D97-AF65-F5344CB8AC3E}">
        <p14:creationId xmlns:p14="http://schemas.microsoft.com/office/powerpoint/2010/main" val="363394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958954" y="60346"/>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a:xfrm>
            <a:off x="413004" y="1211520"/>
            <a:ext cx="9686133" cy="457200"/>
          </a:xfrm>
        </p:spPr>
        <p:txBody>
          <a:bodyPr>
            <a:normAutofit/>
          </a:bodyPr>
          <a:lstStyle/>
          <a:p>
            <a:pPr marL="0" lvl="1" algn="l"/>
            <a:r>
              <a:rPr lang="en-US" sz="2800" dirty="0"/>
              <a:t>the business representative</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a:xfrm>
            <a:off x="413004" y="845266"/>
            <a:ext cx="11365992" cy="366254"/>
          </a:xfrm>
        </p:spPr>
        <p:txBody>
          <a:bodyPr/>
          <a:lstStyle/>
          <a:p>
            <a:r>
              <a:rPr lang="en-US" dirty="0"/>
              <a:t>Product Owner</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13004" y="1743075"/>
            <a:ext cx="11782425" cy="6153479"/>
          </a:xfrm>
        </p:spPr>
        <p:txBody>
          <a:bodyPr/>
          <a:lstStyle/>
          <a:p>
            <a:r>
              <a:rPr lang="en-US" b="1" dirty="0">
                <a:solidFill>
                  <a:srgbClr val="E68C28"/>
                </a:solidFill>
              </a:rPr>
              <a:t>Not a part-time team member</a:t>
            </a:r>
          </a:p>
          <a:p>
            <a:r>
              <a:rPr lang="en-US" dirty="0"/>
              <a:t>Defines the work, ensuring the highest value is produced first</a:t>
            </a:r>
          </a:p>
          <a:p>
            <a:pPr lvl="1"/>
            <a:r>
              <a:rPr lang="en-US" dirty="0"/>
              <a:t>Does not define </a:t>
            </a:r>
            <a:r>
              <a:rPr lang="en-US" i="1" dirty="0"/>
              <a:t>how</a:t>
            </a:r>
            <a:r>
              <a:rPr lang="en-US" dirty="0"/>
              <a:t> the work is to be done</a:t>
            </a:r>
          </a:p>
          <a:p>
            <a:pPr lvl="1"/>
            <a:r>
              <a:rPr lang="en-US" dirty="0"/>
              <a:t>Keeper of the product vision</a:t>
            </a:r>
          </a:p>
          <a:p>
            <a:r>
              <a:rPr lang="en-US" dirty="0"/>
              <a:t>Maintains the product backlog</a:t>
            </a:r>
          </a:p>
          <a:p>
            <a:pPr lvl="1"/>
            <a:r>
              <a:rPr lang="en-US" dirty="0"/>
              <a:t>Continuously sorts and clarifies the upcoming ‘to do list’</a:t>
            </a:r>
          </a:p>
          <a:p>
            <a:r>
              <a:rPr lang="en-US" dirty="0"/>
              <a:t>Reviews the team’s work </a:t>
            </a:r>
          </a:p>
          <a:p>
            <a:pPr lvl="1"/>
            <a:r>
              <a:rPr lang="en-US" dirty="0"/>
              <a:t>Communicates what constitutes “done-ness”</a:t>
            </a:r>
          </a:p>
          <a:p>
            <a:pPr lvl="1"/>
            <a:r>
              <a:rPr lang="en-US" dirty="0"/>
              <a:t>Reviews sprint demos and tunes the backlog accordingly, to set up the next sprint planning session for success</a:t>
            </a:r>
          </a:p>
          <a:p>
            <a:r>
              <a:rPr lang="en-US" dirty="0"/>
              <a:t>Not just a PRD writer</a:t>
            </a:r>
          </a:p>
          <a:p>
            <a:pPr lvl="1"/>
            <a:r>
              <a:rPr lang="en-US" dirty="0"/>
              <a:t>PRDs rarely updated; the backlog is always up to date</a:t>
            </a:r>
          </a:p>
          <a:p>
            <a:pPr lvl="1"/>
            <a:r>
              <a:rPr lang="en-US" dirty="0"/>
              <a:t>Close collaborator throughout the process, daily interaction</a:t>
            </a:r>
          </a:p>
          <a:p>
            <a:pPr lvl="1"/>
            <a:endParaRPr lang="en-US" dirty="0"/>
          </a:p>
          <a:p>
            <a:endParaRPr lang="en-US" dirty="0"/>
          </a:p>
          <a:p>
            <a:endParaRPr lang="en-US" dirty="0"/>
          </a:p>
        </p:txBody>
      </p:sp>
      <p:pic>
        <p:nvPicPr>
          <p:cNvPr id="8"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954" y="22800"/>
            <a:ext cx="1188720" cy="1188720"/>
          </a:xfrm>
          <a:prstGeom prst="rect">
            <a:avLst/>
          </a:prstGeom>
          <a:noFill/>
          <a:effectLst/>
        </p:spPr>
      </p:pic>
    </p:spTree>
    <p:extLst>
      <p:ext uri="{BB962C8B-B14F-4D97-AF65-F5344CB8AC3E}">
        <p14:creationId xmlns:p14="http://schemas.microsoft.com/office/powerpoint/2010/main" val="2107374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B60F8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313" y="0"/>
            <a:ext cx="11763375" cy="6858000"/>
          </a:xfrm>
          <a:prstGeom prst="rect">
            <a:avLst/>
          </a:prstGeom>
        </p:spPr>
      </p:pic>
    </p:spTree>
    <p:extLst>
      <p:ext uri="{BB962C8B-B14F-4D97-AF65-F5344CB8AC3E}">
        <p14:creationId xmlns:p14="http://schemas.microsoft.com/office/powerpoint/2010/main" val="276919320"/>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188938" y="145749"/>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p:txBody>
          <a:bodyPr>
            <a:normAutofit/>
          </a:bodyPr>
          <a:lstStyle/>
          <a:p>
            <a:pPr marL="0" lvl="1" algn="l"/>
            <a:r>
              <a:rPr lang="en-US" sz="2800" dirty="0"/>
              <a:t>the servant-leader</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p:txBody>
          <a:bodyPr/>
          <a:lstStyle/>
          <a:p>
            <a:r>
              <a:rPr lang="en-US" dirty="0"/>
              <a:t>Scrum master		</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95300" y="1828800"/>
            <a:ext cx="11201400" cy="5219891"/>
          </a:xfrm>
        </p:spPr>
        <p:txBody>
          <a:bodyPr/>
          <a:lstStyle/>
          <a:p>
            <a:r>
              <a:rPr lang="en-US" b="1" dirty="0">
                <a:solidFill>
                  <a:schemeClr val="accent3"/>
                </a:solidFill>
              </a:rPr>
              <a:t>Coaches; does not control</a:t>
            </a:r>
          </a:p>
          <a:p>
            <a:r>
              <a:rPr lang="en-US" dirty="0"/>
              <a:t>Facilitates—unblocks, helps team meet their agreements/commitments</a:t>
            </a:r>
          </a:p>
          <a:p>
            <a:pPr lvl="1"/>
            <a:r>
              <a:rPr lang="en-US" dirty="0"/>
              <a:t>Does not make commitments nor directs their activities</a:t>
            </a:r>
          </a:p>
          <a:p>
            <a:pPr lvl="1"/>
            <a:r>
              <a:rPr lang="en-US" dirty="0"/>
              <a:t>Protects the team from unmanaged change</a:t>
            </a:r>
          </a:p>
          <a:p>
            <a:r>
              <a:rPr lang="en-US" dirty="0"/>
              <a:t>Unleashes the intelligence and potential of the team </a:t>
            </a:r>
          </a:p>
          <a:p>
            <a:pPr lvl="1"/>
            <a:r>
              <a:rPr lang="en-US" dirty="0"/>
              <a:t>Think: coach of a pro soccer team, </a:t>
            </a:r>
            <a:r>
              <a:rPr lang="en-US" b="1" dirty="0"/>
              <a:t>not</a:t>
            </a:r>
            <a:r>
              <a:rPr lang="en-US" dirty="0"/>
              <a:t> coach of a community team of 4-year-olds</a:t>
            </a:r>
          </a:p>
          <a:p>
            <a:r>
              <a:rPr lang="en-US" dirty="0"/>
              <a:t>Checking in vs checking up on</a:t>
            </a:r>
          </a:p>
          <a:p>
            <a:r>
              <a:rPr lang="en-US" dirty="0"/>
              <a:t>Push the team just a little bit</a:t>
            </a:r>
          </a:p>
          <a:p>
            <a:pPr lvl="1"/>
            <a:r>
              <a:rPr lang="en-US" dirty="0"/>
              <a:t>Personal trainer: “do one more rep”</a:t>
            </a:r>
          </a:p>
          <a:p>
            <a:pPr lvl="1"/>
            <a:r>
              <a:rPr lang="en-US" dirty="0"/>
              <a:t>Do not aim so far that the team shuts down</a:t>
            </a:r>
          </a:p>
          <a:p>
            <a:r>
              <a:rPr lang="en-US" dirty="0"/>
              <a:t>Does not estimate. (Those who do the work should estimate the work.)</a:t>
            </a:r>
          </a:p>
          <a:p>
            <a:pPr lvl="1"/>
            <a:endParaRPr lang="en-US" dirty="0"/>
          </a:p>
          <a:p>
            <a:endParaRPr lang="en-US" dirty="0"/>
          </a:p>
        </p:txBody>
      </p:sp>
      <p:pic>
        <p:nvPicPr>
          <p:cNvPr id="19" name="Picture 29" descr="C:\Gioia Files\Weebles\Weeble Mania\j04349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655" y="202722"/>
            <a:ext cx="1188720" cy="1188720"/>
          </a:xfrm>
          <a:prstGeom prst="rect">
            <a:avLst/>
          </a:prstGeom>
          <a:noFill/>
        </p:spPr>
      </p:pic>
    </p:spTree>
    <p:extLst>
      <p:ext uri="{BB962C8B-B14F-4D97-AF65-F5344CB8AC3E}">
        <p14:creationId xmlns:p14="http://schemas.microsoft.com/office/powerpoint/2010/main" val="3440940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2627860" y="1666"/>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a:xfrm>
            <a:off x="413004" y="1191346"/>
            <a:ext cx="9686133" cy="457200"/>
          </a:xfrm>
        </p:spPr>
        <p:txBody>
          <a:bodyPr>
            <a:normAutofit/>
          </a:bodyPr>
          <a:lstStyle/>
          <a:p>
            <a:pPr marL="0" lvl="1" algn="l"/>
            <a:r>
              <a:rPr lang="en-US" sz="2800" dirty="0"/>
              <a:t>the “how” and “how much”</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a:xfrm>
            <a:off x="413004" y="735729"/>
            <a:ext cx="4951476" cy="366254"/>
          </a:xfrm>
        </p:spPr>
        <p:txBody>
          <a:bodyPr/>
          <a:lstStyle/>
          <a:p>
            <a:r>
              <a:rPr lang="en-US" dirty="0"/>
              <a:t>Scrum team 	</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13004" y="1818112"/>
            <a:ext cx="11201400" cy="4409412"/>
          </a:xfrm>
        </p:spPr>
        <p:txBody>
          <a:bodyPr/>
          <a:lstStyle/>
          <a:p>
            <a:r>
              <a:rPr lang="en-US" b="1" dirty="0">
                <a:solidFill>
                  <a:schemeClr val="accent3"/>
                </a:solidFill>
              </a:rPr>
              <a:t>The ones who get it done</a:t>
            </a:r>
          </a:p>
          <a:p>
            <a:r>
              <a:rPr lang="en-US" dirty="0"/>
              <a:t>Cross-functional, including all skills needed to go from idea to implementation including testing, automation</a:t>
            </a:r>
          </a:p>
          <a:p>
            <a:pPr lvl="1"/>
            <a:r>
              <a:rPr lang="en-US" dirty="0"/>
              <a:t>Typically 5-9 people</a:t>
            </a:r>
          </a:p>
          <a:p>
            <a:pPr lvl="1"/>
            <a:r>
              <a:rPr lang="en-US" dirty="0"/>
              <a:t>Scales through having teams of teams</a:t>
            </a:r>
          </a:p>
          <a:p>
            <a:r>
              <a:rPr lang="en-US" dirty="0"/>
              <a:t>Self-organizing</a:t>
            </a:r>
          </a:p>
          <a:p>
            <a:r>
              <a:rPr lang="en-US" dirty="0"/>
              <a:t>Commits to work they’ll implement in a sprint – which user stories, how many</a:t>
            </a:r>
          </a:p>
          <a:p>
            <a:pPr lvl="1"/>
            <a:r>
              <a:rPr lang="en-US" dirty="0"/>
              <a:t>Works with Product Owner to ensure user story and definition-of-done criteria are understood</a:t>
            </a:r>
          </a:p>
          <a:p>
            <a:r>
              <a:rPr lang="en-US" dirty="0"/>
              <a:t>Maintains close collaboration across their team</a:t>
            </a:r>
          </a:p>
          <a:p>
            <a:pPr lvl="1"/>
            <a:r>
              <a:rPr lang="en-US" dirty="0"/>
              <a:t>Everyone knows “where the ball is” at all times</a:t>
            </a:r>
          </a:p>
          <a:p>
            <a:r>
              <a:rPr lang="en-US" dirty="0"/>
              <a:t>Reviews and reflects on their own efforts, trying to determine what works best</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860" y="-151749"/>
            <a:ext cx="1525040" cy="153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386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467" y="931333"/>
            <a:ext cx="7695553" cy="4254334"/>
          </a:xfrm>
          <a:prstGeom prst="rect">
            <a:avLst/>
          </a:prstGeom>
        </p:spPr>
      </p:pic>
      <p:sp>
        <p:nvSpPr>
          <p:cNvPr id="4" name="TextBox 3"/>
          <p:cNvSpPr txBox="1"/>
          <p:nvPr/>
        </p:nvSpPr>
        <p:spPr>
          <a:xfrm>
            <a:off x="2592826" y="1250864"/>
            <a:ext cx="3325374" cy="276999"/>
          </a:xfrm>
          <a:prstGeom prst="rect">
            <a:avLst/>
          </a:prstGeom>
          <a:solidFill>
            <a:schemeClr val="bg1"/>
          </a:solidFill>
        </p:spPr>
        <p:txBody>
          <a:bodyPr wrap="square" lIns="0" tIns="0" rIns="0" bIns="0" rtlCol="0" anchor="t">
            <a:spAutoFit/>
          </a:bodyPr>
          <a:lstStyle/>
          <a:p>
            <a:pPr>
              <a:lnSpc>
                <a:spcPct val="90000"/>
              </a:lnSpc>
              <a:spcBef>
                <a:spcPts val="600"/>
              </a:spcBef>
            </a:pPr>
            <a:r>
              <a:rPr lang="en-US" sz="2000" b="1" dirty="0">
                <a:solidFill>
                  <a:schemeClr val="bg2"/>
                </a:solidFill>
              </a:rPr>
              <a:t>TRADITIONAL TEAMS</a:t>
            </a:r>
          </a:p>
        </p:txBody>
      </p:sp>
      <p:sp>
        <p:nvSpPr>
          <p:cNvPr id="6" name="Rectangle 5"/>
          <p:cNvSpPr/>
          <p:nvPr/>
        </p:nvSpPr>
        <p:spPr>
          <a:xfrm>
            <a:off x="6874933" y="1049867"/>
            <a:ext cx="1016000" cy="541866"/>
          </a:xfrm>
          <a:prstGeom prst="rect">
            <a:avLst/>
          </a:prstGeom>
          <a:solidFill>
            <a:schemeClr val="bg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82933" y="1240195"/>
            <a:ext cx="3205462" cy="276999"/>
          </a:xfrm>
          <a:prstGeom prst="rect">
            <a:avLst/>
          </a:prstGeom>
          <a:solidFill>
            <a:schemeClr val="bg1"/>
          </a:solidFill>
        </p:spPr>
        <p:txBody>
          <a:bodyPr wrap="square" lIns="0" tIns="0" rIns="0" bIns="0" rtlCol="0" anchor="t">
            <a:spAutoFit/>
          </a:bodyPr>
          <a:lstStyle/>
          <a:p>
            <a:pPr>
              <a:lnSpc>
                <a:spcPct val="90000"/>
              </a:lnSpc>
              <a:spcBef>
                <a:spcPts val="600"/>
              </a:spcBef>
            </a:pPr>
            <a:r>
              <a:rPr lang="en-US" sz="2000" b="1" dirty="0">
                <a:solidFill>
                  <a:schemeClr val="bg2"/>
                </a:solidFill>
              </a:rPr>
              <a:t>SCRUM TEAMS</a:t>
            </a:r>
          </a:p>
        </p:txBody>
      </p:sp>
    </p:spTree>
    <p:extLst>
      <p:ext uri="{BB962C8B-B14F-4D97-AF65-F5344CB8AC3E}">
        <p14:creationId xmlns:p14="http://schemas.microsoft.com/office/powerpoint/2010/main" val="2370448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 Artifacts</a:t>
            </a:r>
          </a:p>
        </p:txBody>
      </p:sp>
    </p:spTree>
    <p:extLst>
      <p:ext uri="{BB962C8B-B14F-4D97-AF65-F5344CB8AC3E}">
        <p14:creationId xmlns:p14="http://schemas.microsoft.com/office/powerpoint/2010/main" val="150109195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 Backlog</a:t>
            </a:r>
          </a:p>
        </p:txBody>
      </p:sp>
      <p:sp>
        <p:nvSpPr>
          <p:cNvPr id="7" name="TextBox 6">
            <a:extLst>
              <a:ext uri="{FF2B5EF4-FFF2-40B4-BE49-F238E27FC236}">
                <a16:creationId xmlns:a16="http://schemas.microsoft.com/office/drawing/2014/main" id="{6A95C7F4-C9E9-B847-9FF0-9A12E2B51541}"/>
              </a:ext>
            </a:extLst>
          </p:cNvPr>
          <p:cNvSpPr txBox="1"/>
          <p:nvPr/>
        </p:nvSpPr>
        <p:spPr>
          <a:xfrm>
            <a:off x="550901" y="1681956"/>
            <a:ext cx="2178637" cy="523220"/>
          </a:xfrm>
          <a:prstGeom prst="rect">
            <a:avLst/>
          </a:prstGeom>
          <a:noFill/>
        </p:spPr>
        <p:txBody>
          <a:bodyPr wrap="square" rtlCol="0" anchor="ctr" anchorCtr="0">
            <a:spAutoFit/>
          </a:bodyPr>
          <a:lstStyle/>
          <a:p>
            <a:pPr algn="ctr"/>
            <a:r>
              <a:rPr lang="en-US" sz="1400" b="1" dirty="0">
                <a:solidFill>
                  <a:schemeClr val="accent2"/>
                </a:solidFill>
                <a:latin typeface="Calibri" panose="020F0502020204030204" pitchFamily="34" charset="0"/>
                <a:ea typeface="League Spartan" charset="0"/>
                <a:cs typeface="Calibri" panose="020F0502020204030204" pitchFamily="34" charset="0"/>
              </a:rPr>
              <a:t>ROADMAP REQUIREMENTS</a:t>
            </a:r>
          </a:p>
        </p:txBody>
      </p:sp>
      <p:sp>
        <p:nvSpPr>
          <p:cNvPr id="12" name="Rectangle 11"/>
          <p:cNvSpPr/>
          <p:nvPr/>
        </p:nvSpPr>
        <p:spPr>
          <a:xfrm>
            <a:off x="6399222" y="133794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54472" y="133794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309722" y="1337947"/>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764972" y="133794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99222" y="162260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4472" y="162260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09722" y="16226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764972" y="16226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400196" y="1915757"/>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01989" y="1915341"/>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0195" y="2219514"/>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92040" y="2523978"/>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07143" y="2523978"/>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392040" y="4889084"/>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60D7B4A-B2EC-104C-856F-535C19D1E9EA}"/>
              </a:ext>
            </a:extLst>
          </p:cNvPr>
          <p:cNvSpPr txBox="1"/>
          <p:nvPr/>
        </p:nvSpPr>
        <p:spPr>
          <a:xfrm rot="16200000">
            <a:off x="5468516" y="2688285"/>
            <a:ext cx="981359" cy="338554"/>
          </a:xfrm>
          <a:prstGeom prst="rect">
            <a:avLst/>
          </a:prstGeom>
          <a:noFill/>
        </p:spPr>
        <p:txBody>
          <a:bodyPr wrap="none" rtlCol="0" anchor="b" anchorCtr="0">
            <a:spAutoFit/>
          </a:bodyPr>
          <a:lstStyle/>
          <a:p>
            <a:pPr algn="ctr"/>
            <a:r>
              <a:rPr lang="en-US" sz="1600" b="1" dirty="0">
                <a:solidFill>
                  <a:schemeClr val="tx2"/>
                </a:solidFill>
                <a:latin typeface="Calibri" panose="020F0502020204030204" pitchFamily="34" charset="0"/>
                <a:ea typeface="League Spartan" charset="0"/>
                <a:cs typeface="Calibri" panose="020F0502020204030204" pitchFamily="34" charset="0"/>
              </a:rPr>
              <a:t>PRIORITY</a:t>
            </a:r>
          </a:p>
        </p:txBody>
      </p:sp>
      <p:sp>
        <p:nvSpPr>
          <p:cNvPr id="28" name="TextBox 27">
            <a:extLst>
              <a:ext uri="{FF2B5EF4-FFF2-40B4-BE49-F238E27FC236}">
                <a16:creationId xmlns:a16="http://schemas.microsoft.com/office/drawing/2014/main" id="{6A95C7F4-C9E9-B847-9FF0-9A12E2B51541}"/>
              </a:ext>
            </a:extLst>
          </p:cNvPr>
          <p:cNvSpPr txBox="1"/>
          <p:nvPr/>
        </p:nvSpPr>
        <p:spPr>
          <a:xfrm>
            <a:off x="6234267" y="5880185"/>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35" name="Bent Arrow 34"/>
          <p:cNvSpPr/>
          <p:nvPr/>
        </p:nvSpPr>
        <p:spPr>
          <a:xfrm rot="10800000" flipH="1">
            <a:off x="3174844" y="4999813"/>
            <a:ext cx="2581522" cy="756523"/>
          </a:xfrm>
          <a:prstGeom prst="bentArrow">
            <a:avLst>
              <a:gd name="adj1" fmla="val 25000"/>
              <a:gd name="adj2" fmla="val 33058"/>
              <a:gd name="adj3" fmla="val 25000"/>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6A95C7F4-C9E9-B847-9FF0-9A12E2B51541}"/>
              </a:ext>
            </a:extLst>
          </p:cNvPr>
          <p:cNvSpPr txBox="1"/>
          <p:nvPr/>
        </p:nvSpPr>
        <p:spPr>
          <a:xfrm>
            <a:off x="538518" y="2661790"/>
            <a:ext cx="2178637" cy="307777"/>
          </a:xfrm>
          <a:prstGeom prst="rect">
            <a:avLst/>
          </a:prstGeom>
          <a:noFill/>
        </p:spPr>
        <p:txBody>
          <a:bodyPr wrap="square" rtlCol="0" anchor="ctr" anchorCtr="0">
            <a:spAutoFit/>
          </a:bodyPr>
          <a:lstStyle/>
          <a:p>
            <a:pPr algn="ctr"/>
            <a:r>
              <a:rPr lang="en-US" sz="1400" b="1" dirty="0">
                <a:solidFill>
                  <a:schemeClr val="accent1"/>
                </a:solidFill>
                <a:latin typeface="Calibri" panose="020F0502020204030204" pitchFamily="34" charset="0"/>
                <a:ea typeface="League Spartan" charset="0"/>
                <a:cs typeface="Calibri" panose="020F0502020204030204" pitchFamily="34" charset="0"/>
              </a:rPr>
              <a:t>TECHNICAL DEBT</a:t>
            </a:r>
          </a:p>
        </p:txBody>
      </p:sp>
      <p:sp>
        <p:nvSpPr>
          <p:cNvPr id="46" name="Rectangle 45"/>
          <p:cNvSpPr/>
          <p:nvPr/>
        </p:nvSpPr>
        <p:spPr>
          <a:xfrm>
            <a:off x="2717155" y="2631589"/>
            <a:ext cx="1019720" cy="33872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717155" y="2249021"/>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48" name="Rectangle 47"/>
          <p:cNvSpPr/>
          <p:nvPr/>
        </p:nvSpPr>
        <p:spPr>
          <a:xfrm>
            <a:off x="2729538" y="1866453"/>
            <a:ext cx="1019720" cy="338723"/>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38187" y="1493591"/>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0" name="TextBox 49">
            <a:extLst>
              <a:ext uri="{FF2B5EF4-FFF2-40B4-BE49-F238E27FC236}">
                <a16:creationId xmlns:a16="http://schemas.microsoft.com/office/drawing/2014/main" id="{6A95C7F4-C9E9-B847-9FF0-9A12E2B51541}"/>
              </a:ext>
            </a:extLst>
          </p:cNvPr>
          <p:cNvSpPr txBox="1"/>
          <p:nvPr/>
        </p:nvSpPr>
        <p:spPr>
          <a:xfrm>
            <a:off x="550901" y="2274470"/>
            <a:ext cx="2178637" cy="307777"/>
          </a:xfrm>
          <a:prstGeom prst="rect">
            <a:avLst/>
          </a:prstGeom>
          <a:noFill/>
        </p:spPr>
        <p:txBody>
          <a:bodyPr wrap="square" rtlCol="0" anchor="ctr" anchorCtr="0">
            <a:spAutoFit/>
          </a:bodyPr>
          <a:lstStyle/>
          <a:p>
            <a:pPr algn="ctr"/>
            <a:r>
              <a:rPr lang="en-US" sz="1400" b="1" dirty="0">
                <a:solidFill>
                  <a:schemeClr val="accent4"/>
                </a:solidFill>
                <a:latin typeface="Calibri" panose="020F0502020204030204" pitchFamily="34" charset="0"/>
                <a:ea typeface="League Spartan" charset="0"/>
                <a:cs typeface="Calibri" panose="020F0502020204030204" pitchFamily="34" charset="0"/>
              </a:rPr>
              <a:t>RESEARCH &amp; POCS</a:t>
            </a:r>
          </a:p>
        </p:txBody>
      </p:sp>
      <p:sp>
        <p:nvSpPr>
          <p:cNvPr id="55" name="Rectangle 54"/>
          <p:cNvSpPr/>
          <p:nvPr/>
        </p:nvSpPr>
        <p:spPr>
          <a:xfrm>
            <a:off x="2717155" y="3014157"/>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6" name="Rectangle 55"/>
          <p:cNvSpPr/>
          <p:nvPr/>
        </p:nvSpPr>
        <p:spPr>
          <a:xfrm>
            <a:off x="2704772" y="4161861"/>
            <a:ext cx="1019720" cy="33872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704772" y="3779293"/>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8" name="Rectangle 57"/>
          <p:cNvSpPr/>
          <p:nvPr/>
        </p:nvSpPr>
        <p:spPr>
          <a:xfrm>
            <a:off x="2717155" y="3396725"/>
            <a:ext cx="1019720" cy="338723"/>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704772" y="4544430"/>
            <a:ext cx="1019720" cy="338723"/>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6A95C7F4-C9E9-B847-9FF0-9A12E2B51541}"/>
              </a:ext>
            </a:extLst>
          </p:cNvPr>
          <p:cNvSpPr txBox="1"/>
          <p:nvPr/>
        </p:nvSpPr>
        <p:spPr>
          <a:xfrm>
            <a:off x="526135" y="3008660"/>
            <a:ext cx="2178637" cy="307777"/>
          </a:xfrm>
          <a:prstGeom prst="rect">
            <a:avLst/>
          </a:prstGeom>
          <a:noFill/>
        </p:spPr>
        <p:txBody>
          <a:bodyPr wrap="square" rtlCol="0" anchor="ctr" anchorCtr="0">
            <a:spAutoFit/>
          </a:bodyPr>
          <a:lstStyle/>
          <a:p>
            <a:pPr algn="ctr"/>
            <a:r>
              <a:rPr lang="en-US" sz="1400" b="1" dirty="0">
                <a:solidFill>
                  <a:schemeClr val="accent3">
                    <a:lumMod val="75000"/>
                  </a:schemeClr>
                </a:solidFill>
                <a:latin typeface="Calibri" panose="020F0502020204030204" pitchFamily="34" charset="0"/>
                <a:ea typeface="League Spartan" charset="0"/>
                <a:cs typeface="Calibri" panose="020F0502020204030204" pitchFamily="34" charset="0"/>
              </a:rPr>
              <a:t>ETC…</a:t>
            </a:r>
          </a:p>
        </p:txBody>
      </p:sp>
      <p:sp>
        <p:nvSpPr>
          <p:cNvPr id="61" name="Rectangle 60"/>
          <p:cNvSpPr/>
          <p:nvPr/>
        </p:nvSpPr>
        <p:spPr>
          <a:xfrm>
            <a:off x="6413086" y="75050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868336" y="75049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323586" y="75049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778836" y="75049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404377" y="104386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859627" y="104386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314877" y="104386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770127" y="104386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392040" y="4294659"/>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392040" y="3700233"/>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92040" y="3105807"/>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17549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Box 172">
            <a:extLst>
              <a:ext uri="{FF2B5EF4-FFF2-40B4-BE49-F238E27FC236}">
                <a16:creationId xmlns:a16="http://schemas.microsoft.com/office/drawing/2014/main" id="{6A95C7F4-C9E9-B847-9FF0-9A12E2B51541}"/>
              </a:ext>
            </a:extLst>
          </p:cNvPr>
          <p:cNvSpPr txBox="1"/>
          <p:nvPr/>
        </p:nvSpPr>
        <p:spPr>
          <a:xfrm>
            <a:off x="9867910" y="1308530"/>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1 SPRINT 1</a:t>
            </a:r>
          </a:p>
        </p:txBody>
      </p:sp>
      <p:sp>
        <p:nvSpPr>
          <p:cNvPr id="174" name="TextBox 173">
            <a:extLst>
              <a:ext uri="{FF2B5EF4-FFF2-40B4-BE49-F238E27FC236}">
                <a16:creationId xmlns:a16="http://schemas.microsoft.com/office/drawing/2014/main" id="{6A95C7F4-C9E9-B847-9FF0-9A12E2B51541}"/>
              </a:ext>
            </a:extLst>
          </p:cNvPr>
          <p:cNvSpPr txBox="1"/>
          <p:nvPr/>
        </p:nvSpPr>
        <p:spPr>
          <a:xfrm>
            <a:off x="9888564" y="1780519"/>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1 SPRINT 2</a:t>
            </a:r>
          </a:p>
        </p:txBody>
      </p:sp>
      <p:sp>
        <p:nvSpPr>
          <p:cNvPr id="201" name="TextBox 200">
            <a:extLst>
              <a:ext uri="{FF2B5EF4-FFF2-40B4-BE49-F238E27FC236}">
                <a16:creationId xmlns:a16="http://schemas.microsoft.com/office/drawing/2014/main" id="{6A95C7F4-C9E9-B847-9FF0-9A12E2B51541}"/>
              </a:ext>
            </a:extLst>
          </p:cNvPr>
          <p:cNvSpPr txBox="1"/>
          <p:nvPr/>
        </p:nvSpPr>
        <p:spPr>
          <a:xfrm>
            <a:off x="9898209" y="3356536"/>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2 SPRINT 2</a:t>
            </a:r>
          </a:p>
        </p:txBody>
      </p:sp>
      <p:sp>
        <p:nvSpPr>
          <p:cNvPr id="200" name="TextBox 199">
            <a:extLst>
              <a:ext uri="{FF2B5EF4-FFF2-40B4-BE49-F238E27FC236}">
                <a16:creationId xmlns:a16="http://schemas.microsoft.com/office/drawing/2014/main" id="{6A95C7F4-C9E9-B847-9FF0-9A12E2B51541}"/>
              </a:ext>
            </a:extLst>
          </p:cNvPr>
          <p:cNvSpPr txBox="1"/>
          <p:nvPr/>
        </p:nvSpPr>
        <p:spPr>
          <a:xfrm>
            <a:off x="9910280" y="2884547"/>
            <a:ext cx="2145912"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2 SPRINT 1</a:t>
            </a:r>
          </a:p>
        </p:txBody>
      </p:sp>
      <p:sp>
        <p:nvSpPr>
          <p:cNvPr id="3" name="Title 2"/>
          <p:cNvSpPr>
            <a:spLocks noGrp="1"/>
          </p:cNvSpPr>
          <p:nvPr>
            <p:ph type="title"/>
          </p:nvPr>
        </p:nvSpPr>
        <p:spPr>
          <a:xfrm>
            <a:off x="370965" y="383809"/>
            <a:ext cx="6336139" cy="366254"/>
          </a:xfrm>
        </p:spPr>
        <p:txBody>
          <a:bodyPr/>
          <a:lstStyle/>
          <a:p>
            <a:r>
              <a:rPr lang="en-US" dirty="0"/>
              <a:t>Sprint Backlog &amp; Sprint Plans</a:t>
            </a:r>
          </a:p>
        </p:txBody>
      </p:sp>
      <p:sp>
        <p:nvSpPr>
          <p:cNvPr id="12" name="Rectangle 11"/>
          <p:cNvSpPr/>
          <p:nvPr/>
        </p:nvSpPr>
        <p:spPr>
          <a:xfrm>
            <a:off x="1348250" y="1634040"/>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03500" y="163403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58750" y="163403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14000" y="163403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48250" y="191869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03500" y="1918695"/>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58750" y="1918695"/>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14000" y="1918695"/>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49224" y="2211849"/>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251017" y="2211433"/>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49223" y="2515606"/>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41068" y="2820070"/>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256171" y="2820070"/>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341068" y="5185176"/>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60D7B4A-B2EC-104C-856F-535C19D1E9EA}"/>
              </a:ext>
            </a:extLst>
          </p:cNvPr>
          <p:cNvSpPr txBox="1"/>
          <p:nvPr/>
        </p:nvSpPr>
        <p:spPr>
          <a:xfrm rot="16200000">
            <a:off x="417544" y="2984377"/>
            <a:ext cx="981359" cy="338554"/>
          </a:xfrm>
          <a:prstGeom prst="rect">
            <a:avLst/>
          </a:prstGeom>
          <a:noFill/>
        </p:spPr>
        <p:txBody>
          <a:bodyPr wrap="none" rtlCol="0" anchor="b" anchorCtr="0">
            <a:spAutoFit/>
          </a:bodyPr>
          <a:lstStyle/>
          <a:p>
            <a:pPr algn="ctr"/>
            <a:r>
              <a:rPr lang="en-US" sz="1600" b="1" dirty="0">
                <a:solidFill>
                  <a:schemeClr val="bg2"/>
                </a:solidFill>
                <a:latin typeface="Calibri" panose="020F0502020204030204" pitchFamily="34" charset="0"/>
                <a:ea typeface="League Spartan" charset="0"/>
                <a:cs typeface="Calibri" panose="020F0502020204030204" pitchFamily="34" charset="0"/>
              </a:rPr>
              <a:t>PRIORITY</a:t>
            </a:r>
          </a:p>
        </p:txBody>
      </p:sp>
      <p:sp>
        <p:nvSpPr>
          <p:cNvPr id="28" name="TextBox 27">
            <a:extLst>
              <a:ext uri="{FF2B5EF4-FFF2-40B4-BE49-F238E27FC236}">
                <a16:creationId xmlns:a16="http://schemas.microsoft.com/office/drawing/2014/main" id="{6A95C7F4-C9E9-B847-9FF0-9A12E2B51541}"/>
              </a:ext>
            </a:extLst>
          </p:cNvPr>
          <p:cNvSpPr txBox="1"/>
          <p:nvPr/>
        </p:nvSpPr>
        <p:spPr>
          <a:xfrm>
            <a:off x="1183295" y="6176277"/>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61" name="Rectangle 60"/>
          <p:cNvSpPr/>
          <p:nvPr/>
        </p:nvSpPr>
        <p:spPr>
          <a:xfrm>
            <a:off x="1544999" y="104659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000249" y="1046591"/>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455499" y="104659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910749" y="104659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353405" y="133995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08655" y="133995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63905" y="1339956"/>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19155" y="133995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341068" y="4590751"/>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341068" y="3996325"/>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341068" y="3401899"/>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123414" y="1780520"/>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578664" y="178051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489164" y="178051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130521" y="2084521"/>
            <a:ext cx="428773" cy="257005"/>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041021" y="2084521"/>
            <a:ext cx="884023" cy="257005"/>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14211" y="1492800"/>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ent-Up Arrow 3"/>
          <p:cNvSpPr/>
          <p:nvPr/>
        </p:nvSpPr>
        <p:spPr>
          <a:xfrm rot="5400000">
            <a:off x="4085832" y="1280386"/>
            <a:ext cx="938819" cy="871477"/>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Bent-Up Arrow 93"/>
          <p:cNvSpPr/>
          <p:nvPr/>
        </p:nvSpPr>
        <p:spPr>
          <a:xfrm rot="5400000">
            <a:off x="3696854" y="2365900"/>
            <a:ext cx="1716773" cy="871478"/>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Bent-Up Arrow 94"/>
          <p:cNvSpPr/>
          <p:nvPr/>
        </p:nvSpPr>
        <p:spPr>
          <a:xfrm rot="5400000">
            <a:off x="3694859" y="3819663"/>
            <a:ext cx="1716773" cy="871478"/>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A95C7F4-C9E9-B847-9FF0-9A12E2B51541}"/>
              </a:ext>
            </a:extLst>
          </p:cNvPr>
          <p:cNvSpPr txBox="1"/>
          <p:nvPr/>
        </p:nvSpPr>
        <p:spPr>
          <a:xfrm>
            <a:off x="4969895" y="1035632"/>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BACKLOG</a:t>
            </a:r>
            <a:r>
              <a:rPr lang="en-US" sz="1400" b="1" dirty="0">
                <a:solidFill>
                  <a:schemeClr val="bg2"/>
                </a:solidFill>
                <a:latin typeface="Calibri" panose="020F0502020204030204" pitchFamily="34" charset="0"/>
                <a:ea typeface="League Spartan" charset="0"/>
                <a:cs typeface="Calibri" panose="020F0502020204030204" pitchFamily="34" charset="0"/>
              </a:rPr>
              <a:t>, TEAM 1</a:t>
            </a:r>
          </a:p>
        </p:txBody>
      </p:sp>
      <p:sp>
        <p:nvSpPr>
          <p:cNvPr id="97" name="TextBox 96">
            <a:extLst>
              <a:ext uri="{FF2B5EF4-FFF2-40B4-BE49-F238E27FC236}">
                <a16:creationId xmlns:a16="http://schemas.microsoft.com/office/drawing/2014/main" id="{6A95C7F4-C9E9-B847-9FF0-9A12E2B51541}"/>
              </a:ext>
            </a:extLst>
          </p:cNvPr>
          <p:cNvSpPr txBox="1"/>
          <p:nvPr/>
        </p:nvSpPr>
        <p:spPr>
          <a:xfrm>
            <a:off x="4988985" y="270797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BACKLOG</a:t>
            </a:r>
            <a:r>
              <a:rPr lang="en-US" sz="1400" b="1" dirty="0">
                <a:solidFill>
                  <a:schemeClr val="bg2"/>
                </a:solidFill>
                <a:latin typeface="Calibri" panose="020F0502020204030204" pitchFamily="34" charset="0"/>
                <a:ea typeface="League Spartan" charset="0"/>
                <a:cs typeface="Calibri" panose="020F0502020204030204" pitchFamily="34" charset="0"/>
              </a:rPr>
              <a:t>, TEAM 2</a:t>
            </a:r>
          </a:p>
        </p:txBody>
      </p:sp>
      <p:sp>
        <p:nvSpPr>
          <p:cNvPr id="98" name="TextBox 97">
            <a:extLst>
              <a:ext uri="{FF2B5EF4-FFF2-40B4-BE49-F238E27FC236}">
                <a16:creationId xmlns:a16="http://schemas.microsoft.com/office/drawing/2014/main" id="{6A95C7F4-C9E9-B847-9FF0-9A12E2B51541}"/>
              </a:ext>
            </a:extLst>
          </p:cNvPr>
          <p:cNvSpPr txBox="1"/>
          <p:nvPr/>
        </p:nvSpPr>
        <p:spPr>
          <a:xfrm>
            <a:off x="4925225" y="4734301"/>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t>
            </a:r>
          </a:p>
        </p:txBody>
      </p:sp>
      <p:sp>
        <p:nvSpPr>
          <p:cNvPr id="5" name="Bent-Up Arrow 4"/>
          <p:cNvSpPr/>
          <p:nvPr/>
        </p:nvSpPr>
        <p:spPr>
          <a:xfrm rot="10800000" flipH="1">
            <a:off x="3389509" y="1062452"/>
            <a:ext cx="850392" cy="731520"/>
          </a:xfrm>
          <a:prstGeom prst="bentUpArrow">
            <a:avLst>
              <a:gd name="adj1" fmla="val 25000"/>
              <a:gd name="adj2" fmla="val 0"/>
              <a:gd name="adj3" fmla="val 25000"/>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6493731" y="14928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6259548" y="1492800"/>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6039069" y="14928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794651" y="14928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574172" y="14928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5355615" y="14928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135136" y="14928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6266656" y="1784976"/>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6046177" y="1781832"/>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578663" y="2079720"/>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163255" y="3397991"/>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5618505" y="339799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6529005" y="339799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5170362" y="3701992"/>
            <a:ext cx="428773" cy="257005"/>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754052" y="3110271"/>
            <a:ext cx="200064"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533572" y="3110271"/>
            <a:ext cx="210834"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6299389" y="3110271"/>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078910" y="3110271"/>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5834492" y="3110271"/>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5614013" y="3110271"/>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5395456" y="3110271"/>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5174977" y="311027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6306497" y="3402447"/>
            <a:ext cx="210245"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6086018" y="3399303"/>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5618504" y="369211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6086018" y="369211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6536112" y="369541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16200000">
            <a:off x="7484160" y="1466434"/>
            <a:ext cx="480736" cy="887911"/>
          </a:xfrm>
          <a:prstGeom prst="down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Down Arrow 139"/>
          <p:cNvSpPr/>
          <p:nvPr/>
        </p:nvSpPr>
        <p:spPr>
          <a:xfrm rot="16200000">
            <a:off x="7484160" y="3092209"/>
            <a:ext cx="480736" cy="887911"/>
          </a:xfrm>
          <a:prstGeom prst="down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9985546" y="1284883"/>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765066" y="128488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48" name="Rectangle 147"/>
          <p:cNvSpPr/>
          <p:nvPr/>
        </p:nvSpPr>
        <p:spPr>
          <a:xfrm>
            <a:off x="9530883" y="1284883"/>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9310404" y="128488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083404" y="128488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8862925" y="1284883"/>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8644368" y="128488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8423889" y="1284883"/>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9774711" y="1765664"/>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59" name="Rectangle 158"/>
          <p:cNvSpPr/>
          <p:nvPr/>
        </p:nvSpPr>
        <p:spPr>
          <a:xfrm>
            <a:off x="9540528" y="1765664"/>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9320049" y="1765664"/>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093049" y="1765664"/>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8872570" y="1765664"/>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8654013" y="1765664"/>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8433534" y="1765664"/>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0003627" y="2282133"/>
            <a:ext cx="20006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783147" y="228213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9548964" y="2282133"/>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9328485" y="2282133"/>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9101485" y="228213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8881006" y="2282133"/>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8662449" y="2282133"/>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8441970" y="2282133"/>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6A95C7F4-C9E9-B847-9FF0-9A12E2B51541}"/>
              </a:ext>
            </a:extLst>
          </p:cNvPr>
          <p:cNvSpPr txBox="1"/>
          <p:nvPr/>
        </p:nvSpPr>
        <p:spPr>
          <a:xfrm>
            <a:off x="9888564" y="2266419"/>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1 SPRINT 3</a:t>
            </a:r>
          </a:p>
        </p:txBody>
      </p:sp>
      <p:sp>
        <p:nvSpPr>
          <p:cNvPr id="176" name="Rectangle 175"/>
          <p:cNvSpPr/>
          <p:nvPr/>
        </p:nvSpPr>
        <p:spPr>
          <a:xfrm>
            <a:off x="9995191" y="2860900"/>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774711" y="28609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9540528" y="2860900"/>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9320049" y="2860900"/>
            <a:ext cx="210834" cy="276351"/>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9093049" y="28609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8872570" y="28609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8654013" y="2860900"/>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33534" y="2860900"/>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9550173" y="3341681"/>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329694" y="334168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9102694" y="3341681"/>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8882215" y="3341681"/>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8663658" y="3341681"/>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8443179" y="334168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345485" y="3858149"/>
            <a:ext cx="20006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9125005" y="3858149"/>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8890651" y="3858150"/>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8672094" y="3858150"/>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8451615" y="3858150"/>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6A95C7F4-C9E9-B847-9FF0-9A12E2B51541}"/>
              </a:ext>
            </a:extLst>
          </p:cNvPr>
          <p:cNvSpPr txBox="1"/>
          <p:nvPr/>
        </p:nvSpPr>
        <p:spPr>
          <a:xfrm>
            <a:off x="9898209" y="3858149"/>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2 SPRINT 3</a:t>
            </a:r>
          </a:p>
        </p:txBody>
      </p:sp>
      <p:sp>
        <p:nvSpPr>
          <p:cNvPr id="204" name="TextBox 203">
            <a:extLst>
              <a:ext uri="{FF2B5EF4-FFF2-40B4-BE49-F238E27FC236}">
                <a16:creationId xmlns:a16="http://schemas.microsoft.com/office/drawing/2014/main" id="{6A95C7F4-C9E9-B847-9FF0-9A12E2B51541}"/>
              </a:ext>
            </a:extLst>
          </p:cNvPr>
          <p:cNvSpPr txBox="1"/>
          <p:nvPr/>
        </p:nvSpPr>
        <p:spPr>
          <a:xfrm>
            <a:off x="8564767" y="1000753"/>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PLAN</a:t>
            </a:r>
          </a:p>
        </p:txBody>
      </p:sp>
      <p:sp>
        <p:nvSpPr>
          <p:cNvPr id="205" name="TextBox 204">
            <a:extLst>
              <a:ext uri="{FF2B5EF4-FFF2-40B4-BE49-F238E27FC236}">
                <a16:creationId xmlns:a16="http://schemas.microsoft.com/office/drawing/2014/main" id="{6A95C7F4-C9E9-B847-9FF0-9A12E2B51541}"/>
              </a:ext>
            </a:extLst>
          </p:cNvPr>
          <p:cNvSpPr txBox="1"/>
          <p:nvPr/>
        </p:nvSpPr>
        <p:spPr>
          <a:xfrm>
            <a:off x="8028990" y="4715411"/>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t>
            </a:r>
          </a:p>
        </p:txBody>
      </p:sp>
    </p:spTree>
    <p:extLst>
      <p:ext uri="{BB962C8B-B14F-4D97-AF65-F5344CB8AC3E}">
        <p14:creationId xmlns:p14="http://schemas.microsoft.com/office/powerpoint/2010/main" val="37718540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 Ceremonies</a:t>
            </a:r>
          </a:p>
        </p:txBody>
      </p:sp>
    </p:spTree>
    <p:extLst>
      <p:ext uri="{BB962C8B-B14F-4D97-AF65-F5344CB8AC3E}">
        <p14:creationId xmlns:p14="http://schemas.microsoft.com/office/powerpoint/2010/main" val="383709627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8AA68B5-5745-B94E-B9F7-7A12321ED246}"/>
              </a:ext>
            </a:extLst>
          </p:cNvPr>
          <p:cNvSpPr txBox="1"/>
          <p:nvPr/>
        </p:nvSpPr>
        <p:spPr>
          <a:xfrm>
            <a:off x="4862176" y="2753850"/>
            <a:ext cx="2467675" cy="1384995"/>
          </a:xfrm>
          <a:prstGeom prst="rect">
            <a:avLst/>
          </a:prstGeom>
          <a:noFill/>
        </p:spPr>
        <p:txBody>
          <a:bodyPr wrap="square" rtlCol="0" anchor="ctr">
            <a:spAutoFit/>
          </a:bodyPr>
          <a:lstStyle/>
          <a:p>
            <a:pPr algn="ctr"/>
            <a:r>
              <a:rPr lang="en-US" sz="3000" b="1" dirty="0">
                <a:solidFill>
                  <a:schemeClr val="tx2"/>
                </a:solidFill>
                <a:latin typeface="Calibri" panose="020F0502020204030204" pitchFamily="34" charset="0"/>
                <a:cs typeface="Calibri" panose="020F0502020204030204" pitchFamily="34" charset="0"/>
              </a:rPr>
              <a:t>SCRUM  STRUCTURE</a:t>
            </a:r>
          </a:p>
          <a:p>
            <a:pPr algn="ctr"/>
            <a:r>
              <a:rPr lang="en-US" sz="2400" b="1" dirty="0">
                <a:solidFill>
                  <a:schemeClr val="tx2"/>
                </a:solidFill>
                <a:latin typeface="Calibri" panose="020F0502020204030204" pitchFamily="34" charset="0"/>
                <a:cs typeface="Calibri" panose="020F0502020204030204" pitchFamily="34" charset="0"/>
              </a:rPr>
              <a:t>(the ceremonies)</a:t>
            </a:r>
          </a:p>
        </p:txBody>
      </p:sp>
      <p:grpSp>
        <p:nvGrpSpPr>
          <p:cNvPr id="66" name="Group 65">
            <a:extLst>
              <a:ext uri="{FF2B5EF4-FFF2-40B4-BE49-F238E27FC236}">
                <a16:creationId xmlns:a16="http://schemas.microsoft.com/office/drawing/2014/main" id="{8367B64C-823E-2649-B78F-C9A677A22301}"/>
              </a:ext>
            </a:extLst>
          </p:cNvPr>
          <p:cNvGrpSpPr/>
          <p:nvPr/>
        </p:nvGrpSpPr>
        <p:grpSpPr>
          <a:xfrm>
            <a:off x="3263885" y="1155878"/>
            <a:ext cx="5681163" cy="5074494"/>
            <a:chOff x="7314972" y="3059762"/>
            <a:chExt cx="9747708" cy="8706788"/>
          </a:xfrm>
        </p:grpSpPr>
        <p:sp>
          <p:nvSpPr>
            <p:cNvPr id="22" name="Right Triangle 21">
              <a:extLst>
                <a:ext uri="{FF2B5EF4-FFF2-40B4-BE49-F238E27FC236}">
                  <a16:creationId xmlns:a16="http://schemas.microsoft.com/office/drawing/2014/main" id="{4197BAA4-38F6-5447-8B5D-3F23FE9467F0}"/>
                </a:ext>
              </a:extLst>
            </p:cNvPr>
            <p:cNvSpPr/>
            <p:nvPr/>
          </p:nvSpPr>
          <p:spPr>
            <a:xfrm rot="10800000">
              <a:off x="8214370" y="3059762"/>
              <a:ext cx="2232650" cy="223265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43" name="Freeform 42">
              <a:extLst>
                <a:ext uri="{FF2B5EF4-FFF2-40B4-BE49-F238E27FC236}">
                  <a16:creationId xmlns:a16="http://schemas.microsoft.com/office/drawing/2014/main" id="{E39BA72F-AD71-6744-80F8-5211E6E5D22A}"/>
                </a:ext>
              </a:extLst>
            </p:cNvPr>
            <p:cNvSpPr/>
            <p:nvPr/>
          </p:nvSpPr>
          <p:spPr>
            <a:xfrm>
              <a:off x="14410894" y="3510926"/>
              <a:ext cx="2651786" cy="3290331"/>
            </a:xfrm>
            <a:custGeom>
              <a:avLst/>
              <a:gdLst>
                <a:gd name="connsiteX0" fmla="*/ 1289017 w 2651786"/>
                <a:gd name="connsiteY0" fmla="*/ 0 h 3290331"/>
                <a:gd name="connsiteX1" fmla="*/ 1387358 w 2651786"/>
                <a:gd name="connsiteY1" fmla="*/ 103146 h 3290331"/>
                <a:gd name="connsiteX2" fmla="*/ 2647754 w 2651786"/>
                <a:gd name="connsiteY2" fmla="*/ 3130843 h 3290331"/>
                <a:gd name="connsiteX3" fmla="*/ 2651786 w 2651786"/>
                <a:gd name="connsiteY3" fmla="*/ 3290331 h 3290331"/>
                <a:gd name="connsiteX4" fmla="*/ 831025 w 2651786"/>
                <a:gd name="connsiteY4" fmla="*/ 3290331 h 3290331"/>
                <a:gd name="connsiteX5" fmla="*/ 829361 w 2651786"/>
                <a:gd name="connsiteY5" fmla="*/ 3224539 h 3290331"/>
                <a:gd name="connsiteX6" fmla="*/ 135631 w 2651786"/>
                <a:gd name="connsiteY6" fmla="*/ 1438248 h 3290331"/>
                <a:gd name="connsiteX7" fmla="*/ 0 w 2651786"/>
                <a:gd name="connsiteY7" fmla="*/ 1289017 h 3290331"/>
                <a:gd name="connsiteX8" fmla="*/ 1289017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1289017" y="0"/>
                  </a:moveTo>
                  <a:lnTo>
                    <a:pt x="1387358" y="103146"/>
                  </a:lnTo>
                  <a:cubicBezTo>
                    <a:pt x="2121935" y="911361"/>
                    <a:pt x="2588772" y="1967299"/>
                    <a:pt x="2647754" y="3130843"/>
                  </a:cubicBezTo>
                  <a:lnTo>
                    <a:pt x="2651786" y="3290331"/>
                  </a:lnTo>
                  <a:lnTo>
                    <a:pt x="831025" y="3290331"/>
                  </a:lnTo>
                  <a:lnTo>
                    <a:pt x="829361" y="3224539"/>
                  </a:lnTo>
                  <a:cubicBezTo>
                    <a:pt x="795044" y="2547540"/>
                    <a:pt x="540369" y="1928677"/>
                    <a:pt x="135631" y="1438248"/>
                  </a:cubicBezTo>
                  <a:lnTo>
                    <a:pt x="0" y="1289017"/>
                  </a:lnTo>
                  <a:lnTo>
                    <a:pt x="1289017"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42" name="Freeform 41">
              <a:extLst>
                <a:ext uri="{FF2B5EF4-FFF2-40B4-BE49-F238E27FC236}">
                  <a16:creationId xmlns:a16="http://schemas.microsoft.com/office/drawing/2014/main" id="{62AC22FC-CC31-EF4A-903A-9C8AB53FDA81}"/>
                </a:ext>
              </a:extLst>
            </p:cNvPr>
            <p:cNvSpPr/>
            <p:nvPr/>
          </p:nvSpPr>
          <p:spPr>
            <a:xfrm>
              <a:off x="7314972" y="3510926"/>
              <a:ext cx="2651785" cy="3290331"/>
            </a:xfrm>
            <a:custGeom>
              <a:avLst/>
              <a:gdLst>
                <a:gd name="connsiteX0" fmla="*/ 1362768 w 2651785"/>
                <a:gd name="connsiteY0" fmla="*/ 0 h 3290331"/>
                <a:gd name="connsiteX1" fmla="*/ 2651785 w 2651785"/>
                <a:gd name="connsiteY1" fmla="*/ 1289017 h 3290331"/>
                <a:gd name="connsiteX2" fmla="*/ 2516154 w 2651785"/>
                <a:gd name="connsiteY2" fmla="*/ 1438248 h 3290331"/>
                <a:gd name="connsiteX3" fmla="*/ 1822424 w 2651785"/>
                <a:gd name="connsiteY3" fmla="*/ 3224539 h 3290331"/>
                <a:gd name="connsiteX4" fmla="*/ 1820760 w 2651785"/>
                <a:gd name="connsiteY4" fmla="*/ 3290331 h 3290331"/>
                <a:gd name="connsiteX5" fmla="*/ 0 w 2651785"/>
                <a:gd name="connsiteY5" fmla="*/ 3290331 h 3290331"/>
                <a:gd name="connsiteX6" fmla="*/ 4033 w 2651785"/>
                <a:gd name="connsiteY6" fmla="*/ 3130843 h 3290331"/>
                <a:gd name="connsiteX7" fmla="*/ 1264428 w 2651785"/>
                <a:gd name="connsiteY7" fmla="*/ 103146 h 3290331"/>
                <a:gd name="connsiteX8" fmla="*/ 1362768 w 2651785"/>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1">
                  <a:moveTo>
                    <a:pt x="1362768" y="0"/>
                  </a:moveTo>
                  <a:lnTo>
                    <a:pt x="2651785" y="1289017"/>
                  </a:lnTo>
                  <a:lnTo>
                    <a:pt x="2516154" y="1438248"/>
                  </a:lnTo>
                  <a:cubicBezTo>
                    <a:pt x="2111416" y="1928677"/>
                    <a:pt x="1856741" y="2547540"/>
                    <a:pt x="1822424" y="3224539"/>
                  </a:cubicBezTo>
                  <a:lnTo>
                    <a:pt x="1820760" y="3290331"/>
                  </a:lnTo>
                  <a:lnTo>
                    <a:pt x="0" y="3290331"/>
                  </a:lnTo>
                  <a:lnTo>
                    <a:pt x="4033" y="3130843"/>
                  </a:lnTo>
                  <a:cubicBezTo>
                    <a:pt x="63013" y="1967299"/>
                    <a:pt x="529851" y="911361"/>
                    <a:pt x="1264428" y="103146"/>
                  </a:cubicBezTo>
                  <a:lnTo>
                    <a:pt x="136276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8" name="Freeform 37">
              <a:extLst>
                <a:ext uri="{FF2B5EF4-FFF2-40B4-BE49-F238E27FC236}">
                  <a16:creationId xmlns:a16="http://schemas.microsoft.com/office/drawing/2014/main" id="{3BEBFED4-50E3-A04F-86B0-7405ABF180E4}"/>
                </a:ext>
              </a:extLst>
            </p:cNvPr>
            <p:cNvSpPr/>
            <p:nvPr/>
          </p:nvSpPr>
          <p:spPr>
            <a:xfrm>
              <a:off x="7314972" y="6984135"/>
              <a:ext cx="2651785" cy="3290330"/>
            </a:xfrm>
            <a:custGeom>
              <a:avLst/>
              <a:gdLst>
                <a:gd name="connsiteX0" fmla="*/ 0 w 2651785"/>
                <a:gd name="connsiteY0" fmla="*/ 0 h 3290330"/>
                <a:gd name="connsiteX1" fmla="*/ 1820760 w 2651785"/>
                <a:gd name="connsiteY1" fmla="*/ 0 h 3290330"/>
                <a:gd name="connsiteX2" fmla="*/ 1822424 w 2651785"/>
                <a:gd name="connsiteY2" fmla="*/ 65791 h 3290330"/>
                <a:gd name="connsiteX3" fmla="*/ 2516154 w 2651785"/>
                <a:gd name="connsiteY3" fmla="*/ 1852082 h 3290330"/>
                <a:gd name="connsiteX4" fmla="*/ 2651785 w 2651785"/>
                <a:gd name="connsiteY4" fmla="*/ 2001314 h 3290330"/>
                <a:gd name="connsiteX5" fmla="*/ 1362769 w 2651785"/>
                <a:gd name="connsiteY5" fmla="*/ 3290330 h 3290330"/>
                <a:gd name="connsiteX6" fmla="*/ 1264428 w 2651785"/>
                <a:gd name="connsiteY6" fmla="*/ 3187184 h 3290330"/>
                <a:gd name="connsiteX7" fmla="*/ 4033 w 2651785"/>
                <a:gd name="connsiteY7" fmla="*/ 159487 h 3290330"/>
                <a:gd name="connsiteX8" fmla="*/ 0 w 2651785"/>
                <a:gd name="connsiteY8" fmla="*/ 0 h 3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0">
                  <a:moveTo>
                    <a:pt x="0" y="0"/>
                  </a:moveTo>
                  <a:lnTo>
                    <a:pt x="1820760" y="0"/>
                  </a:lnTo>
                  <a:lnTo>
                    <a:pt x="1822424" y="65791"/>
                  </a:lnTo>
                  <a:cubicBezTo>
                    <a:pt x="1856741" y="742791"/>
                    <a:pt x="2111416" y="1361653"/>
                    <a:pt x="2516154" y="1852082"/>
                  </a:cubicBezTo>
                  <a:lnTo>
                    <a:pt x="2651785" y="2001314"/>
                  </a:lnTo>
                  <a:lnTo>
                    <a:pt x="1362769" y="3290330"/>
                  </a:lnTo>
                  <a:lnTo>
                    <a:pt x="1264428" y="3187184"/>
                  </a:lnTo>
                  <a:cubicBezTo>
                    <a:pt x="529851" y="2378969"/>
                    <a:pt x="63013" y="1323031"/>
                    <a:pt x="4033" y="159487"/>
                  </a:cubicBez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7" name="Freeform 36">
              <a:extLst>
                <a:ext uri="{FF2B5EF4-FFF2-40B4-BE49-F238E27FC236}">
                  <a16:creationId xmlns:a16="http://schemas.microsoft.com/office/drawing/2014/main" id="{6A8EE16C-B110-A445-894D-C4BB3DCD0C7F}"/>
                </a:ext>
              </a:extLst>
            </p:cNvPr>
            <p:cNvSpPr/>
            <p:nvPr/>
          </p:nvSpPr>
          <p:spPr>
            <a:xfrm>
              <a:off x="14410894" y="6984136"/>
              <a:ext cx="2651786" cy="3290331"/>
            </a:xfrm>
            <a:custGeom>
              <a:avLst/>
              <a:gdLst>
                <a:gd name="connsiteX0" fmla="*/ 831025 w 2651786"/>
                <a:gd name="connsiteY0" fmla="*/ 0 h 3290331"/>
                <a:gd name="connsiteX1" fmla="*/ 2651786 w 2651786"/>
                <a:gd name="connsiteY1" fmla="*/ 0 h 3290331"/>
                <a:gd name="connsiteX2" fmla="*/ 2647754 w 2651786"/>
                <a:gd name="connsiteY2" fmla="*/ 159487 h 3290331"/>
                <a:gd name="connsiteX3" fmla="*/ 1387358 w 2651786"/>
                <a:gd name="connsiteY3" fmla="*/ 3187184 h 3290331"/>
                <a:gd name="connsiteX4" fmla="*/ 1289017 w 2651786"/>
                <a:gd name="connsiteY4" fmla="*/ 3290331 h 3290331"/>
                <a:gd name="connsiteX5" fmla="*/ 0 w 2651786"/>
                <a:gd name="connsiteY5" fmla="*/ 2001314 h 3290331"/>
                <a:gd name="connsiteX6" fmla="*/ 135631 w 2651786"/>
                <a:gd name="connsiteY6" fmla="*/ 1852082 h 3290331"/>
                <a:gd name="connsiteX7" fmla="*/ 829361 w 2651786"/>
                <a:gd name="connsiteY7" fmla="*/ 65791 h 3290331"/>
                <a:gd name="connsiteX8" fmla="*/ 831025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831025" y="0"/>
                  </a:moveTo>
                  <a:lnTo>
                    <a:pt x="2651786" y="0"/>
                  </a:lnTo>
                  <a:lnTo>
                    <a:pt x="2647754" y="159487"/>
                  </a:lnTo>
                  <a:cubicBezTo>
                    <a:pt x="2588772" y="1323031"/>
                    <a:pt x="2121935" y="2378969"/>
                    <a:pt x="1387358" y="3187184"/>
                  </a:cubicBezTo>
                  <a:lnTo>
                    <a:pt x="1289017" y="3290331"/>
                  </a:lnTo>
                  <a:lnTo>
                    <a:pt x="0" y="2001314"/>
                  </a:lnTo>
                  <a:lnTo>
                    <a:pt x="135631" y="1852082"/>
                  </a:lnTo>
                  <a:cubicBezTo>
                    <a:pt x="540369" y="1361653"/>
                    <a:pt x="795044" y="742791"/>
                    <a:pt x="829361" y="65791"/>
                  </a:cubicBezTo>
                  <a:lnTo>
                    <a:pt x="831025"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6" name="Freeform 35">
              <a:extLst>
                <a:ext uri="{FF2B5EF4-FFF2-40B4-BE49-F238E27FC236}">
                  <a16:creationId xmlns:a16="http://schemas.microsoft.com/office/drawing/2014/main" id="{FC903213-1885-D940-86CE-9DF5B2BFDEF5}"/>
                </a:ext>
              </a:extLst>
            </p:cNvPr>
            <p:cNvSpPr/>
            <p:nvPr/>
          </p:nvSpPr>
          <p:spPr>
            <a:xfrm>
              <a:off x="8807055" y="9114765"/>
              <a:ext cx="3290330" cy="2651785"/>
            </a:xfrm>
            <a:custGeom>
              <a:avLst/>
              <a:gdLst>
                <a:gd name="connsiteX0" fmla="*/ 1289017 w 3290330"/>
                <a:gd name="connsiteY0" fmla="*/ 0 h 2651785"/>
                <a:gd name="connsiteX1" fmla="*/ 1438248 w 3290330"/>
                <a:gd name="connsiteY1" fmla="*/ 135631 h 2651785"/>
                <a:gd name="connsiteX2" fmla="*/ 3224539 w 3290330"/>
                <a:gd name="connsiteY2" fmla="*/ 829361 h 2651785"/>
                <a:gd name="connsiteX3" fmla="*/ 3290330 w 3290330"/>
                <a:gd name="connsiteY3" fmla="*/ 831025 h 2651785"/>
                <a:gd name="connsiteX4" fmla="*/ 3290330 w 3290330"/>
                <a:gd name="connsiteY4" fmla="*/ 2651785 h 2651785"/>
                <a:gd name="connsiteX5" fmla="*/ 3130843 w 3290330"/>
                <a:gd name="connsiteY5" fmla="*/ 2647752 h 2651785"/>
                <a:gd name="connsiteX6" fmla="*/ 103146 w 3290330"/>
                <a:gd name="connsiteY6" fmla="*/ 1387357 h 2651785"/>
                <a:gd name="connsiteX7" fmla="*/ 0 w 3290330"/>
                <a:gd name="connsiteY7" fmla="*/ 1289016 h 2651785"/>
                <a:gd name="connsiteX8" fmla="*/ 1289017 w 3290330"/>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0" h="2651785">
                  <a:moveTo>
                    <a:pt x="1289017" y="0"/>
                  </a:moveTo>
                  <a:lnTo>
                    <a:pt x="1438248" y="135631"/>
                  </a:lnTo>
                  <a:cubicBezTo>
                    <a:pt x="1928677" y="540369"/>
                    <a:pt x="2547539" y="795044"/>
                    <a:pt x="3224539" y="829361"/>
                  </a:cubicBezTo>
                  <a:lnTo>
                    <a:pt x="3290330" y="831025"/>
                  </a:lnTo>
                  <a:lnTo>
                    <a:pt x="3290330" y="2651785"/>
                  </a:lnTo>
                  <a:lnTo>
                    <a:pt x="3130843" y="2647752"/>
                  </a:lnTo>
                  <a:cubicBezTo>
                    <a:pt x="1967299" y="2588772"/>
                    <a:pt x="911361" y="2121935"/>
                    <a:pt x="103146" y="1387357"/>
                  </a:cubicBezTo>
                  <a:lnTo>
                    <a:pt x="0" y="1289016"/>
                  </a:lnTo>
                  <a:lnTo>
                    <a:pt x="1289017"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5" name="Freeform 34">
              <a:extLst>
                <a:ext uri="{FF2B5EF4-FFF2-40B4-BE49-F238E27FC236}">
                  <a16:creationId xmlns:a16="http://schemas.microsoft.com/office/drawing/2014/main" id="{411902B3-9711-2D4D-BF59-9149F61B98D5}"/>
                </a:ext>
              </a:extLst>
            </p:cNvPr>
            <p:cNvSpPr/>
            <p:nvPr/>
          </p:nvSpPr>
          <p:spPr>
            <a:xfrm>
              <a:off x="12280266" y="9114765"/>
              <a:ext cx="3290331" cy="2651785"/>
            </a:xfrm>
            <a:custGeom>
              <a:avLst/>
              <a:gdLst>
                <a:gd name="connsiteX0" fmla="*/ 2001313 w 3290331"/>
                <a:gd name="connsiteY0" fmla="*/ 0 h 2651785"/>
                <a:gd name="connsiteX1" fmla="*/ 3290331 w 3290331"/>
                <a:gd name="connsiteY1" fmla="*/ 1289017 h 2651785"/>
                <a:gd name="connsiteX2" fmla="*/ 3187184 w 3290331"/>
                <a:gd name="connsiteY2" fmla="*/ 1387357 h 2651785"/>
                <a:gd name="connsiteX3" fmla="*/ 159487 w 3290331"/>
                <a:gd name="connsiteY3" fmla="*/ 2647752 h 2651785"/>
                <a:gd name="connsiteX4" fmla="*/ 0 w 3290331"/>
                <a:gd name="connsiteY4" fmla="*/ 2651785 h 2651785"/>
                <a:gd name="connsiteX5" fmla="*/ 0 w 3290331"/>
                <a:gd name="connsiteY5" fmla="*/ 831025 h 2651785"/>
                <a:gd name="connsiteX6" fmla="*/ 65791 w 3290331"/>
                <a:gd name="connsiteY6" fmla="*/ 829361 h 2651785"/>
                <a:gd name="connsiteX7" fmla="*/ 1852082 w 3290331"/>
                <a:gd name="connsiteY7" fmla="*/ 135631 h 2651785"/>
                <a:gd name="connsiteX8" fmla="*/ 2001313 w 3290331"/>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1" h="2651785">
                  <a:moveTo>
                    <a:pt x="2001313" y="0"/>
                  </a:moveTo>
                  <a:lnTo>
                    <a:pt x="3290331" y="1289017"/>
                  </a:lnTo>
                  <a:lnTo>
                    <a:pt x="3187184" y="1387357"/>
                  </a:lnTo>
                  <a:cubicBezTo>
                    <a:pt x="2378969" y="2121935"/>
                    <a:pt x="1323031" y="2588772"/>
                    <a:pt x="159487" y="2647752"/>
                  </a:cubicBezTo>
                  <a:lnTo>
                    <a:pt x="0" y="2651785"/>
                  </a:lnTo>
                  <a:lnTo>
                    <a:pt x="0" y="831025"/>
                  </a:lnTo>
                  <a:lnTo>
                    <a:pt x="65791" y="829361"/>
                  </a:lnTo>
                  <a:cubicBezTo>
                    <a:pt x="742791" y="795044"/>
                    <a:pt x="1361653" y="540369"/>
                    <a:pt x="1852082" y="135631"/>
                  </a:cubicBezTo>
                  <a:lnTo>
                    <a:pt x="20013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grpSp>
      <p:grpSp>
        <p:nvGrpSpPr>
          <p:cNvPr id="75" name="Group 74">
            <a:extLst>
              <a:ext uri="{FF2B5EF4-FFF2-40B4-BE49-F238E27FC236}">
                <a16:creationId xmlns:a16="http://schemas.microsoft.com/office/drawing/2014/main" id="{0FBAC497-3429-0E4B-9FC8-379DAE2BF6E1}"/>
              </a:ext>
            </a:extLst>
          </p:cNvPr>
          <p:cNvGrpSpPr/>
          <p:nvPr/>
        </p:nvGrpSpPr>
        <p:grpSpPr>
          <a:xfrm>
            <a:off x="8267266" y="3185963"/>
            <a:ext cx="293571" cy="433137"/>
            <a:chOff x="16531356" y="6371925"/>
            <a:chExt cx="587141" cy="866274"/>
          </a:xfrm>
        </p:grpSpPr>
        <p:grpSp>
          <p:nvGrpSpPr>
            <p:cNvPr id="69" name="Group 68">
              <a:extLst>
                <a:ext uri="{FF2B5EF4-FFF2-40B4-BE49-F238E27FC236}">
                  <a16:creationId xmlns:a16="http://schemas.microsoft.com/office/drawing/2014/main" id="{E78CA8DE-EA55-DD4C-8FED-3A84570B4FE8}"/>
                </a:ext>
              </a:extLst>
            </p:cNvPr>
            <p:cNvGrpSpPr/>
            <p:nvPr/>
          </p:nvGrpSpPr>
          <p:grpSpPr>
            <a:xfrm>
              <a:off x="16531356" y="6371925"/>
              <a:ext cx="587141" cy="211756"/>
              <a:chOff x="16540981" y="6381550"/>
              <a:chExt cx="587141" cy="211756"/>
            </a:xfrm>
          </p:grpSpPr>
          <p:sp useBgFill="1">
            <p:nvSpPr>
              <p:cNvPr id="67" name="Oval 66">
                <a:extLst>
                  <a:ext uri="{FF2B5EF4-FFF2-40B4-BE49-F238E27FC236}">
                    <a16:creationId xmlns:a16="http://schemas.microsoft.com/office/drawing/2014/main" id="{BE755981-C9D8-FB4D-8D18-B3216A7EB47E}"/>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68" name="Oval 67">
                <a:extLst>
                  <a:ext uri="{FF2B5EF4-FFF2-40B4-BE49-F238E27FC236}">
                    <a16:creationId xmlns:a16="http://schemas.microsoft.com/office/drawing/2014/main" id="{67B42AA2-D8F7-D746-B50C-111A6DF34FDE}"/>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76AC681C-510B-A44F-A2CC-55A3E0227205}"/>
                </a:ext>
              </a:extLst>
            </p:cNvPr>
            <p:cNvGrpSpPr/>
            <p:nvPr/>
          </p:nvGrpSpPr>
          <p:grpSpPr>
            <a:xfrm>
              <a:off x="16531356" y="7026443"/>
              <a:ext cx="587141" cy="211756"/>
              <a:chOff x="16540981" y="6381550"/>
              <a:chExt cx="587141" cy="211756"/>
            </a:xfrm>
          </p:grpSpPr>
          <p:sp useBgFill="1">
            <p:nvSpPr>
              <p:cNvPr id="71" name="Oval 70">
                <a:extLst>
                  <a:ext uri="{FF2B5EF4-FFF2-40B4-BE49-F238E27FC236}">
                    <a16:creationId xmlns:a16="http://schemas.microsoft.com/office/drawing/2014/main" id="{80E2D86F-828F-0E45-A5CA-0A6CFA3E7FE0}"/>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72" name="Oval 71">
                <a:extLst>
                  <a:ext uri="{FF2B5EF4-FFF2-40B4-BE49-F238E27FC236}">
                    <a16:creationId xmlns:a16="http://schemas.microsoft.com/office/drawing/2014/main" id="{5FB550CB-AC9B-2F4E-A0E2-F80B3E08F197}"/>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73" name="Rounded Rectangle 72">
              <a:extLst>
                <a:ext uri="{FF2B5EF4-FFF2-40B4-BE49-F238E27FC236}">
                  <a16:creationId xmlns:a16="http://schemas.microsoft.com/office/drawing/2014/main" id="{9C1D5B9D-7A90-5E4D-8D3D-EC216AAE2B55}"/>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74" name="Rounded Rectangle 73">
              <a:extLst>
                <a:ext uri="{FF2B5EF4-FFF2-40B4-BE49-F238E27FC236}">
                  <a16:creationId xmlns:a16="http://schemas.microsoft.com/office/drawing/2014/main" id="{C0007BE6-86B3-7A47-89FA-A709A25DEED6}"/>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6" name="Group 75">
            <a:extLst>
              <a:ext uri="{FF2B5EF4-FFF2-40B4-BE49-F238E27FC236}">
                <a16:creationId xmlns:a16="http://schemas.microsoft.com/office/drawing/2014/main" id="{A8E7F268-EA1B-AD40-9B4E-C2367DFE0B47}"/>
              </a:ext>
            </a:extLst>
          </p:cNvPr>
          <p:cNvGrpSpPr/>
          <p:nvPr/>
        </p:nvGrpSpPr>
        <p:grpSpPr>
          <a:xfrm>
            <a:off x="3632821" y="3185963"/>
            <a:ext cx="293571" cy="433137"/>
            <a:chOff x="16531356" y="6371925"/>
            <a:chExt cx="587141" cy="866274"/>
          </a:xfrm>
        </p:grpSpPr>
        <p:grpSp>
          <p:nvGrpSpPr>
            <p:cNvPr id="77" name="Group 76">
              <a:extLst>
                <a:ext uri="{FF2B5EF4-FFF2-40B4-BE49-F238E27FC236}">
                  <a16:creationId xmlns:a16="http://schemas.microsoft.com/office/drawing/2014/main" id="{91C9626B-2A40-F041-A854-5FD530E7B86E}"/>
                </a:ext>
              </a:extLst>
            </p:cNvPr>
            <p:cNvGrpSpPr/>
            <p:nvPr/>
          </p:nvGrpSpPr>
          <p:grpSpPr>
            <a:xfrm>
              <a:off x="16531356" y="6371925"/>
              <a:ext cx="587141" cy="211756"/>
              <a:chOff x="16540981" y="6381550"/>
              <a:chExt cx="587141" cy="211756"/>
            </a:xfrm>
          </p:grpSpPr>
          <p:sp useBgFill="1">
            <p:nvSpPr>
              <p:cNvPr id="83" name="Oval 82">
                <a:extLst>
                  <a:ext uri="{FF2B5EF4-FFF2-40B4-BE49-F238E27FC236}">
                    <a16:creationId xmlns:a16="http://schemas.microsoft.com/office/drawing/2014/main" id="{58BA1387-0620-6646-BE61-0B0BF6DF3E8F}"/>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84" name="Oval 83">
                <a:extLst>
                  <a:ext uri="{FF2B5EF4-FFF2-40B4-BE49-F238E27FC236}">
                    <a16:creationId xmlns:a16="http://schemas.microsoft.com/office/drawing/2014/main" id="{1B8C98F9-6ECD-584B-A071-B9CA1B183A5A}"/>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8" name="Group 77">
              <a:extLst>
                <a:ext uri="{FF2B5EF4-FFF2-40B4-BE49-F238E27FC236}">
                  <a16:creationId xmlns:a16="http://schemas.microsoft.com/office/drawing/2014/main" id="{329EC62F-14CE-CB47-BD47-B01EA68EF11D}"/>
                </a:ext>
              </a:extLst>
            </p:cNvPr>
            <p:cNvGrpSpPr/>
            <p:nvPr/>
          </p:nvGrpSpPr>
          <p:grpSpPr>
            <a:xfrm>
              <a:off x="16531356" y="7026443"/>
              <a:ext cx="587141" cy="211756"/>
              <a:chOff x="16540981" y="6381550"/>
              <a:chExt cx="587141" cy="211756"/>
            </a:xfrm>
          </p:grpSpPr>
          <p:sp useBgFill="1">
            <p:nvSpPr>
              <p:cNvPr id="81" name="Oval 80">
                <a:extLst>
                  <a:ext uri="{FF2B5EF4-FFF2-40B4-BE49-F238E27FC236}">
                    <a16:creationId xmlns:a16="http://schemas.microsoft.com/office/drawing/2014/main" id="{90E3B662-CD73-F14D-8AC4-482A00FD0DE2}"/>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82" name="Oval 81">
                <a:extLst>
                  <a:ext uri="{FF2B5EF4-FFF2-40B4-BE49-F238E27FC236}">
                    <a16:creationId xmlns:a16="http://schemas.microsoft.com/office/drawing/2014/main" id="{2122996C-4FCB-D64D-B60D-A19B535A9CF0}"/>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79" name="Rounded Rectangle 78">
              <a:extLst>
                <a:ext uri="{FF2B5EF4-FFF2-40B4-BE49-F238E27FC236}">
                  <a16:creationId xmlns:a16="http://schemas.microsoft.com/office/drawing/2014/main" id="{0165F4FC-C6D5-D145-8698-0526897976C0}"/>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80" name="Rounded Rectangle 79">
              <a:extLst>
                <a:ext uri="{FF2B5EF4-FFF2-40B4-BE49-F238E27FC236}">
                  <a16:creationId xmlns:a16="http://schemas.microsoft.com/office/drawing/2014/main" id="{138416C3-A0EE-8E41-8F98-A24192EBFCE3}"/>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85" name="Group 84">
            <a:extLst>
              <a:ext uri="{FF2B5EF4-FFF2-40B4-BE49-F238E27FC236}">
                <a16:creationId xmlns:a16="http://schemas.microsoft.com/office/drawing/2014/main" id="{26B743AD-B0AC-8640-97B1-2F46680533A8}"/>
              </a:ext>
            </a:extLst>
          </p:cNvPr>
          <p:cNvGrpSpPr/>
          <p:nvPr/>
        </p:nvGrpSpPr>
        <p:grpSpPr>
          <a:xfrm rot="16200000">
            <a:off x="5949215" y="5501548"/>
            <a:ext cx="293571" cy="433137"/>
            <a:chOff x="16531356" y="6371925"/>
            <a:chExt cx="587141" cy="866274"/>
          </a:xfrm>
        </p:grpSpPr>
        <p:grpSp>
          <p:nvGrpSpPr>
            <p:cNvPr id="86" name="Group 85">
              <a:extLst>
                <a:ext uri="{FF2B5EF4-FFF2-40B4-BE49-F238E27FC236}">
                  <a16:creationId xmlns:a16="http://schemas.microsoft.com/office/drawing/2014/main" id="{FFD15B66-1249-7642-B45F-6067B6EE7C9F}"/>
                </a:ext>
              </a:extLst>
            </p:cNvPr>
            <p:cNvGrpSpPr/>
            <p:nvPr/>
          </p:nvGrpSpPr>
          <p:grpSpPr>
            <a:xfrm>
              <a:off x="16531356" y="6371925"/>
              <a:ext cx="587141" cy="211756"/>
              <a:chOff x="16540981" y="6381550"/>
              <a:chExt cx="587141" cy="211756"/>
            </a:xfrm>
          </p:grpSpPr>
          <p:sp useBgFill="1">
            <p:nvSpPr>
              <p:cNvPr id="92" name="Oval 91">
                <a:extLst>
                  <a:ext uri="{FF2B5EF4-FFF2-40B4-BE49-F238E27FC236}">
                    <a16:creationId xmlns:a16="http://schemas.microsoft.com/office/drawing/2014/main" id="{58FDADAB-B1AE-6344-8834-161025136478}"/>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93" name="Oval 92">
                <a:extLst>
                  <a:ext uri="{FF2B5EF4-FFF2-40B4-BE49-F238E27FC236}">
                    <a16:creationId xmlns:a16="http://schemas.microsoft.com/office/drawing/2014/main" id="{EDDCF608-7BF7-FC4A-AE6C-4B100D4FCA0A}"/>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87" name="Group 86">
              <a:extLst>
                <a:ext uri="{FF2B5EF4-FFF2-40B4-BE49-F238E27FC236}">
                  <a16:creationId xmlns:a16="http://schemas.microsoft.com/office/drawing/2014/main" id="{8993CA4F-CE39-7741-9CD9-8417FB73AE90}"/>
                </a:ext>
              </a:extLst>
            </p:cNvPr>
            <p:cNvGrpSpPr/>
            <p:nvPr/>
          </p:nvGrpSpPr>
          <p:grpSpPr>
            <a:xfrm>
              <a:off x="16531356" y="7026443"/>
              <a:ext cx="587141" cy="211756"/>
              <a:chOff x="16540981" y="6381550"/>
              <a:chExt cx="587141" cy="211756"/>
            </a:xfrm>
          </p:grpSpPr>
          <p:sp useBgFill="1">
            <p:nvSpPr>
              <p:cNvPr id="90" name="Oval 89">
                <a:extLst>
                  <a:ext uri="{FF2B5EF4-FFF2-40B4-BE49-F238E27FC236}">
                    <a16:creationId xmlns:a16="http://schemas.microsoft.com/office/drawing/2014/main" id="{4E701B8A-2D51-374D-98BB-C2DEFE78E650}"/>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91" name="Oval 90">
                <a:extLst>
                  <a:ext uri="{FF2B5EF4-FFF2-40B4-BE49-F238E27FC236}">
                    <a16:creationId xmlns:a16="http://schemas.microsoft.com/office/drawing/2014/main" id="{97ABEC34-EDDD-064E-88B5-4C7E06276C81}"/>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88" name="Rounded Rectangle 87">
              <a:extLst>
                <a:ext uri="{FF2B5EF4-FFF2-40B4-BE49-F238E27FC236}">
                  <a16:creationId xmlns:a16="http://schemas.microsoft.com/office/drawing/2014/main" id="{63A998A9-D91F-D445-9402-4A21531DDB59}"/>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89" name="Rounded Rectangle 88">
              <a:extLst>
                <a:ext uri="{FF2B5EF4-FFF2-40B4-BE49-F238E27FC236}">
                  <a16:creationId xmlns:a16="http://schemas.microsoft.com/office/drawing/2014/main" id="{0BE78CF3-C16E-E34B-937F-C849B6DCB55A}"/>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94" name="Group 93">
            <a:extLst>
              <a:ext uri="{FF2B5EF4-FFF2-40B4-BE49-F238E27FC236}">
                <a16:creationId xmlns:a16="http://schemas.microsoft.com/office/drawing/2014/main" id="{D48AF1FB-F4A1-7841-9D15-60A98B5668CF}"/>
              </a:ext>
            </a:extLst>
          </p:cNvPr>
          <p:cNvGrpSpPr/>
          <p:nvPr/>
        </p:nvGrpSpPr>
        <p:grpSpPr>
          <a:xfrm rot="18900000">
            <a:off x="4283438" y="4846228"/>
            <a:ext cx="293571" cy="433137"/>
            <a:chOff x="16531356" y="6371925"/>
            <a:chExt cx="587141" cy="866274"/>
          </a:xfrm>
        </p:grpSpPr>
        <p:grpSp>
          <p:nvGrpSpPr>
            <p:cNvPr id="95" name="Group 94">
              <a:extLst>
                <a:ext uri="{FF2B5EF4-FFF2-40B4-BE49-F238E27FC236}">
                  <a16:creationId xmlns:a16="http://schemas.microsoft.com/office/drawing/2014/main" id="{D2809A51-7723-344D-845D-61C6C94E3333}"/>
                </a:ext>
              </a:extLst>
            </p:cNvPr>
            <p:cNvGrpSpPr/>
            <p:nvPr/>
          </p:nvGrpSpPr>
          <p:grpSpPr>
            <a:xfrm>
              <a:off x="16531356" y="6371925"/>
              <a:ext cx="587141" cy="211756"/>
              <a:chOff x="16540981" y="6381550"/>
              <a:chExt cx="587141" cy="211756"/>
            </a:xfrm>
          </p:grpSpPr>
          <p:sp useBgFill="1">
            <p:nvSpPr>
              <p:cNvPr id="101" name="Oval 100">
                <a:extLst>
                  <a:ext uri="{FF2B5EF4-FFF2-40B4-BE49-F238E27FC236}">
                    <a16:creationId xmlns:a16="http://schemas.microsoft.com/office/drawing/2014/main" id="{CD77D2CD-3007-A445-98BA-71732C9C6B8E}"/>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2" name="Oval 101">
                <a:extLst>
                  <a:ext uri="{FF2B5EF4-FFF2-40B4-BE49-F238E27FC236}">
                    <a16:creationId xmlns:a16="http://schemas.microsoft.com/office/drawing/2014/main" id="{FF5A8D02-AC86-F84F-831A-7E525ECD0C13}"/>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96" name="Group 95">
              <a:extLst>
                <a:ext uri="{FF2B5EF4-FFF2-40B4-BE49-F238E27FC236}">
                  <a16:creationId xmlns:a16="http://schemas.microsoft.com/office/drawing/2014/main" id="{DE668195-13F1-1A48-921E-D04ABE14CD69}"/>
                </a:ext>
              </a:extLst>
            </p:cNvPr>
            <p:cNvGrpSpPr/>
            <p:nvPr/>
          </p:nvGrpSpPr>
          <p:grpSpPr>
            <a:xfrm>
              <a:off x="16531356" y="7026443"/>
              <a:ext cx="587141" cy="211756"/>
              <a:chOff x="16540981" y="6381550"/>
              <a:chExt cx="587141" cy="211756"/>
            </a:xfrm>
          </p:grpSpPr>
          <p:sp useBgFill="1">
            <p:nvSpPr>
              <p:cNvPr id="99" name="Oval 98">
                <a:extLst>
                  <a:ext uri="{FF2B5EF4-FFF2-40B4-BE49-F238E27FC236}">
                    <a16:creationId xmlns:a16="http://schemas.microsoft.com/office/drawing/2014/main" id="{DEFD0F8D-244C-C147-A19E-5F6F9B717CB3}"/>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0" name="Oval 99">
                <a:extLst>
                  <a:ext uri="{FF2B5EF4-FFF2-40B4-BE49-F238E27FC236}">
                    <a16:creationId xmlns:a16="http://schemas.microsoft.com/office/drawing/2014/main" id="{096801D7-EF25-F749-A756-2A04A73964EF}"/>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97" name="Rounded Rectangle 96">
              <a:extLst>
                <a:ext uri="{FF2B5EF4-FFF2-40B4-BE49-F238E27FC236}">
                  <a16:creationId xmlns:a16="http://schemas.microsoft.com/office/drawing/2014/main" id="{DD9B90F0-4BEF-8748-A7A8-31E0EAE2403D}"/>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98" name="Rounded Rectangle 97">
              <a:extLst>
                <a:ext uri="{FF2B5EF4-FFF2-40B4-BE49-F238E27FC236}">
                  <a16:creationId xmlns:a16="http://schemas.microsoft.com/office/drawing/2014/main" id="{30F45A6D-1EE1-1A4D-A99B-EA606CD83ECA}"/>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03" name="Group 102">
            <a:extLst>
              <a:ext uri="{FF2B5EF4-FFF2-40B4-BE49-F238E27FC236}">
                <a16:creationId xmlns:a16="http://schemas.microsoft.com/office/drawing/2014/main" id="{BFAE7566-9988-A24E-AC0C-466DCA03D6B2}"/>
              </a:ext>
            </a:extLst>
          </p:cNvPr>
          <p:cNvGrpSpPr/>
          <p:nvPr/>
        </p:nvGrpSpPr>
        <p:grpSpPr>
          <a:xfrm rot="2700000">
            <a:off x="7606638" y="4846229"/>
            <a:ext cx="293571" cy="433137"/>
            <a:chOff x="16531356" y="6371925"/>
            <a:chExt cx="587141" cy="866274"/>
          </a:xfrm>
        </p:grpSpPr>
        <p:grpSp>
          <p:nvGrpSpPr>
            <p:cNvPr id="104" name="Group 103">
              <a:extLst>
                <a:ext uri="{FF2B5EF4-FFF2-40B4-BE49-F238E27FC236}">
                  <a16:creationId xmlns:a16="http://schemas.microsoft.com/office/drawing/2014/main" id="{7180E66F-2FF0-F244-8591-FDBDA0189172}"/>
                </a:ext>
              </a:extLst>
            </p:cNvPr>
            <p:cNvGrpSpPr/>
            <p:nvPr/>
          </p:nvGrpSpPr>
          <p:grpSpPr>
            <a:xfrm>
              <a:off x="16531356" y="6371925"/>
              <a:ext cx="587141" cy="211756"/>
              <a:chOff x="16540981" y="6381550"/>
              <a:chExt cx="587141" cy="211756"/>
            </a:xfrm>
          </p:grpSpPr>
          <p:sp useBgFill="1">
            <p:nvSpPr>
              <p:cNvPr id="110" name="Oval 109">
                <a:extLst>
                  <a:ext uri="{FF2B5EF4-FFF2-40B4-BE49-F238E27FC236}">
                    <a16:creationId xmlns:a16="http://schemas.microsoft.com/office/drawing/2014/main" id="{01B42D46-3481-9E43-BE58-38849D7E4727}"/>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11" name="Oval 110">
                <a:extLst>
                  <a:ext uri="{FF2B5EF4-FFF2-40B4-BE49-F238E27FC236}">
                    <a16:creationId xmlns:a16="http://schemas.microsoft.com/office/drawing/2014/main" id="{2BFD2E1A-6E03-6940-B04F-8D5C97D3C022}"/>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05" name="Group 104">
              <a:extLst>
                <a:ext uri="{FF2B5EF4-FFF2-40B4-BE49-F238E27FC236}">
                  <a16:creationId xmlns:a16="http://schemas.microsoft.com/office/drawing/2014/main" id="{7A3495A3-288A-3A4F-A2E4-A7860EE1B00C}"/>
                </a:ext>
              </a:extLst>
            </p:cNvPr>
            <p:cNvGrpSpPr/>
            <p:nvPr/>
          </p:nvGrpSpPr>
          <p:grpSpPr>
            <a:xfrm>
              <a:off x="16531356" y="7026443"/>
              <a:ext cx="587141" cy="211756"/>
              <a:chOff x="16540981" y="6381550"/>
              <a:chExt cx="587141" cy="211756"/>
            </a:xfrm>
          </p:grpSpPr>
          <p:sp useBgFill="1">
            <p:nvSpPr>
              <p:cNvPr id="108" name="Oval 107">
                <a:extLst>
                  <a:ext uri="{FF2B5EF4-FFF2-40B4-BE49-F238E27FC236}">
                    <a16:creationId xmlns:a16="http://schemas.microsoft.com/office/drawing/2014/main" id="{ADCC74C2-7B26-1946-91C9-D5F49FB727B4}"/>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9" name="Oval 108">
                <a:extLst>
                  <a:ext uri="{FF2B5EF4-FFF2-40B4-BE49-F238E27FC236}">
                    <a16:creationId xmlns:a16="http://schemas.microsoft.com/office/drawing/2014/main" id="{0F4CA0E4-4FB5-034F-AEBE-ACCD1B0DCF23}"/>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106" name="Rounded Rectangle 105">
              <a:extLst>
                <a:ext uri="{FF2B5EF4-FFF2-40B4-BE49-F238E27FC236}">
                  <a16:creationId xmlns:a16="http://schemas.microsoft.com/office/drawing/2014/main" id="{BBFB8AFC-6B65-9246-8BAF-A2506EAF2CF7}"/>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107" name="Rounded Rectangle 106">
              <a:extLst>
                <a:ext uri="{FF2B5EF4-FFF2-40B4-BE49-F238E27FC236}">
                  <a16:creationId xmlns:a16="http://schemas.microsoft.com/office/drawing/2014/main" id="{7941F65E-0ECE-3246-A7C4-5182DB17A8DD}"/>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14" name="Group 113">
            <a:extLst>
              <a:ext uri="{FF2B5EF4-FFF2-40B4-BE49-F238E27FC236}">
                <a16:creationId xmlns:a16="http://schemas.microsoft.com/office/drawing/2014/main" id="{B971A1A9-DABB-974E-B923-764B4C28B6D8}"/>
              </a:ext>
            </a:extLst>
          </p:cNvPr>
          <p:cNvGrpSpPr/>
          <p:nvPr/>
        </p:nvGrpSpPr>
        <p:grpSpPr>
          <a:xfrm>
            <a:off x="9164105" y="1439022"/>
            <a:ext cx="2265895" cy="1588409"/>
            <a:chOff x="18325035" y="2706146"/>
            <a:chExt cx="4531790" cy="3176814"/>
          </a:xfrm>
        </p:grpSpPr>
        <p:sp>
          <p:nvSpPr>
            <p:cNvPr id="112" name="TextBox 111">
              <a:extLst>
                <a:ext uri="{FF2B5EF4-FFF2-40B4-BE49-F238E27FC236}">
                  <a16:creationId xmlns:a16="http://schemas.microsoft.com/office/drawing/2014/main" id="{3F67C569-EA5C-B24B-9DA5-2E554CC30AFB}"/>
                </a:ext>
              </a:extLst>
            </p:cNvPr>
            <p:cNvSpPr txBox="1"/>
            <p:nvPr/>
          </p:nvSpPr>
          <p:spPr>
            <a:xfrm>
              <a:off x="18325035" y="2706146"/>
              <a:ext cx="2347438" cy="677107"/>
            </a:xfrm>
            <a:prstGeom prst="rect">
              <a:avLst/>
            </a:prstGeom>
            <a:noFill/>
          </p:spPr>
          <p:txBody>
            <a:bodyPr wrap="none" rtlCol="0" anchor="b" anchorCtr="0">
              <a:spAutoFit/>
            </a:bodyPr>
            <a:lstStyle/>
            <a:p>
              <a:r>
                <a:rPr lang="en-US" sz="1600" b="1" dirty="0">
                  <a:solidFill>
                    <a:schemeClr val="tx2">
                      <a:lumMod val="50000"/>
                    </a:schemeClr>
                  </a:solidFill>
                  <a:latin typeface="Calibri" panose="020F0502020204030204" pitchFamily="34" charset="0"/>
                  <a:ea typeface="League Spartan" charset="0"/>
                  <a:cs typeface="Calibri" panose="020F0502020204030204" pitchFamily="34" charset="0"/>
                </a:rPr>
                <a:t>THE SPRINT</a:t>
              </a:r>
            </a:p>
          </p:txBody>
        </p:sp>
        <p:sp>
          <p:nvSpPr>
            <p:cNvPr id="113" name="Subtitle 2">
              <a:extLst>
                <a:ext uri="{FF2B5EF4-FFF2-40B4-BE49-F238E27FC236}">
                  <a16:creationId xmlns:a16="http://schemas.microsoft.com/office/drawing/2014/main" id="{38036C67-375C-4A45-AAF5-92390E1F4729}"/>
                </a:ext>
              </a:extLst>
            </p:cNvPr>
            <p:cNvSpPr txBox="1">
              <a:spLocks/>
            </p:cNvSpPr>
            <p:nvPr/>
          </p:nvSpPr>
          <p:spPr>
            <a:xfrm>
              <a:off x="18325035" y="3482305"/>
              <a:ext cx="4531790" cy="240065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Sprints are the heart of scrum and have consistent durations throughout a development effort. ISG standardizes on a 3-week sprint cadence.</a:t>
              </a:r>
            </a:p>
          </p:txBody>
        </p:sp>
      </p:grpSp>
      <p:grpSp>
        <p:nvGrpSpPr>
          <p:cNvPr id="115" name="Group 114">
            <a:extLst>
              <a:ext uri="{FF2B5EF4-FFF2-40B4-BE49-F238E27FC236}">
                <a16:creationId xmlns:a16="http://schemas.microsoft.com/office/drawing/2014/main" id="{A16A5168-F215-5443-A946-78019069EB71}"/>
              </a:ext>
            </a:extLst>
          </p:cNvPr>
          <p:cNvGrpSpPr/>
          <p:nvPr/>
        </p:nvGrpSpPr>
        <p:grpSpPr>
          <a:xfrm>
            <a:off x="9164105" y="3281113"/>
            <a:ext cx="2265895" cy="1588409"/>
            <a:chOff x="18325035" y="2706146"/>
            <a:chExt cx="4531790" cy="3176813"/>
          </a:xfrm>
        </p:grpSpPr>
        <p:sp>
          <p:nvSpPr>
            <p:cNvPr id="116" name="TextBox 115">
              <a:extLst>
                <a:ext uri="{FF2B5EF4-FFF2-40B4-BE49-F238E27FC236}">
                  <a16:creationId xmlns:a16="http://schemas.microsoft.com/office/drawing/2014/main" id="{6E9C799E-2EF6-7342-8BC1-CAA076E33F28}"/>
                </a:ext>
              </a:extLst>
            </p:cNvPr>
            <p:cNvSpPr txBox="1"/>
            <p:nvPr/>
          </p:nvSpPr>
          <p:spPr>
            <a:xfrm>
              <a:off x="18325035" y="2706146"/>
              <a:ext cx="3508012" cy="677108"/>
            </a:xfrm>
            <a:prstGeom prst="rect">
              <a:avLst/>
            </a:prstGeom>
            <a:noFill/>
          </p:spPr>
          <p:txBody>
            <a:bodyPr wrap="none" rtlCol="0" anchor="b" anchorCtr="0">
              <a:spAutoFit/>
            </a:bodyPr>
            <a:lstStyle/>
            <a:p>
              <a:r>
                <a:rPr lang="en-US" sz="1600" b="1" dirty="0">
                  <a:solidFill>
                    <a:schemeClr val="tx2">
                      <a:lumMod val="75000"/>
                    </a:schemeClr>
                  </a:solidFill>
                  <a:latin typeface="Calibri" panose="020F0502020204030204" pitchFamily="34" charset="0"/>
                  <a:ea typeface="League Spartan" charset="0"/>
                  <a:cs typeface="Calibri" panose="020F0502020204030204" pitchFamily="34" charset="0"/>
                </a:rPr>
                <a:t>SPRINT PLANNING</a:t>
              </a:r>
            </a:p>
          </p:txBody>
        </p:sp>
        <p:sp>
          <p:nvSpPr>
            <p:cNvPr id="117" name="Subtitle 2">
              <a:extLst>
                <a:ext uri="{FF2B5EF4-FFF2-40B4-BE49-F238E27FC236}">
                  <a16:creationId xmlns:a16="http://schemas.microsoft.com/office/drawing/2014/main" id="{9360D574-8D3C-9B44-97DC-DEA201C8E2FD}"/>
                </a:ext>
              </a:extLst>
            </p:cNvPr>
            <p:cNvSpPr txBox="1">
              <a:spLocks/>
            </p:cNvSpPr>
            <p:nvPr/>
          </p:nvSpPr>
          <p:spPr>
            <a:xfrm>
              <a:off x="18325035" y="3482305"/>
              <a:ext cx="4531790" cy="24006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The work to be performed is planned at the Sprint Planning. The team discusses and estimates the highest priority items in the backlogs and breaks it into tasks. </a:t>
              </a:r>
            </a:p>
          </p:txBody>
        </p:sp>
      </p:grpSp>
      <p:grpSp>
        <p:nvGrpSpPr>
          <p:cNvPr id="118" name="Group 117">
            <a:extLst>
              <a:ext uri="{FF2B5EF4-FFF2-40B4-BE49-F238E27FC236}">
                <a16:creationId xmlns:a16="http://schemas.microsoft.com/office/drawing/2014/main" id="{12A433E7-9057-D34A-AFA4-AD354582D6C4}"/>
              </a:ext>
            </a:extLst>
          </p:cNvPr>
          <p:cNvGrpSpPr/>
          <p:nvPr/>
        </p:nvGrpSpPr>
        <p:grpSpPr>
          <a:xfrm>
            <a:off x="9164105" y="5123203"/>
            <a:ext cx="2265895" cy="1357576"/>
            <a:chOff x="18325035" y="2706146"/>
            <a:chExt cx="4531790" cy="2715148"/>
          </a:xfrm>
        </p:grpSpPr>
        <p:sp>
          <p:nvSpPr>
            <p:cNvPr id="119" name="TextBox 118">
              <a:extLst>
                <a:ext uri="{FF2B5EF4-FFF2-40B4-BE49-F238E27FC236}">
                  <a16:creationId xmlns:a16="http://schemas.microsoft.com/office/drawing/2014/main" id="{324821DF-810E-684C-9BA2-9D2A75307D48}"/>
                </a:ext>
              </a:extLst>
            </p:cNvPr>
            <p:cNvSpPr txBox="1"/>
            <p:nvPr/>
          </p:nvSpPr>
          <p:spPr>
            <a:xfrm>
              <a:off x="18325035" y="2706146"/>
              <a:ext cx="4132414" cy="677108"/>
            </a:xfrm>
            <a:prstGeom prst="rect">
              <a:avLst/>
            </a:prstGeom>
            <a:noFill/>
          </p:spPr>
          <p:txBody>
            <a:bodyPr wrap="none" rtlCol="0" anchor="b" anchorCtr="0">
              <a:spAutoFit/>
            </a:bodyPr>
            <a:lstStyle/>
            <a:p>
              <a:r>
                <a:rPr lang="en-US" sz="1600" b="1" dirty="0">
                  <a:solidFill>
                    <a:schemeClr val="tx2"/>
                  </a:solidFill>
                  <a:latin typeface="Calibri" panose="020F0502020204030204" pitchFamily="34" charset="0"/>
                  <a:ea typeface="League Spartan" charset="0"/>
                  <a:cs typeface="Calibri" panose="020F0502020204030204" pitchFamily="34" charset="0"/>
                </a:rPr>
                <a:t>BACKLOG GROOMING</a:t>
              </a:r>
            </a:p>
          </p:txBody>
        </p:sp>
        <p:sp>
          <p:nvSpPr>
            <p:cNvPr id="120" name="Subtitle 2">
              <a:extLst>
                <a:ext uri="{FF2B5EF4-FFF2-40B4-BE49-F238E27FC236}">
                  <a16:creationId xmlns:a16="http://schemas.microsoft.com/office/drawing/2014/main" id="{91B186BB-8B9A-4141-81DA-C7B4A25B79C3}"/>
                </a:ext>
              </a:extLst>
            </p:cNvPr>
            <p:cNvSpPr txBox="1">
              <a:spLocks/>
            </p:cNvSpPr>
            <p:nvPr/>
          </p:nvSpPr>
          <p:spPr>
            <a:xfrm>
              <a:off x="18325035" y="3482305"/>
              <a:ext cx="4531790" cy="19389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Discussion, breakdown (as needed) and prioritization of the work and requirements that represent the next highest priority. </a:t>
              </a:r>
            </a:p>
          </p:txBody>
        </p:sp>
      </p:grpSp>
      <p:grpSp>
        <p:nvGrpSpPr>
          <p:cNvPr id="130" name="Group 129">
            <a:extLst>
              <a:ext uri="{FF2B5EF4-FFF2-40B4-BE49-F238E27FC236}">
                <a16:creationId xmlns:a16="http://schemas.microsoft.com/office/drawing/2014/main" id="{F7DA79F1-F5C9-254B-AF4E-B9FA70462903}"/>
              </a:ext>
            </a:extLst>
          </p:cNvPr>
          <p:cNvGrpSpPr/>
          <p:nvPr/>
        </p:nvGrpSpPr>
        <p:grpSpPr>
          <a:xfrm>
            <a:off x="759411" y="1192802"/>
            <a:ext cx="2265896" cy="1834629"/>
            <a:chOff x="18325035" y="2213705"/>
            <a:chExt cx="4531792" cy="3669258"/>
          </a:xfrm>
        </p:grpSpPr>
        <p:sp>
          <p:nvSpPr>
            <p:cNvPr id="131" name="TextBox 130">
              <a:extLst>
                <a:ext uri="{FF2B5EF4-FFF2-40B4-BE49-F238E27FC236}">
                  <a16:creationId xmlns:a16="http://schemas.microsoft.com/office/drawing/2014/main" id="{3E02FC28-AFF6-8B46-B513-8413D31C3E3A}"/>
                </a:ext>
              </a:extLst>
            </p:cNvPr>
            <p:cNvSpPr txBox="1"/>
            <p:nvPr/>
          </p:nvSpPr>
          <p:spPr>
            <a:xfrm>
              <a:off x="19770341" y="2213705"/>
              <a:ext cx="3086486" cy="1169550"/>
            </a:xfrm>
            <a:prstGeom prst="rect">
              <a:avLst/>
            </a:prstGeom>
            <a:noFill/>
          </p:spPr>
          <p:txBody>
            <a:bodyPr wrap="none" rtlCol="0" anchor="b" anchorCtr="0">
              <a:spAutoFit/>
            </a:bodyPr>
            <a:lstStyle/>
            <a:p>
              <a:pPr algn="r"/>
              <a:r>
                <a:rPr lang="en-US" sz="1600" b="1" dirty="0">
                  <a:solidFill>
                    <a:schemeClr val="tx2">
                      <a:lumMod val="40000"/>
                      <a:lumOff val="60000"/>
                    </a:schemeClr>
                  </a:solidFill>
                  <a:latin typeface="Calibri" panose="020F0502020204030204" pitchFamily="34" charset="0"/>
                  <a:ea typeface="League Spartan" charset="0"/>
                  <a:cs typeface="Calibri" panose="020F0502020204030204" pitchFamily="34" charset="0"/>
                </a:rPr>
                <a:t>SPRINT</a:t>
              </a:r>
            </a:p>
            <a:p>
              <a:pPr algn="r"/>
              <a:r>
                <a:rPr lang="en-US" sz="1600" b="1" dirty="0">
                  <a:solidFill>
                    <a:schemeClr val="tx2">
                      <a:lumMod val="40000"/>
                      <a:lumOff val="60000"/>
                    </a:schemeClr>
                  </a:solidFill>
                  <a:latin typeface="Calibri" panose="020F0502020204030204" pitchFamily="34" charset="0"/>
                  <a:ea typeface="League Spartan" charset="0"/>
                  <a:cs typeface="Calibri" panose="020F0502020204030204" pitchFamily="34" charset="0"/>
                </a:rPr>
                <a:t>RETROSPECTIVE</a:t>
              </a:r>
            </a:p>
          </p:txBody>
        </p:sp>
        <p:sp>
          <p:nvSpPr>
            <p:cNvPr id="132" name="Subtitle 2">
              <a:extLst>
                <a:ext uri="{FF2B5EF4-FFF2-40B4-BE49-F238E27FC236}">
                  <a16:creationId xmlns:a16="http://schemas.microsoft.com/office/drawing/2014/main" id="{9B021C7E-15AA-0B48-B2BA-D56604290DFA}"/>
                </a:ext>
              </a:extLst>
            </p:cNvPr>
            <p:cNvSpPr txBox="1">
              <a:spLocks/>
            </p:cNvSpPr>
            <p:nvPr/>
          </p:nvSpPr>
          <p:spPr>
            <a:xfrm>
              <a:off x="18325035" y="3482305"/>
              <a:ext cx="4531790" cy="240065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An opportunity for the Scrum team to inspect the experience of the past Sprint and create a plan for improvements to be enacted during the next Sprint.</a:t>
              </a:r>
            </a:p>
          </p:txBody>
        </p:sp>
      </p:grpSp>
      <p:grpSp>
        <p:nvGrpSpPr>
          <p:cNvPr id="133" name="Group 132">
            <a:extLst>
              <a:ext uri="{FF2B5EF4-FFF2-40B4-BE49-F238E27FC236}">
                <a16:creationId xmlns:a16="http://schemas.microsoft.com/office/drawing/2014/main" id="{3D2A2535-8CCD-C04A-A7A1-7348C99F2821}"/>
              </a:ext>
            </a:extLst>
          </p:cNvPr>
          <p:cNvGrpSpPr/>
          <p:nvPr/>
        </p:nvGrpSpPr>
        <p:grpSpPr>
          <a:xfrm>
            <a:off x="523875" y="3281113"/>
            <a:ext cx="2501432" cy="1588409"/>
            <a:chOff x="18325035" y="2706146"/>
            <a:chExt cx="4531792" cy="3176814"/>
          </a:xfrm>
        </p:grpSpPr>
        <p:sp>
          <p:nvSpPr>
            <p:cNvPr id="134" name="TextBox 133">
              <a:extLst>
                <a:ext uri="{FF2B5EF4-FFF2-40B4-BE49-F238E27FC236}">
                  <a16:creationId xmlns:a16="http://schemas.microsoft.com/office/drawing/2014/main" id="{C2818B23-61CE-4146-A4D5-E93B0833FA62}"/>
                </a:ext>
              </a:extLst>
            </p:cNvPr>
            <p:cNvSpPr txBox="1"/>
            <p:nvPr/>
          </p:nvSpPr>
          <p:spPr>
            <a:xfrm>
              <a:off x="20073371" y="2706146"/>
              <a:ext cx="2783456" cy="677107"/>
            </a:xfrm>
            <a:prstGeom prst="rect">
              <a:avLst/>
            </a:prstGeom>
            <a:noFill/>
          </p:spPr>
          <p:txBody>
            <a:bodyPr wrap="none" rtlCol="0" anchor="b" anchorCtr="0">
              <a:spAutoFit/>
            </a:bodyPr>
            <a:lstStyle/>
            <a:p>
              <a:pPr algn="r"/>
              <a:r>
                <a:rPr lang="en-US" sz="1600" b="1" dirty="0">
                  <a:solidFill>
                    <a:schemeClr val="tx2">
                      <a:lumMod val="60000"/>
                      <a:lumOff val="40000"/>
                    </a:schemeClr>
                  </a:solidFill>
                  <a:latin typeface="Calibri" panose="020F0502020204030204" pitchFamily="34" charset="0"/>
                  <a:ea typeface="League Spartan" charset="0"/>
                  <a:cs typeface="Calibri" panose="020F0502020204030204" pitchFamily="34" charset="0"/>
                </a:rPr>
                <a:t>SPRINT DEMO</a:t>
              </a:r>
            </a:p>
          </p:txBody>
        </p:sp>
        <p:sp>
          <p:nvSpPr>
            <p:cNvPr id="135" name="Subtitle 2">
              <a:extLst>
                <a:ext uri="{FF2B5EF4-FFF2-40B4-BE49-F238E27FC236}">
                  <a16:creationId xmlns:a16="http://schemas.microsoft.com/office/drawing/2014/main" id="{3AFB6E1A-DFEF-054E-AA1E-8EA9F569EA59}"/>
                </a:ext>
              </a:extLst>
            </p:cNvPr>
            <p:cNvSpPr txBox="1">
              <a:spLocks/>
            </p:cNvSpPr>
            <p:nvPr/>
          </p:nvSpPr>
          <p:spPr>
            <a:xfrm>
              <a:off x="18325035" y="3482305"/>
              <a:ext cx="4531790" cy="240065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In the Sprint Demo, the Scrum Team does an informal demo of the work accomplished in the sprint to the Product Owner to show what backlog items were completed in the sprint.</a:t>
              </a:r>
            </a:p>
          </p:txBody>
        </p:sp>
      </p:grpSp>
      <p:grpSp>
        <p:nvGrpSpPr>
          <p:cNvPr id="136" name="Group 135">
            <a:extLst>
              <a:ext uri="{FF2B5EF4-FFF2-40B4-BE49-F238E27FC236}">
                <a16:creationId xmlns:a16="http://schemas.microsoft.com/office/drawing/2014/main" id="{F17EAD62-1093-2E48-8D65-6DB7724DB48D}"/>
              </a:ext>
            </a:extLst>
          </p:cNvPr>
          <p:cNvGrpSpPr/>
          <p:nvPr/>
        </p:nvGrpSpPr>
        <p:grpSpPr>
          <a:xfrm>
            <a:off x="759411" y="5123203"/>
            <a:ext cx="2268484" cy="1357576"/>
            <a:chOff x="18325035" y="2706146"/>
            <a:chExt cx="4536968" cy="2715150"/>
          </a:xfrm>
        </p:grpSpPr>
        <p:sp>
          <p:nvSpPr>
            <p:cNvPr id="137" name="TextBox 136">
              <a:extLst>
                <a:ext uri="{FF2B5EF4-FFF2-40B4-BE49-F238E27FC236}">
                  <a16:creationId xmlns:a16="http://schemas.microsoft.com/office/drawing/2014/main" id="{8A012E04-6D57-8844-BE50-BB6BBFAF4323}"/>
                </a:ext>
              </a:extLst>
            </p:cNvPr>
            <p:cNvSpPr txBox="1"/>
            <p:nvPr/>
          </p:nvSpPr>
          <p:spPr>
            <a:xfrm>
              <a:off x="20165881" y="2706146"/>
              <a:ext cx="2696122" cy="677108"/>
            </a:xfrm>
            <a:prstGeom prst="rect">
              <a:avLst/>
            </a:prstGeom>
            <a:noFill/>
          </p:spPr>
          <p:txBody>
            <a:bodyPr wrap="none" rtlCol="0" anchor="b" anchorCtr="0">
              <a:spAutoFit/>
            </a:bodyPr>
            <a:lstStyle/>
            <a:p>
              <a:pPr algn="r"/>
              <a:r>
                <a:rPr lang="en-US" sz="1600" b="1" dirty="0">
                  <a:solidFill>
                    <a:schemeClr val="tx2"/>
                  </a:solidFill>
                  <a:latin typeface="Calibri" panose="020F0502020204030204" pitchFamily="34" charset="0"/>
                  <a:ea typeface="League Spartan" charset="0"/>
                  <a:cs typeface="Calibri" panose="020F0502020204030204" pitchFamily="34" charset="0"/>
                </a:rPr>
                <a:t>DAILY</a:t>
              </a:r>
              <a:r>
                <a:rPr lang="en-US" sz="1600" b="1" dirty="0">
                  <a:solidFill>
                    <a:schemeClr val="accent4"/>
                  </a:solidFill>
                  <a:latin typeface="Calibri" panose="020F0502020204030204" pitchFamily="34" charset="0"/>
                  <a:ea typeface="League Spartan" charset="0"/>
                  <a:cs typeface="Calibri" panose="020F0502020204030204" pitchFamily="34" charset="0"/>
                </a:rPr>
                <a:t> </a:t>
              </a:r>
              <a:r>
                <a:rPr lang="en-US" sz="1600" b="1" dirty="0">
                  <a:solidFill>
                    <a:schemeClr val="tx2"/>
                  </a:solidFill>
                  <a:latin typeface="Calibri" panose="020F0502020204030204" pitchFamily="34" charset="0"/>
                  <a:ea typeface="League Spartan" charset="0"/>
                  <a:cs typeface="Calibri" panose="020F0502020204030204" pitchFamily="34" charset="0"/>
                </a:rPr>
                <a:t>SCRUM</a:t>
              </a:r>
            </a:p>
          </p:txBody>
        </p:sp>
        <p:sp>
          <p:nvSpPr>
            <p:cNvPr id="138" name="Subtitle 2">
              <a:extLst>
                <a:ext uri="{FF2B5EF4-FFF2-40B4-BE49-F238E27FC236}">
                  <a16:creationId xmlns:a16="http://schemas.microsoft.com/office/drawing/2014/main" id="{494DA2CE-E129-5A45-AE49-9CD67C977931}"/>
                </a:ext>
              </a:extLst>
            </p:cNvPr>
            <p:cNvSpPr txBox="1">
              <a:spLocks/>
            </p:cNvSpPr>
            <p:nvPr/>
          </p:nvSpPr>
          <p:spPr>
            <a:xfrm>
              <a:off x="18325035" y="3482305"/>
              <a:ext cx="4531790" cy="193899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 15-minute time-boxed event for the Scrum team to synchronize on current activities and create a plan for the next 24 hours.</a:t>
              </a:r>
            </a:p>
          </p:txBody>
        </p:sp>
      </p:grpSp>
      <p:sp>
        <p:nvSpPr>
          <p:cNvPr id="121" name="Title 1"/>
          <p:cNvSpPr txBox="1">
            <a:spLocks/>
          </p:cNvSpPr>
          <p:nvPr/>
        </p:nvSpPr>
        <p:spPr>
          <a:xfrm>
            <a:off x="243185" y="268754"/>
            <a:ext cx="11365992" cy="366254"/>
          </a:xfrm>
          <a:prstGeom prst="rect">
            <a:avLst/>
          </a:prstGeom>
        </p:spPr>
        <p:txBody>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a:t>The Scrum Ceremonies</a:t>
            </a:r>
          </a:p>
        </p:txBody>
      </p:sp>
    </p:spTree>
    <p:extLst>
      <p:ext uri="{BB962C8B-B14F-4D97-AF65-F5344CB8AC3E}">
        <p14:creationId xmlns:p14="http://schemas.microsoft.com/office/powerpoint/2010/main" val="1370814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Backlog Grooming (aka Story Time)</a:t>
            </a:r>
          </a:p>
        </p:txBody>
      </p:sp>
      <p:sp>
        <p:nvSpPr>
          <p:cNvPr id="12" name="Rectangle 11"/>
          <p:cNvSpPr/>
          <p:nvPr/>
        </p:nvSpPr>
        <p:spPr>
          <a:xfrm>
            <a:off x="2933965" y="1564372"/>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89215" y="1564371"/>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44465" y="156437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99715" y="156437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933965" y="184902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389215" y="1849027"/>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44465" y="184902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299715" y="184902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934939" y="2142181"/>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36732" y="2141765"/>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934938" y="2445938"/>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26783" y="2750402"/>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41886" y="2750402"/>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26783" y="5115508"/>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5C7F4-C9E9-B847-9FF0-9A12E2B51541}"/>
              </a:ext>
            </a:extLst>
          </p:cNvPr>
          <p:cNvSpPr txBox="1"/>
          <p:nvPr/>
        </p:nvSpPr>
        <p:spPr>
          <a:xfrm>
            <a:off x="2769010" y="6106609"/>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61" name="Rectangle 60"/>
          <p:cNvSpPr/>
          <p:nvPr/>
        </p:nvSpPr>
        <p:spPr>
          <a:xfrm>
            <a:off x="2947829" y="97692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403079" y="976923"/>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858329" y="976923"/>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3579" y="97692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939120" y="127028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3394370" y="127028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3849620" y="127028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04870" y="1270288"/>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926783" y="4521083"/>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926783" y="3926657"/>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926783" y="3332231"/>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763268" y="101278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53857" y="1970259"/>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806080" y="1373266"/>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046" y="1562185"/>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580" y="1948379"/>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264" y="1169542"/>
            <a:ext cx="815340" cy="815340"/>
          </a:xfrm>
          <a:prstGeom prst="rect">
            <a:avLst/>
          </a:prstGeom>
          <a:noFill/>
        </p:spPr>
      </p:pic>
      <p:sp>
        <p:nvSpPr>
          <p:cNvPr id="73" name="TextBox 72">
            <a:extLst>
              <a:ext uri="{FF2B5EF4-FFF2-40B4-BE49-F238E27FC236}">
                <a16:creationId xmlns:a16="http://schemas.microsoft.com/office/drawing/2014/main" id="{6A95C7F4-C9E9-B847-9FF0-9A12E2B51541}"/>
              </a:ext>
            </a:extLst>
          </p:cNvPr>
          <p:cNvSpPr txBox="1"/>
          <p:nvPr/>
        </p:nvSpPr>
        <p:spPr>
          <a:xfrm>
            <a:off x="79487" y="884041"/>
            <a:ext cx="2525653" cy="1169551"/>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GOAL OF CEREMONY = A SPRINT’S WORTH OF FULLY UNDERSTOOD, SIZED, DECONSTRUCTED REQUIREMENTS</a:t>
            </a:r>
          </a:p>
        </p:txBody>
      </p:sp>
      <p:sp>
        <p:nvSpPr>
          <p:cNvPr id="74" name="TextBox 73">
            <a:extLst>
              <a:ext uri="{FF2B5EF4-FFF2-40B4-BE49-F238E27FC236}">
                <a16:creationId xmlns:a16="http://schemas.microsoft.com/office/drawing/2014/main" id="{6A95C7F4-C9E9-B847-9FF0-9A12E2B51541}"/>
              </a:ext>
            </a:extLst>
          </p:cNvPr>
          <p:cNvSpPr txBox="1"/>
          <p:nvPr/>
        </p:nvSpPr>
        <p:spPr>
          <a:xfrm>
            <a:off x="4742368" y="968336"/>
            <a:ext cx="615553"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GROOMED AND READY</a:t>
            </a:r>
          </a:p>
        </p:txBody>
      </p:sp>
      <p:sp>
        <p:nvSpPr>
          <p:cNvPr id="75" name="TextBox 74">
            <a:extLst>
              <a:ext uri="{FF2B5EF4-FFF2-40B4-BE49-F238E27FC236}">
                <a16:creationId xmlns:a16="http://schemas.microsoft.com/office/drawing/2014/main" id="{6A95C7F4-C9E9-B847-9FF0-9A12E2B51541}"/>
              </a:ext>
            </a:extLst>
          </p:cNvPr>
          <p:cNvSpPr txBox="1"/>
          <p:nvPr/>
        </p:nvSpPr>
        <p:spPr>
          <a:xfrm rot="5400000">
            <a:off x="4910821" y="1879361"/>
            <a:ext cx="400110"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WEEK 1</a:t>
            </a:r>
          </a:p>
        </p:txBody>
      </p:sp>
      <p:sp>
        <p:nvSpPr>
          <p:cNvPr id="76" name="TextBox 75">
            <a:extLst>
              <a:ext uri="{FF2B5EF4-FFF2-40B4-BE49-F238E27FC236}">
                <a16:creationId xmlns:a16="http://schemas.microsoft.com/office/drawing/2014/main" id="{6A95C7F4-C9E9-B847-9FF0-9A12E2B51541}"/>
              </a:ext>
            </a:extLst>
          </p:cNvPr>
          <p:cNvSpPr txBox="1"/>
          <p:nvPr/>
        </p:nvSpPr>
        <p:spPr>
          <a:xfrm rot="5400000">
            <a:off x="4913116" y="2421641"/>
            <a:ext cx="400110"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WEEK 2</a:t>
            </a:r>
          </a:p>
        </p:txBody>
      </p:sp>
      <p:sp>
        <p:nvSpPr>
          <p:cNvPr id="77" name="TextBox 76">
            <a:extLst>
              <a:ext uri="{FF2B5EF4-FFF2-40B4-BE49-F238E27FC236}">
                <a16:creationId xmlns:a16="http://schemas.microsoft.com/office/drawing/2014/main" id="{6A95C7F4-C9E9-B847-9FF0-9A12E2B51541}"/>
              </a:ext>
            </a:extLst>
          </p:cNvPr>
          <p:cNvSpPr txBox="1"/>
          <p:nvPr/>
        </p:nvSpPr>
        <p:spPr>
          <a:xfrm rot="5400000">
            <a:off x="4923187" y="3054129"/>
            <a:ext cx="400110"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WEEK 3</a:t>
            </a:r>
          </a:p>
        </p:txBody>
      </p:sp>
      <p:sp>
        <p:nvSpPr>
          <p:cNvPr id="78" name="TextBox 77">
            <a:extLst>
              <a:ext uri="{FF2B5EF4-FFF2-40B4-BE49-F238E27FC236}">
                <a16:creationId xmlns:a16="http://schemas.microsoft.com/office/drawing/2014/main" id="{6A95C7F4-C9E9-B847-9FF0-9A12E2B51541}"/>
              </a:ext>
            </a:extLst>
          </p:cNvPr>
          <p:cNvSpPr txBox="1"/>
          <p:nvPr/>
        </p:nvSpPr>
        <p:spPr>
          <a:xfrm>
            <a:off x="8637127" y="1070352"/>
            <a:ext cx="3182805" cy="1815882"/>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understand the requirement?</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Is enough information provided?</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know how to tackle it?</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How much work is it?</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need research?</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How can we break it down?</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Are there dependencies?</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a:t>
            </a:r>
          </a:p>
        </p:txBody>
      </p:sp>
      <p:sp>
        <p:nvSpPr>
          <p:cNvPr id="81" name="Freeform 63"/>
          <p:cNvSpPr>
            <a:spLocks noEditPoints="1"/>
          </p:cNvSpPr>
          <p:nvPr/>
        </p:nvSpPr>
        <p:spPr bwMode="auto">
          <a:xfrm>
            <a:off x="6619443" y="4128461"/>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6A95C7F4-C9E9-B847-9FF0-9A12E2B51541}"/>
              </a:ext>
            </a:extLst>
          </p:cNvPr>
          <p:cNvSpPr txBox="1"/>
          <p:nvPr/>
        </p:nvSpPr>
        <p:spPr>
          <a:xfrm>
            <a:off x="5837546" y="324556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WHOLE SCRUM TEAM</a:t>
            </a:r>
          </a:p>
        </p:txBody>
      </p:sp>
      <p:sp>
        <p:nvSpPr>
          <p:cNvPr id="83" name="TextBox 82">
            <a:extLst>
              <a:ext uri="{FF2B5EF4-FFF2-40B4-BE49-F238E27FC236}">
                <a16:creationId xmlns:a16="http://schemas.microsoft.com/office/drawing/2014/main" id="{6A95C7F4-C9E9-B847-9FF0-9A12E2B51541}"/>
              </a:ext>
            </a:extLst>
          </p:cNvPr>
          <p:cNvSpPr txBox="1"/>
          <p:nvPr/>
        </p:nvSpPr>
        <p:spPr>
          <a:xfrm>
            <a:off x="5745608" y="519817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ABOUT AN HOUR A WEEK</a:t>
            </a:r>
          </a:p>
        </p:txBody>
      </p:sp>
      <p:sp>
        <p:nvSpPr>
          <p:cNvPr id="84" name="Rectangle 83"/>
          <p:cNvSpPr/>
          <p:nvPr/>
        </p:nvSpPr>
        <p:spPr>
          <a:xfrm>
            <a:off x="8670700" y="3539122"/>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9900083" y="439985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9896357" y="502750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896357" y="4713680"/>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896357" y="567661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9896357" y="535205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nt Arrow 1"/>
          <p:cNvSpPr/>
          <p:nvPr/>
        </p:nvSpPr>
        <p:spPr>
          <a:xfrm rot="5400000">
            <a:off x="9658680" y="3663703"/>
            <a:ext cx="664481" cy="648920"/>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Box 89">
            <a:extLst>
              <a:ext uri="{FF2B5EF4-FFF2-40B4-BE49-F238E27FC236}">
                <a16:creationId xmlns:a16="http://schemas.microsoft.com/office/drawing/2014/main" id="{6A95C7F4-C9E9-B847-9FF0-9A12E2B51541}"/>
              </a:ext>
            </a:extLst>
          </p:cNvPr>
          <p:cNvSpPr txBox="1"/>
          <p:nvPr/>
        </p:nvSpPr>
        <p:spPr>
          <a:xfrm>
            <a:off x="7935660" y="4114144"/>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EPIC, INITIATIVE, OR LARGE STORY</a:t>
            </a:r>
          </a:p>
        </p:txBody>
      </p:sp>
      <p:sp>
        <p:nvSpPr>
          <p:cNvPr id="91" name="TextBox 90">
            <a:extLst>
              <a:ext uri="{FF2B5EF4-FFF2-40B4-BE49-F238E27FC236}">
                <a16:creationId xmlns:a16="http://schemas.microsoft.com/office/drawing/2014/main" id="{6A95C7F4-C9E9-B847-9FF0-9A12E2B51541}"/>
              </a:ext>
            </a:extLst>
          </p:cNvPr>
          <p:cNvSpPr txBox="1"/>
          <p:nvPr/>
        </p:nvSpPr>
        <p:spPr>
          <a:xfrm>
            <a:off x="10412940" y="4395914"/>
            <a:ext cx="1237949" cy="1815882"/>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ALL THE EFFORT NEEDED TO COMPLETE THE LARGER ITEM (INCLUDING SIZING)</a:t>
            </a:r>
          </a:p>
        </p:txBody>
      </p:sp>
      <p:sp>
        <p:nvSpPr>
          <p:cNvPr id="92" name="TextBox 91">
            <a:extLst>
              <a:ext uri="{FF2B5EF4-FFF2-40B4-BE49-F238E27FC236}">
                <a16:creationId xmlns:a16="http://schemas.microsoft.com/office/drawing/2014/main" id="{6A95C7F4-C9E9-B847-9FF0-9A12E2B51541}"/>
              </a:ext>
            </a:extLst>
          </p:cNvPr>
          <p:cNvSpPr txBox="1"/>
          <p:nvPr/>
        </p:nvSpPr>
        <p:spPr>
          <a:xfrm>
            <a:off x="10315381" y="3788443"/>
            <a:ext cx="1421149"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“GROOMED”</a:t>
            </a:r>
          </a:p>
        </p:txBody>
      </p:sp>
    </p:spTree>
    <p:extLst>
      <p:ext uri="{BB962C8B-B14F-4D97-AF65-F5344CB8AC3E}">
        <p14:creationId xmlns:p14="http://schemas.microsoft.com/office/powerpoint/2010/main" val="197831069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An Actual CASB Backlog</a:t>
            </a:r>
          </a:p>
        </p:txBody>
      </p:sp>
      <p:pic>
        <p:nvPicPr>
          <p:cNvPr id="4" name="Picture 3"/>
          <p:cNvPicPr>
            <a:picLocks noChangeAspect="1"/>
          </p:cNvPicPr>
          <p:nvPr/>
        </p:nvPicPr>
        <p:blipFill>
          <a:blip r:embed="rId2"/>
          <a:stretch>
            <a:fillRect/>
          </a:stretch>
        </p:blipFill>
        <p:spPr>
          <a:xfrm>
            <a:off x="475669" y="1183342"/>
            <a:ext cx="10677281" cy="4411945"/>
          </a:xfrm>
          <a:prstGeom prst="rect">
            <a:avLst/>
          </a:prstGeom>
        </p:spPr>
      </p:pic>
      <p:sp>
        <p:nvSpPr>
          <p:cNvPr id="5" name="Rounded Rectangle 4"/>
          <p:cNvSpPr/>
          <p:nvPr/>
        </p:nvSpPr>
        <p:spPr>
          <a:xfrm>
            <a:off x="2519082" y="1084730"/>
            <a:ext cx="1362636" cy="600636"/>
          </a:xfrm>
          <a:prstGeom prst="roundRect">
            <a:avLst/>
          </a:prstGeom>
          <a:noFill/>
          <a:ln w="28575" cap="rnd">
            <a:solidFill>
              <a:srgbClr val="E68C28"/>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376518" y="2034989"/>
            <a:ext cx="1362636" cy="600636"/>
          </a:xfrm>
          <a:prstGeom prst="roundRect">
            <a:avLst/>
          </a:prstGeom>
          <a:noFill/>
          <a:ln w="28575" cap="rnd">
            <a:solidFill>
              <a:srgbClr val="E68C28"/>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12856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C78FB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3550" y="466725"/>
            <a:ext cx="8724900" cy="5924550"/>
          </a:xfrm>
          <a:prstGeom prst="rect">
            <a:avLst/>
          </a:prstGeom>
        </p:spPr>
      </p:pic>
    </p:spTree>
    <p:extLst>
      <p:ext uri="{BB962C8B-B14F-4D97-AF65-F5344CB8AC3E}">
        <p14:creationId xmlns:p14="http://schemas.microsoft.com/office/powerpoint/2010/main" val="1224838622"/>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473" y="350071"/>
            <a:ext cx="3087721" cy="366254"/>
          </a:xfrm>
        </p:spPr>
        <p:txBody>
          <a:bodyPr/>
          <a:lstStyle/>
          <a:p>
            <a:r>
              <a:rPr lang="en-US" dirty="0"/>
              <a:t>Sprint Planning</a:t>
            </a:r>
          </a:p>
        </p:txBody>
      </p:sp>
      <p:sp>
        <p:nvSpPr>
          <p:cNvPr id="12" name="Rectangle 11"/>
          <p:cNvSpPr/>
          <p:nvPr/>
        </p:nvSpPr>
        <p:spPr>
          <a:xfrm>
            <a:off x="435615" y="2974887"/>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0865" y="297488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46115" y="2974886"/>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801365" y="297488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35615" y="325954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90865" y="3259542"/>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346115" y="325954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801365" y="325954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5C7F4-C9E9-B847-9FF0-9A12E2B51541}"/>
              </a:ext>
            </a:extLst>
          </p:cNvPr>
          <p:cNvSpPr txBox="1"/>
          <p:nvPr/>
        </p:nvSpPr>
        <p:spPr>
          <a:xfrm>
            <a:off x="79487" y="3678392"/>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BACKLOG</a:t>
            </a:r>
          </a:p>
        </p:txBody>
      </p:sp>
      <p:sp>
        <p:nvSpPr>
          <p:cNvPr id="61" name="Rectangle 60"/>
          <p:cNvSpPr/>
          <p:nvPr/>
        </p:nvSpPr>
        <p:spPr>
          <a:xfrm>
            <a:off x="439899" y="209118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95149" y="209118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92394" y="207467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961396" y="206480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0770" y="268080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96020" y="26808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351270" y="268080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806520" y="2680803"/>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730137" y="108802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20726" y="2045496"/>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772949" y="144850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915" y="1637422"/>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449" y="2023616"/>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133" y="1244779"/>
            <a:ext cx="815340" cy="815340"/>
          </a:xfrm>
          <a:prstGeom prst="rect">
            <a:avLst/>
          </a:prstGeom>
          <a:noFill/>
        </p:spPr>
      </p:pic>
      <p:sp>
        <p:nvSpPr>
          <p:cNvPr id="73" name="TextBox 72">
            <a:extLst>
              <a:ext uri="{FF2B5EF4-FFF2-40B4-BE49-F238E27FC236}">
                <a16:creationId xmlns:a16="http://schemas.microsoft.com/office/drawing/2014/main" id="{6A95C7F4-C9E9-B847-9FF0-9A12E2B51541}"/>
              </a:ext>
            </a:extLst>
          </p:cNvPr>
          <p:cNvSpPr txBox="1"/>
          <p:nvPr/>
        </p:nvSpPr>
        <p:spPr>
          <a:xfrm>
            <a:off x="79487" y="991764"/>
            <a:ext cx="2525653" cy="95410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GOAL OF CEREMONY = ALL THE WORK DEFINED AND COMMITTED FOR THE NEXT SPRINT</a:t>
            </a:r>
          </a:p>
        </p:txBody>
      </p:sp>
      <p:sp>
        <p:nvSpPr>
          <p:cNvPr id="81" name="Freeform 63"/>
          <p:cNvSpPr>
            <a:spLocks noEditPoints="1"/>
          </p:cNvSpPr>
          <p:nvPr/>
        </p:nvSpPr>
        <p:spPr bwMode="auto">
          <a:xfrm>
            <a:off x="6620726" y="3713422"/>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6A95C7F4-C9E9-B847-9FF0-9A12E2B51541}"/>
              </a:ext>
            </a:extLst>
          </p:cNvPr>
          <p:cNvSpPr txBox="1"/>
          <p:nvPr/>
        </p:nvSpPr>
        <p:spPr>
          <a:xfrm>
            <a:off x="5804415" y="3320797"/>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WHOLE SCRUM TEAM</a:t>
            </a:r>
          </a:p>
        </p:txBody>
      </p:sp>
      <p:sp>
        <p:nvSpPr>
          <p:cNvPr id="83" name="TextBox 82">
            <a:extLst>
              <a:ext uri="{FF2B5EF4-FFF2-40B4-BE49-F238E27FC236}">
                <a16:creationId xmlns:a16="http://schemas.microsoft.com/office/drawing/2014/main" id="{6A95C7F4-C9E9-B847-9FF0-9A12E2B51541}"/>
              </a:ext>
            </a:extLst>
          </p:cNvPr>
          <p:cNvSpPr txBox="1"/>
          <p:nvPr/>
        </p:nvSpPr>
        <p:spPr>
          <a:xfrm>
            <a:off x="5988993" y="4552427"/>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1.5 – 2 HOURS PER SPRINT</a:t>
            </a:r>
          </a:p>
        </p:txBody>
      </p:sp>
      <p:sp>
        <p:nvSpPr>
          <p:cNvPr id="55" name="TextBox 54">
            <a:extLst>
              <a:ext uri="{FF2B5EF4-FFF2-40B4-BE49-F238E27FC236}">
                <a16:creationId xmlns:a16="http://schemas.microsoft.com/office/drawing/2014/main" id="{6A95C7F4-C9E9-B847-9FF0-9A12E2B51541}"/>
              </a:ext>
            </a:extLst>
          </p:cNvPr>
          <p:cNvSpPr txBox="1"/>
          <p:nvPr/>
        </p:nvSpPr>
        <p:spPr>
          <a:xfrm>
            <a:off x="2364111" y="2423856"/>
            <a:ext cx="615553"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GROOMED AND READY</a:t>
            </a:r>
          </a:p>
        </p:txBody>
      </p:sp>
      <p:sp>
        <p:nvSpPr>
          <p:cNvPr id="4" name="Bent Arrow 3"/>
          <p:cNvSpPr/>
          <p:nvPr/>
        </p:nvSpPr>
        <p:spPr>
          <a:xfrm rot="5400000">
            <a:off x="2578993" y="2165254"/>
            <a:ext cx="900248" cy="627648"/>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p:cNvSpPr/>
          <p:nvPr/>
        </p:nvSpPr>
        <p:spPr>
          <a:xfrm>
            <a:off x="3096668" y="3127846"/>
            <a:ext cx="297089" cy="355610"/>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416174" y="3127846"/>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416174" y="324405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416174" y="3364071"/>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3104789" y="352267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104789" y="3638877"/>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104789" y="3758895"/>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416174" y="3516226"/>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416174" y="3632434"/>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104789" y="389684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04789" y="4013054"/>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104789" y="4133072"/>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3416174" y="3896846"/>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3416174" y="4133072"/>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6A95C7F4-C9E9-B847-9FF0-9A12E2B51541}"/>
              </a:ext>
            </a:extLst>
          </p:cNvPr>
          <p:cNvSpPr txBox="1"/>
          <p:nvPr/>
        </p:nvSpPr>
        <p:spPr>
          <a:xfrm>
            <a:off x="3085022" y="2193773"/>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HIGHEST PRIORITY GROOMED ITEMS</a:t>
            </a:r>
          </a:p>
        </p:txBody>
      </p:sp>
      <p:sp>
        <p:nvSpPr>
          <p:cNvPr id="112" name="Rectangle 111"/>
          <p:cNvSpPr/>
          <p:nvPr/>
        </p:nvSpPr>
        <p:spPr>
          <a:xfrm>
            <a:off x="435615" y="237433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890865" y="2374331"/>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346115" y="237433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801365" y="237433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6A95C7F4-C9E9-B847-9FF0-9A12E2B51541}"/>
              </a:ext>
            </a:extLst>
          </p:cNvPr>
          <p:cNvSpPr txBox="1"/>
          <p:nvPr/>
        </p:nvSpPr>
        <p:spPr>
          <a:xfrm>
            <a:off x="3753321" y="3344090"/>
            <a:ext cx="2143399" cy="738664"/>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BROKEN DOWN INTO TASKS (WITH ESTIMATES) FOR THE SPRINT</a:t>
            </a:r>
          </a:p>
        </p:txBody>
      </p:sp>
      <p:sp>
        <p:nvSpPr>
          <p:cNvPr id="6" name="Bent Arrow 5"/>
          <p:cNvSpPr/>
          <p:nvPr/>
        </p:nvSpPr>
        <p:spPr>
          <a:xfrm flipV="1">
            <a:off x="3297681" y="4608012"/>
            <a:ext cx="6110479" cy="960661"/>
          </a:xfrm>
          <a:prstGeom prst="bentArrow">
            <a:avLst>
              <a:gd name="adj1" fmla="val 25000"/>
              <a:gd name="adj2" fmla="val 25516"/>
              <a:gd name="adj3" fmla="val 25000"/>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Oval 120"/>
          <p:cNvSpPr/>
          <p:nvPr/>
        </p:nvSpPr>
        <p:spPr>
          <a:xfrm>
            <a:off x="9912306" y="281141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29" y="2789534"/>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Rectangle 122"/>
          <p:cNvSpPr/>
          <p:nvPr/>
        </p:nvSpPr>
        <p:spPr>
          <a:xfrm>
            <a:off x="10009389" y="4119072"/>
            <a:ext cx="297089" cy="355610"/>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328895" y="411907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0328895" y="4235279"/>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0328895" y="435529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0632213" y="4119072"/>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0632213" y="4235279"/>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0632213" y="435529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0943598" y="4112628"/>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0943598" y="4228836"/>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1277400" y="412869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11277400" y="4244900"/>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11277400" y="436491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83708" y="4107999"/>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9683708" y="4344225"/>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A95C7F4-C9E9-B847-9FF0-9A12E2B51541}"/>
              </a:ext>
            </a:extLst>
          </p:cNvPr>
          <p:cNvSpPr txBox="1"/>
          <p:nvPr/>
        </p:nvSpPr>
        <p:spPr>
          <a:xfrm>
            <a:off x="9542894" y="4552427"/>
            <a:ext cx="2178637" cy="1169551"/>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ALL THE TASKS THAT WILL BE WORKED ON IN THE SPRINT, COMMITTED TO BY THE TEAM</a:t>
            </a:r>
          </a:p>
          <a:p>
            <a:pPr algn="ctr"/>
            <a:r>
              <a:rPr lang="en-US" sz="1400" b="1" dirty="0">
                <a:solidFill>
                  <a:schemeClr val="tx2"/>
                </a:solidFill>
                <a:latin typeface="Calibri" panose="020F0502020204030204" pitchFamily="34" charset="0"/>
                <a:ea typeface="League Spartan" charset="0"/>
                <a:cs typeface="Calibri" panose="020F0502020204030204" pitchFamily="34" charset="0"/>
              </a:rPr>
              <a:t>= THE SPRINT GOAL</a:t>
            </a:r>
          </a:p>
        </p:txBody>
      </p:sp>
      <p:sp>
        <p:nvSpPr>
          <p:cNvPr id="139" name="Rectangle 138"/>
          <p:cNvSpPr/>
          <p:nvPr/>
        </p:nvSpPr>
        <p:spPr>
          <a:xfrm>
            <a:off x="8555434" y="122806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8555434" y="1344275"/>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8555434" y="146429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8555434" y="202420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555434" y="2140408"/>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8555434" y="161399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8555434" y="1730199"/>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8555434" y="1850217"/>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8555434" y="831139"/>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8555434" y="1067365"/>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16847" y="554564"/>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52" name="TextBox 151"/>
          <p:cNvSpPr txBox="1"/>
          <p:nvPr/>
        </p:nvSpPr>
        <p:spPr>
          <a:xfrm>
            <a:off x="9310255" y="363008"/>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IN </a:t>
            </a:r>
            <a:br>
              <a:rPr lang="en-US" sz="1400" b="1" dirty="0">
                <a:solidFill>
                  <a:schemeClr val="bg2"/>
                </a:solidFill>
                <a:latin typeface="Calibri" panose="020F0502020204030204" pitchFamily="34" charset="0"/>
                <a:ea typeface="League Spartan" charset="0"/>
                <a:cs typeface="Calibri" panose="020F0502020204030204" pitchFamily="34" charset="0"/>
              </a:rPr>
            </a:br>
            <a:r>
              <a:rPr lang="en-US" sz="1400" b="1" dirty="0">
                <a:solidFill>
                  <a:schemeClr val="bg2"/>
                </a:solidFill>
                <a:latin typeface="Calibri" panose="020F0502020204030204" pitchFamily="34" charset="0"/>
                <a:ea typeface="League Spartan" charset="0"/>
                <a:cs typeface="Calibri" panose="020F0502020204030204" pitchFamily="34" charset="0"/>
              </a:rPr>
              <a:t>PROGRESS</a:t>
            </a:r>
          </a:p>
        </p:txBody>
      </p:sp>
      <p:sp>
        <p:nvSpPr>
          <p:cNvPr id="153" name="TextBox 152"/>
          <p:cNvSpPr txBox="1"/>
          <p:nvPr/>
        </p:nvSpPr>
        <p:spPr>
          <a:xfrm>
            <a:off x="10329179" y="565523"/>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BLOCKED</a:t>
            </a:r>
          </a:p>
        </p:txBody>
      </p:sp>
      <p:sp>
        <p:nvSpPr>
          <p:cNvPr id="154" name="TextBox 153"/>
          <p:cNvSpPr txBox="1"/>
          <p:nvPr/>
        </p:nvSpPr>
        <p:spPr>
          <a:xfrm>
            <a:off x="11222017" y="565523"/>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DONE</a:t>
            </a:r>
          </a:p>
        </p:txBody>
      </p:sp>
      <p:cxnSp>
        <p:nvCxnSpPr>
          <p:cNvPr id="10" name="Straight Connector 9"/>
          <p:cNvCxnSpPr/>
          <p:nvPr/>
        </p:nvCxnSpPr>
        <p:spPr>
          <a:xfrm>
            <a:off x="8382167" y="750226"/>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Bent Arrow 25"/>
          <p:cNvSpPr/>
          <p:nvPr/>
        </p:nvSpPr>
        <p:spPr>
          <a:xfrm rot="16200000">
            <a:off x="8010236" y="3070477"/>
            <a:ext cx="1807816" cy="878302"/>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Connector 28"/>
          <p:cNvCxnSpPr/>
          <p:nvPr/>
        </p:nvCxnSpPr>
        <p:spPr>
          <a:xfrm>
            <a:off x="9194800" y="518057"/>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0178253" y="533198"/>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11111576" y="533198"/>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19151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Daily Standup</a:t>
            </a:r>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979377" y="432410"/>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655" y="577324"/>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774501" y="4547293"/>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146427" y="533519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15 MIN PER DAY</a:t>
            </a:r>
          </a:p>
        </p:txBody>
      </p:sp>
      <p:sp>
        <p:nvSpPr>
          <p:cNvPr id="90" name="TextBox 89">
            <a:extLst>
              <a:ext uri="{FF2B5EF4-FFF2-40B4-BE49-F238E27FC236}">
                <a16:creationId xmlns:a16="http://schemas.microsoft.com/office/drawing/2014/main" id="{6A95C7F4-C9E9-B847-9FF0-9A12E2B51541}"/>
              </a:ext>
            </a:extLst>
          </p:cNvPr>
          <p:cNvSpPr txBox="1"/>
          <p:nvPr/>
        </p:nvSpPr>
        <p:spPr>
          <a:xfrm>
            <a:off x="494491" y="2702836"/>
            <a:ext cx="2868469"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did you do yesterday?</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do you plan to do today?</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Is anything blocking you?</a:t>
            </a:r>
          </a:p>
        </p:txBody>
      </p:sp>
      <p:sp>
        <p:nvSpPr>
          <p:cNvPr id="91" name="TextBox 90">
            <a:extLst>
              <a:ext uri="{FF2B5EF4-FFF2-40B4-BE49-F238E27FC236}">
                <a16:creationId xmlns:a16="http://schemas.microsoft.com/office/drawing/2014/main" id="{6A95C7F4-C9E9-B847-9FF0-9A12E2B51541}"/>
              </a:ext>
            </a:extLst>
          </p:cNvPr>
          <p:cNvSpPr txBox="1"/>
          <p:nvPr/>
        </p:nvSpPr>
        <p:spPr>
          <a:xfrm>
            <a:off x="4598513" y="4289841"/>
            <a:ext cx="2178637" cy="738664"/>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TASK PROGRESS IS UPDATED BEFORE STANDUP</a:t>
            </a:r>
          </a:p>
        </p:txBody>
      </p:sp>
      <p:sp>
        <p:nvSpPr>
          <p:cNvPr id="92" name="TextBox 91">
            <a:extLst>
              <a:ext uri="{FF2B5EF4-FFF2-40B4-BE49-F238E27FC236}">
                <a16:creationId xmlns:a16="http://schemas.microsoft.com/office/drawing/2014/main" id="{6A95C7F4-C9E9-B847-9FF0-9A12E2B51541}"/>
              </a:ext>
            </a:extLst>
          </p:cNvPr>
          <p:cNvSpPr txBox="1"/>
          <p:nvPr/>
        </p:nvSpPr>
        <p:spPr>
          <a:xfrm>
            <a:off x="3409516" y="1048587"/>
            <a:ext cx="3008920" cy="307777"/>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blockers can I help address?</a:t>
            </a:r>
          </a:p>
        </p:txBody>
      </p:sp>
      <p:sp>
        <p:nvSpPr>
          <p:cNvPr id="93" name="Rectangle 92"/>
          <p:cNvSpPr/>
          <p:nvPr/>
        </p:nvSpPr>
        <p:spPr>
          <a:xfrm>
            <a:off x="4396650" y="2783141"/>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5381560" y="288660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153992" y="292445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381560" y="352333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381560" y="3639538"/>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5381560" y="306776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6369808" y="3214066"/>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4396650" y="3405290"/>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381560" y="2416228"/>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5381560" y="2654516"/>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4358063" y="2109637"/>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39" name="TextBox 138"/>
          <p:cNvSpPr txBox="1"/>
          <p:nvPr/>
        </p:nvSpPr>
        <p:spPr>
          <a:xfrm>
            <a:off x="5151471" y="1918081"/>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IN </a:t>
            </a:r>
            <a:br>
              <a:rPr lang="en-US" sz="1400" b="1" dirty="0">
                <a:solidFill>
                  <a:schemeClr val="bg2"/>
                </a:solidFill>
                <a:latin typeface="Calibri" panose="020F0502020204030204" pitchFamily="34" charset="0"/>
                <a:ea typeface="League Spartan" charset="0"/>
                <a:cs typeface="Calibri" panose="020F0502020204030204" pitchFamily="34" charset="0"/>
              </a:rPr>
            </a:br>
            <a:r>
              <a:rPr lang="en-US" sz="1400" b="1" dirty="0">
                <a:solidFill>
                  <a:schemeClr val="bg2"/>
                </a:solidFill>
                <a:latin typeface="Calibri" panose="020F0502020204030204" pitchFamily="34" charset="0"/>
                <a:ea typeface="League Spartan" charset="0"/>
                <a:cs typeface="Calibri" panose="020F0502020204030204" pitchFamily="34" charset="0"/>
              </a:rPr>
              <a:t>PROGRESS</a:t>
            </a:r>
          </a:p>
        </p:txBody>
      </p:sp>
      <p:sp>
        <p:nvSpPr>
          <p:cNvPr id="140" name="TextBox 139"/>
          <p:cNvSpPr txBox="1"/>
          <p:nvPr/>
        </p:nvSpPr>
        <p:spPr>
          <a:xfrm>
            <a:off x="6170395" y="2120596"/>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BLOCKED</a:t>
            </a:r>
          </a:p>
        </p:txBody>
      </p:sp>
      <p:sp>
        <p:nvSpPr>
          <p:cNvPr id="141" name="TextBox 140"/>
          <p:cNvSpPr txBox="1"/>
          <p:nvPr/>
        </p:nvSpPr>
        <p:spPr>
          <a:xfrm>
            <a:off x="7063233" y="2120596"/>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DONE</a:t>
            </a:r>
          </a:p>
        </p:txBody>
      </p:sp>
      <p:cxnSp>
        <p:nvCxnSpPr>
          <p:cNvPr id="142" name="Straight Connector 141"/>
          <p:cNvCxnSpPr/>
          <p:nvPr/>
        </p:nvCxnSpPr>
        <p:spPr>
          <a:xfrm>
            <a:off x="4223383" y="2305299"/>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5036016" y="2073130"/>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6019469" y="2088271"/>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952792" y="2088271"/>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6A95C7F4-C9E9-B847-9FF0-9A12E2B51541}"/>
              </a:ext>
            </a:extLst>
          </p:cNvPr>
          <p:cNvSpPr txBox="1"/>
          <p:nvPr/>
        </p:nvSpPr>
        <p:spPr>
          <a:xfrm>
            <a:off x="8617252" y="3754428"/>
            <a:ext cx="2178637" cy="1600438"/>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GOAL = TEAM MAINTAINS CONSISTENT DAILY COLLABORATION TO TRACK PROGRESS AGAINST THE PLAN, ADDRESS RISK AS IT ARISES </a:t>
            </a:r>
          </a:p>
        </p:txBody>
      </p:sp>
      <p:sp>
        <p:nvSpPr>
          <p:cNvPr id="148" name="TextBox 147">
            <a:extLst>
              <a:ext uri="{FF2B5EF4-FFF2-40B4-BE49-F238E27FC236}">
                <a16:creationId xmlns:a16="http://schemas.microsoft.com/office/drawing/2014/main" id="{6A95C7F4-C9E9-B847-9FF0-9A12E2B51541}"/>
              </a:ext>
            </a:extLst>
          </p:cNvPr>
          <p:cNvSpPr txBox="1"/>
          <p:nvPr/>
        </p:nvSpPr>
        <p:spPr>
          <a:xfrm>
            <a:off x="8401462" y="1571233"/>
            <a:ext cx="3008920"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 monitor, stay up to date</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 inform and clarify</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Cannot drive the ‘how’</a:t>
            </a:r>
          </a:p>
        </p:txBody>
      </p:sp>
    </p:spTree>
    <p:extLst>
      <p:ext uri="{BB962C8B-B14F-4D97-AF65-F5344CB8AC3E}">
        <p14:creationId xmlns:p14="http://schemas.microsoft.com/office/powerpoint/2010/main" val="102105130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Sprint Demo</a:t>
            </a:r>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015476" y="180927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754" y="1954185"/>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986558" y="4277679"/>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230879" y="5060542"/>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1 -2 HOURS ON FINAL DAY OF SPRINT</a:t>
            </a:r>
          </a:p>
        </p:txBody>
      </p:sp>
      <p:sp>
        <p:nvSpPr>
          <p:cNvPr id="90" name="TextBox 89">
            <a:extLst>
              <a:ext uri="{FF2B5EF4-FFF2-40B4-BE49-F238E27FC236}">
                <a16:creationId xmlns:a16="http://schemas.microsoft.com/office/drawing/2014/main" id="{6A95C7F4-C9E9-B847-9FF0-9A12E2B51541}"/>
              </a:ext>
            </a:extLst>
          </p:cNvPr>
          <p:cNvSpPr txBox="1"/>
          <p:nvPr/>
        </p:nvSpPr>
        <p:spPr>
          <a:xfrm>
            <a:off x="884355" y="3285254"/>
            <a:ext cx="2868469" cy="523220"/>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Demonstrate finished work</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Work accepted and closed by PO</a:t>
            </a:r>
          </a:p>
        </p:txBody>
      </p:sp>
      <p:sp>
        <p:nvSpPr>
          <p:cNvPr id="91" name="TextBox 90">
            <a:extLst>
              <a:ext uri="{FF2B5EF4-FFF2-40B4-BE49-F238E27FC236}">
                <a16:creationId xmlns:a16="http://schemas.microsoft.com/office/drawing/2014/main" id="{6A95C7F4-C9E9-B847-9FF0-9A12E2B51541}"/>
              </a:ext>
            </a:extLst>
          </p:cNvPr>
          <p:cNvSpPr txBox="1"/>
          <p:nvPr/>
        </p:nvSpPr>
        <p:spPr>
          <a:xfrm>
            <a:off x="4144582" y="3616576"/>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TASK PROGRESS IS UPDATED BEFORE DEMO</a:t>
            </a:r>
          </a:p>
        </p:txBody>
      </p:sp>
      <p:sp>
        <p:nvSpPr>
          <p:cNvPr id="93" name="Rectangle 92"/>
          <p:cNvSpPr/>
          <p:nvPr/>
        </p:nvSpPr>
        <p:spPr>
          <a:xfrm>
            <a:off x="6693299" y="201948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693299" y="2163126"/>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6693299" y="2450414"/>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6693299" y="2737702"/>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693299" y="2881346"/>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6693299" y="2306770"/>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6693299" y="314500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693299" y="259405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693299" y="1637550"/>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6693299" y="187583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3904132" y="1328650"/>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39" name="TextBox 138"/>
          <p:cNvSpPr txBox="1"/>
          <p:nvPr/>
        </p:nvSpPr>
        <p:spPr>
          <a:xfrm>
            <a:off x="4697540" y="1137094"/>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IN </a:t>
            </a:r>
            <a:br>
              <a:rPr lang="en-US" sz="1400" b="1" dirty="0">
                <a:solidFill>
                  <a:schemeClr val="bg2"/>
                </a:solidFill>
                <a:latin typeface="Calibri" panose="020F0502020204030204" pitchFamily="34" charset="0"/>
                <a:ea typeface="League Spartan" charset="0"/>
                <a:cs typeface="Calibri" panose="020F0502020204030204" pitchFamily="34" charset="0"/>
              </a:rPr>
            </a:br>
            <a:r>
              <a:rPr lang="en-US" sz="1400" b="1" dirty="0">
                <a:solidFill>
                  <a:schemeClr val="bg2"/>
                </a:solidFill>
                <a:latin typeface="Calibri" panose="020F0502020204030204" pitchFamily="34" charset="0"/>
                <a:ea typeface="League Spartan" charset="0"/>
                <a:cs typeface="Calibri" panose="020F0502020204030204" pitchFamily="34" charset="0"/>
              </a:rPr>
              <a:t>PROGRESS</a:t>
            </a:r>
          </a:p>
        </p:txBody>
      </p:sp>
      <p:sp>
        <p:nvSpPr>
          <p:cNvPr id="140" name="TextBox 139"/>
          <p:cNvSpPr txBox="1"/>
          <p:nvPr/>
        </p:nvSpPr>
        <p:spPr>
          <a:xfrm>
            <a:off x="5716464" y="1339609"/>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BLOCKED</a:t>
            </a:r>
          </a:p>
        </p:txBody>
      </p:sp>
      <p:sp>
        <p:nvSpPr>
          <p:cNvPr id="141" name="TextBox 140"/>
          <p:cNvSpPr txBox="1"/>
          <p:nvPr/>
        </p:nvSpPr>
        <p:spPr>
          <a:xfrm>
            <a:off x="6609302" y="1339609"/>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DONE</a:t>
            </a:r>
          </a:p>
        </p:txBody>
      </p:sp>
      <p:cxnSp>
        <p:nvCxnSpPr>
          <p:cNvPr id="142" name="Straight Connector 141"/>
          <p:cNvCxnSpPr/>
          <p:nvPr/>
        </p:nvCxnSpPr>
        <p:spPr>
          <a:xfrm>
            <a:off x="3769452" y="1524312"/>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582085" y="1292143"/>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5565538" y="1307284"/>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498861" y="1307284"/>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6A95C7F4-C9E9-B847-9FF0-9A12E2B51541}"/>
              </a:ext>
            </a:extLst>
          </p:cNvPr>
          <p:cNvSpPr txBox="1"/>
          <p:nvPr/>
        </p:nvSpPr>
        <p:spPr>
          <a:xfrm>
            <a:off x="8092268" y="1280908"/>
            <a:ext cx="3148028" cy="1600438"/>
          </a:xfrm>
          <a:prstGeom prst="rect">
            <a:avLst/>
          </a:prstGeom>
          <a:noFill/>
        </p:spPr>
        <p:txBody>
          <a:bodyPr wrap="square" rtlCol="0" anchor="ctr" anchorCtr="0">
            <a:spAutoFit/>
          </a:bodyPr>
          <a:lstStyle/>
          <a:p>
            <a:r>
              <a:rPr lang="en-US" sz="1400" b="1" dirty="0">
                <a:solidFill>
                  <a:schemeClr val="tx2"/>
                </a:solidFill>
                <a:latin typeface="Calibri" panose="020F0502020204030204" pitchFamily="34" charset="0"/>
                <a:ea typeface="League Spartan" charset="0"/>
                <a:cs typeface="Calibri" panose="020F0502020204030204" pitchFamily="34" charset="0"/>
              </a:rPr>
              <a:t>GOAL = </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SPRINT GOAL MET</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STAKEHOLDERS GLIMPSED THE RESULTS</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PO HAS ACCEPTED SPRINT WORK</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REFINEMENTS OR ENHANCEMENTS CAPTURED IN BACKLOG</a:t>
            </a:r>
          </a:p>
        </p:txBody>
      </p:sp>
    </p:spTree>
    <p:extLst>
      <p:ext uri="{BB962C8B-B14F-4D97-AF65-F5344CB8AC3E}">
        <p14:creationId xmlns:p14="http://schemas.microsoft.com/office/powerpoint/2010/main" val="111134501"/>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Sprint Retrospective</a:t>
            </a:r>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986558" y="4277679"/>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230879" y="5060542"/>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 HOUR ON FINAL DAY OF SPRINT</a:t>
            </a:r>
          </a:p>
        </p:txBody>
      </p:sp>
      <p:sp>
        <p:nvSpPr>
          <p:cNvPr id="90" name="TextBox 89">
            <a:extLst>
              <a:ext uri="{FF2B5EF4-FFF2-40B4-BE49-F238E27FC236}">
                <a16:creationId xmlns:a16="http://schemas.microsoft.com/office/drawing/2014/main" id="{6A95C7F4-C9E9-B847-9FF0-9A12E2B51541}"/>
              </a:ext>
            </a:extLst>
          </p:cNvPr>
          <p:cNvSpPr txBox="1"/>
          <p:nvPr/>
        </p:nvSpPr>
        <p:spPr>
          <a:xfrm>
            <a:off x="796174" y="2690526"/>
            <a:ext cx="2868469"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should we keep doing?</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should we start doing?</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should we stop doing?</a:t>
            </a:r>
          </a:p>
        </p:txBody>
      </p:sp>
      <p:sp>
        <p:nvSpPr>
          <p:cNvPr id="147" name="TextBox 146">
            <a:extLst>
              <a:ext uri="{FF2B5EF4-FFF2-40B4-BE49-F238E27FC236}">
                <a16:creationId xmlns:a16="http://schemas.microsoft.com/office/drawing/2014/main" id="{6A95C7F4-C9E9-B847-9FF0-9A12E2B51541}"/>
              </a:ext>
            </a:extLst>
          </p:cNvPr>
          <p:cNvSpPr txBox="1"/>
          <p:nvPr/>
        </p:nvSpPr>
        <p:spPr>
          <a:xfrm>
            <a:off x="4576908" y="2475084"/>
            <a:ext cx="5806612" cy="1169551"/>
          </a:xfrm>
          <a:prstGeom prst="rect">
            <a:avLst/>
          </a:prstGeom>
          <a:noFill/>
        </p:spPr>
        <p:txBody>
          <a:bodyPr wrap="square" rtlCol="0" anchor="ctr" anchorCtr="0">
            <a:spAutoFit/>
          </a:bodyPr>
          <a:lstStyle/>
          <a:p>
            <a:r>
              <a:rPr lang="en-US" sz="1400" b="1" dirty="0">
                <a:solidFill>
                  <a:schemeClr val="tx2"/>
                </a:solidFill>
                <a:latin typeface="Calibri" panose="020F0502020204030204" pitchFamily="34" charset="0"/>
                <a:ea typeface="League Spartan" charset="0"/>
                <a:cs typeface="Calibri" panose="020F0502020204030204" pitchFamily="34" charset="0"/>
              </a:rPr>
              <a:t>GOAL = </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CONSIDER THE PRACTICES OF THE PAST SPRINT </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SEE WHERE TUNING WOULD HELP</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AGREE ON ANY CHANGES/ ADAPTIONS FOR THE UPCOMING SPRINT</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REFLECT THE RESULTS IN SPRINT PLANNING</a:t>
            </a:r>
          </a:p>
        </p:txBody>
      </p:sp>
    </p:spTree>
    <p:extLst>
      <p:ext uri="{BB962C8B-B14F-4D97-AF65-F5344CB8AC3E}">
        <p14:creationId xmlns:p14="http://schemas.microsoft.com/office/powerpoint/2010/main" val="400104412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Oval 133"/>
          <p:cNvSpPr/>
          <p:nvPr/>
        </p:nvSpPr>
        <p:spPr>
          <a:xfrm>
            <a:off x="6576745" y="112364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5824233" y="182404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AEBFF4B-B457-074C-90D9-3877C43935E4}"/>
              </a:ext>
            </a:extLst>
          </p:cNvPr>
          <p:cNvSpPr txBox="1"/>
          <p:nvPr/>
        </p:nvSpPr>
        <p:spPr>
          <a:xfrm>
            <a:off x="87869" y="173475"/>
            <a:ext cx="2999539" cy="523220"/>
          </a:xfrm>
          <a:prstGeom prst="rect">
            <a:avLst/>
          </a:prstGeom>
          <a:noFill/>
        </p:spPr>
        <p:txBody>
          <a:bodyPr wrap="none" rtlCol="0">
            <a:spAutoFit/>
          </a:bodyPr>
          <a:lstStyle/>
          <a:p>
            <a:pPr algn="ctr"/>
            <a:r>
              <a:rPr lang="en-US" sz="2800" b="1" dirty="0">
                <a:solidFill>
                  <a:schemeClr val="tx2"/>
                </a:solidFill>
                <a:cs typeface="Calibri" panose="020F0502020204030204" pitchFamily="34" charset="0"/>
              </a:rPr>
              <a:t>Scrum Structure</a:t>
            </a:r>
          </a:p>
        </p:txBody>
      </p:sp>
      <p:sp>
        <p:nvSpPr>
          <p:cNvPr id="5" name="Right Arrow 4">
            <a:extLst>
              <a:ext uri="{FF2B5EF4-FFF2-40B4-BE49-F238E27FC236}">
                <a16:creationId xmlns:a16="http://schemas.microsoft.com/office/drawing/2014/main" id="{8B4AF0B0-2B7B-884B-9FD8-24715E4CDE15}"/>
              </a:ext>
            </a:extLst>
          </p:cNvPr>
          <p:cNvSpPr/>
          <p:nvPr/>
        </p:nvSpPr>
        <p:spPr>
          <a:xfrm>
            <a:off x="5956970" y="5051298"/>
            <a:ext cx="2772307" cy="44711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3" name="Freeform 2">
            <a:extLst>
              <a:ext uri="{FF2B5EF4-FFF2-40B4-BE49-F238E27FC236}">
                <a16:creationId xmlns:a16="http://schemas.microsoft.com/office/drawing/2014/main" id="{9B5068BF-931B-4D4A-8970-37AC92FC95EF}"/>
              </a:ext>
            </a:extLst>
          </p:cNvPr>
          <p:cNvSpPr/>
          <p:nvPr/>
        </p:nvSpPr>
        <p:spPr>
          <a:xfrm>
            <a:off x="5954843" y="3075143"/>
            <a:ext cx="2453235" cy="2310692"/>
          </a:xfrm>
          <a:custGeom>
            <a:avLst/>
            <a:gdLst>
              <a:gd name="connsiteX0" fmla="*/ 3530736 w 6612229"/>
              <a:gd name="connsiteY0" fmla="*/ 195 h 6228031"/>
              <a:gd name="connsiteX1" fmla="*/ 5629685 w 6612229"/>
              <a:gd name="connsiteY1" fmla="*/ 844165 h 6228031"/>
              <a:gd name="connsiteX2" fmla="*/ 6393422 w 6612229"/>
              <a:gd name="connsiteY2" fmla="*/ 4258907 h 6228031"/>
              <a:gd name="connsiteX3" fmla="*/ 3500516 w 6612229"/>
              <a:gd name="connsiteY3" fmla="*/ 6226210 h 6228031"/>
              <a:gd name="connsiteX4" fmla="*/ 3500309 w 6612229"/>
              <a:gd name="connsiteY4" fmla="*/ 6063046 h 6228031"/>
              <a:gd name="connsiteX5" fmla="*/ 3500309 w 6612229"/>
              <a:gd name="connsiteY5" fmla="*/ 6228031 h 6228031"/>
              <a:gd name="connsiteX6" fmla="*/ 974850 w 6612229"/>
              <a:gd name="connsiteY6" fmla="*/ 6228031 h 6228031"/>
              <a:gd name="connsiteX7" fmla="*/ 974850 w 6612229"/>
              <a:gd name="connsiteY7" fmla="*/ 5630463 h 6228031"/>
              <a:gd name="connsiteX8" fmla="*/ 3500309 w 6612229"/>
              <a:gd name="connsiteY8" fmla="*/ 5630463 h 6228031"/>
              <a:gd name="connsiteX9" fmla="*/ 3500309 w 6612229"/>
              <a:gd name="connsiteY9" fmla="*/ 5634264 h 6228031"/>
              <a:gd name="connsiteX10" fmla="*/ 3690128 w 6612229"/>
              <a:gd name="connsiteY10" fmla="*/ 5626895 h 6228031"/>
              <a:gd name="connsiteX11" fmla="*/ 5830856 w 6612229"/>
              <a:gd name="connsiteY11" fmla="*/ 4071245 h 6228031"/>
              <a:gd name="connsiteX12" fmla="*/ 5270909 w 6612229"/>
              <a:gd name="connsiteY12" fmla="*/ 1320360 h 6228031"/>
              <a:gd name="connsiteX13" fmla="*/ 2515064 w 6612229"/>
              <a:gd name="connsiteY13" fmla="*/ 790484 h 6228031"/>
              <a:gd name="connsiteX14" fmla="*/ 973039 w 6612229"/>
              <a:gd name="connsiteY14" fmla="*/ 3136018 h 6228031"/>
              <a:gd name="connsiteX15" fmla="*/ 1357921 w 6612229"/>
              <a:gd name="connsiteY15" fmla="*/ 3027521 h 6228031"/>
              <a:gd name="connsiteX16" fmla="*/ 782916 w 6612229"/>
              <a:gd name="connsiteY16" fmla="*/ 3878112 h 6228031"/>
              <a:gd name="connsiteX17" fmla="*/ 0 w 6612229"/>
              <a:gd name="connsiteY17" fmla="*/ 3410316 h 6228031"/>
              <a:gd name="connsiteX18" fmla="*/ 386705 w 6612229"/>
              <a:gd name="connsiteY18" fmla="*/ 3301304 h 6228031"/>
              <a:gd name="connsiteX19" fmla="*/ 2175068 w 6612229"/>
              <a:gd name="connsiteY19" fmla="*/ 293982 h 6228031"/>
              <a:gd name="connsiteX20" fmla="*/ 3530736 w 6612229"/>
              <a:gd name="connsiteY20" fmla="*/ 195 h 622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229" h="6228031">
                <a:moveTo>
                  <a:pt x="3530736" y="195"/>
                </a:moveTo>
                <a:cubicBezTo>
                  <a:pt x="4295660" y="8752"/>
                  <a:pt x="5048371" y="298526"/>
                  <a:pt x="5629685" y="844165"/>
                </a:cubicBezTo>
                <a:cubicBezTo>
                  <a:pt x="6560926" y="1718255"/>
                  <a:pt x="6863672" y="3071861"/>
                  <a:pt x="6393422" y="4258907"/>
                </a:cubicBezTo>
                <a:cubicBezTo>
                  <a:pt x="5923566" y="5444959"/>
                  <a:pt x="4777122" y="6224591"/>
                  <a:pt x="3500516" y="6226210"/>
                </a:cubicBezTo>
                <a:lnTo>
                  <a:pt x="3500309" y="6063046"/>
                </a:lnTo>
                <a:lnTo>
                  <a:pt x="3500309" y="6228031"/>
                </a:lnTo>
                <a:lnTo>
                  <a:pt x="974850" y="6228031"/>
                </a:lnTo>
                <a:lnTo>
                  <a:pt x="974850" y="5630463"/>
                </a:lnTo>
                <a:lnTo>
                  <a:pt x="3500309" y="5630463"/>
                </a:lnTo>
                <a:lnTo>
                  <a:pt x="3500309" y="5634264"/>
                </a:lnTo>
                <a:lnTo>
                  <a:pt x="3690128" y="5626895"/>
                </a:lnTo>
                <a:cubicBezTo>
                  <a:pt x="4634928" y="5554563"/>
                  <a:pt x="5466676" y="4956777"/>
                  <a:pt x="5830856" y="4071245"/>
                </a:cubicBezTo>
                <a:cubicBezTo>
                  <a:pt x="6219727" y="3125674"/>
                  <a:pt x="5998555" y="2039109"/>
                  <a:pt x="5270909" y="1320360"/>
                </a:cubicBezTo>
                <a:cubicBezTo>
                  <a:pt x="4544362" y="602697"/>
                  <a:pt x="3456350" y="393501"/>
                  <a:pt x="2515064" y="790484"/>
                </a:cubicBezTo>
                <a:cubicBezTo>
                  <a:pt x="1572757" y="1187898"/>
                  <a:pt x="963757" y="2114231"/>
                  <a:pt x="973039" y="3136018"/>
                </a:cubicBezTo>
                <a:lnTo>
                  <a:pt x="1357921" y="3027521"/>
                </a:lnTo>
                <a:lnTo>
                  <a:pt x="782916" y="3878112"/>
                </a:lnTo>
                <a:lnTo>
                  <a:pt x="0" y="3410316"/>
                </a:lnTo>
                <a:lnTo>
                  <a:pt x="386705" y="3301304"/>
                </a:lnTo>
                <a:cubicBezTo>
                  <a:pt x="309500" y="2027336"/>
                  <a:pt x="1018345" y="835339"/>
                  <a:pt x="2175068" y="293982"/>
                </a:cubicBezTo>
                <a:cubicBezTo>
                  <a:pt x="2608431" y="91164"/>
                  <a:pt x="3071782" y="-4939"/>
                  <a:pt x="3530736" y="19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4" name="Freeform 3">
            <a:extLst>
              <a:ext uri="{FF2B5EF4-FFF2-40B4-BE49-F238E27FC236}">
                <a16:creationId xmlns:a16="http://schemas.microsoft.com/office/drawing/2014/main" id="{C0C1D36D-238E-9044-BDD1-33440F6C5452}"/>
              </a:ext>
            </a:extLst>
          </p:cNvPr>
          <p:cNvSpPr/>
          <p:nvPr/>
        </p:nvSpPr>
        <p:spPr>
          <a:xfrm rot="1800000" flipH="1">
            <a:off x="7376685" y="2250252"/>
            <a:ext cx="1634742" cy="1191660"/>
          </a:xfrm>
          <a:custGeom>
            <a:avLst/>
            <a:gdLst>
              <a:gd name="connsiteX0" fmla="*/ 3441125 w 4406136"/>
              <a:gd name="connsiteY0" fmla="*/ 322111 h 3211894"/>
              <a:gd name="connsiteX1" fmla="*/ 2352747 w 4406136"/>
              <a:gd name="connsiteY1" fmla="*/ 130 h 3211894"/>
              <a:gd name="connsiteX2" fmla="*/ 1449382 w 4406136"/>
              <a:gd name="connsiteY2" fmla="*/ 195931 h 3211894"/>
              <a:gd name="connsiteX3" fmla="*/ 257686 w 4406136"/>
              <a:gd name="connsiteY3" fmla="*/ 2200233 h 3211894"/>
              <a:gd name="connsiteX4" fmla="*/ 0 w 4406136"/>
              <a:gd name="connsiteY4" fmla="*/ 2272886 h 3211894"/>
              <a:gd name="connsiteX5" fmla="*/ 521705 w 4406136"/>
              <a:gd name="connsiteY5" fmla="*/ 2584660 h 3211894"/>
              <a:gd name="connsiteX6" fmla="*/ 904866 w 4406136"/>
              <a:gd name="connsiteY6" fmla="*/ 2017763 h 3211894"/>
              <a:gd name="connsiteX7" fmla="*/ 648396 w 4406136"/>
              <a:gd name="connsiteY7" fmla="*/ 2090074 h 3211894"/>
              <a:gd name="connsiteX8" fmla="*/ 1675942 w 4406136"/>
              <a:gd name="connsiteY8" fmla="*/ 526837 h 3211894"/>
              <a:gd name="connsiteX9" fmla="*/ 3512331 w 4406136"/>
              <a:gd name="connsiteY9" fmla="*/ 879985 h 3211894"/>
              <a:gd name="connsiteX10" fmla="*/ 3885459 w 4406136"/>
              <a:gd name="connsiteY10" fmla="*/ 2713379 h 3211894"/>
              <a:gd name="connsiteX11" fmla="*/ 3648724 w 4406136"/>
              <a:gd name="connsiteY11" fmla="*/ 3117583 h 3211894"/>
              <a:gd name="connsiteX12" fmla="*/ 3609582 w 4406136"/>
              <a:gd name="connsiteY12" fmla="*/ 3163644 h 3211894"/>
              <a:gd name="connsiteX13" fmla="*/ 3739619 w 4406136"/>
              <a:gd name="connsiteY13" fmla="*/ 3169790 h 3211894"/>
              <a:gd name="connsiteX14" fmla="*/ 3909073 w 4406136"/>
              <a:gd name="connsiteY14" fmla="*/ 3187147 h 3211894"/>
              <a:gd name="connsiteX15" fmla="*/ 4065138 w 4406136"/>
              <a:gd name="connsiteY15" fmla="*/ 3211894 h 3211894"/>
              <a:gd name="connsiteX16" fmla="*/ 4122498 w 4406136"/>
              <a:gd name="connsiteY16" fmla="*/ 3121697 h 3211894"/>
              <a:gd name="connsiteX17" fmla="*/ 4260331 w 4406136"/>
              <a:gd name="connsiteY17" fmla="*/ 2838450 h 3211894"/>
              <a:gd name="connsiteX18" fmla="*/ 3751406 w 4406136"/>
              <a:gd name="connsiteY18" fmla="*/ 562614 h 3211894"/>
              <a:gd name="connsiteX19" fmla="*/ 3441125 w 4406136"/>
              <a:gd name="connsiteY19" fmla="*/ 322111 h 321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6136" h="3211894">
                <a:moveTo>
                  <a:pt x="3441125" y="322111"/>
                </a:moveTo>
                <a:cubicBezTo>
                  <a:pt x="3112743" y="114110"/>
                  <a:pt x="2735034" y="4407"/>
                  <a:pt x="2352747" y="130"/>
                </a:cubicBezTo>
                <a:cubicBezTo>
                  <a:pt x="2046918" y="-3292"/>
                  <a:pt x="1738159" y="60758"/>
                  <a:pt x="1449382" y="195931"/>
                </a:cubicBezTo>
                <a:cubicBezTo>
                  <a:pt x="678586" y="556732"/>
                  <a:pt x="206239" y="1351167"/>
                  <a:pt x="257686" y="2200233"/>
                </a:cubicBezTo>
                <a:lnTo>
                  <a:pt x="0" y="2272886"/>
                </a:lnTo>
                <a:lnTo>
                  <a:pt x="521705" y="2584660"/>
                </a:lnTo>
                <a:lnTo>
                  <a:pt x="904866" y="2017763"/>
                </a:lnTo>
                <a:lnTo>
                  <a:pt x="648396" y="2090074"/>
                </a:lnTo>
                <a:cubicBezTo>
                  <a:pt x="642211" y="1409080"/>
                  <a:pt x="1048025" y="791703"/>
                  <a:pt x="1675942" y="526837"/>
                </a:cubicBezTo>
                <a:cubicBezTo>
                  <a:pt x="2303179" y="262258"/>
                  <a:pt x="3028188" y="401682"/>
                  <a:pt x="3512331" y="879985"/>
                </a:cubicBezTo>
                <a:cubicBezTo>
                  <a:pt x="3997207" y="1359013"/>
                  <a:pt x="4144588" y="2083180"/>
                  <a:pt x="3885459" y="2713379"/>
                </a:cubicBezTo>
                <a:cubicBezTo>
                  <a:pt x="3824790" y="2860925"/>
                  <a:pt x="3744648" y="2996485"/>
                  <a:pt x="3648724" y="3117583"/>
                </a:cubicBezTo>
                <a:lnTo>
                  <a:pt x="3609582" y="3163644"/>
                </a:lnTo>
                <a:lnTo>
                  <a:pt x="3739619" y="3169790"/>
                </a:lnTo>
                <a:cubicBezTo>
                  <a:pt x="3796130" y="3174012"/>
                  <a:pt x="3852636" y="3179792"/>
                  <a:pt x="3909073" y="3187147"/>
                </a:cubicBezTo>
                <a:lnTo>
                  <a:pt x="4065138" y="3211894"/>
                </a:lnTo>
                <a:lnTo>
                  <a:pt x="4122498" y="3121697"/>
                </a:lnTo>
                <a:cubicBezTo>
                  <a:pt x="4175013" y="3031836"/>
                  <a:pt x="4221195" y="2937259"/>
                  <a:pt x="4260331" y="2838450"/>
                </a:cubicBezTo>
                <a:cubicBezTo>
                  <a:pt x="4573688" y="2047315"/>
                  <a:pt x="4371950" y="1145172"/>
                  <a:pt x="3751406" y="562614"/>
                </a:cubicBezTo>
                <a:cubicBezTo>
                  <a:pt x="3654564" y="471700"/>
                  <a:pt x="3550586" y="391445"/>
                  <a:pt x="3441125" y="322111"/>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1" name="TextBox 20">
            <a:extLst>
              <a:ext uri="{FF2B5EF4-FFF2-40B4-BE49-F238E27FC236}">
                <a16:creationId xmlns:a16="http://schemas.microsoft.com/office/drawing/2014/main" id="{76855B7B-6BE7-0941-84E8-B0F25EE95F14}"/>
              </a:ext>
            </a:extLst>
          </p:cNvPr>
          <p:cNvSpPr txBox="1"/>
          <p:nvPr/>
        </p:nvSpPr>
        <p:spPr>
          <a:xfrm>
            <a:off x="6277937" y="5426513"/>
            <a:ext cx="1970283" cy="461665"/>
          </a:xfrm>
          <a:prstGeom prst="rect">
            <a:avLst/>
          </a:prstGeom>
          <a:noFill/>
        </p:spPr>
        <p:txBody>
          <a:bodyPr wrap="none" rtlCol="0" anchor="ctr" anchorCtr="0">
            <a:spAutoFit/>
          </a:bodyPr>
          <a:lstStyle/>
          <a:p>
            <a:pPr algn="ctr"/>
            <a: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t>NO UNMANAGED CHANGES</a:t>
            </a:r>
            <a:b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br>
            <a: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t> DURING A SPRINT</a:t>
            </a:r>
          </a:p>
        </p:txBody>
      </p:sp>
      <p:sp>
        <p:nvSpPr>
          <p:cNvPr id="22" name="TextBox 21">
            <a:extLst>
              <a:ext uri="{FF2B5EF4-FFF2-40B4-BE49-F238E27FC236}">
                <a16:creationId xmlns:a16="http://schemas.microsoft.com/office/drawing/2014/main" id="{602380F3-EB37-2C4C-BBB3-6AF90D7F7585}"/>
              </a:ext>
            </a:extLst>
          </p:cNvPr>
          <p:cNvSpPr txBox="1"/>
          <p:nvPr/>
        </p:nvSpPr>
        <p:spPr>
          <a:xfrm>
            <a:off x="10464523" y="5348712"/>
            <a:ext cx="1166794" cy="954107"/>
          </a:xfrm>
          <a:prstGeom prst="rect">
            <a:avLst/>
          </a:prstGeom>
          <a:noFill/>
        </p:spPr>
        <p:txBody>
          <a:bodyPr wrap="non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POTENTIALLY</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SHIPPABLE</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PRODUCT</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INCREMENT</a:t>
            </a:r>
          </a:p>
        </p:txBody>
      </p:sp>
      <p:sp>
        <p:nvSpPr>
          <p:cNvPr id="13" name="TextBox 12">
            <a:extLst>
              <a:ext uri="{FF2B5EF4-FFF2-40B4-BE49-F238E27FC236}">
                <a16:creationId xmlns:a16="http://schemas.microsoft.com/office/drawing/2014/main" id="{CF7DA0AF-E630-3A40-B7C7-21EBB03AC8E4}"/>
              </a:ext>
            </a:extLst>
          </p:cNvPr>
          <p:cNvSpPr txBox="1"/>
          <p:nvPr/>
        </p:nvSpPr>
        <p:spPr>
          <a:xfrm>
            <a:off x="6655516" y="3954533"/>
            <a:ext cx="1051891" cy="307777"/>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THE SPRINT</a:t>
            </a:r>
          </a:p>
        </p:txBody>
      </p:sp>
      <p:sp>
        <p:nvSpPr>
          <p:cNvPr id="23" name="Subtitle 2">
            <a:extLst>
              <a:ext uri="{FF2B5EF4-FFF2-40B4-BE49-F238E27FC236}">
                <a16:creationId xmlns:a16="http://schemas.microsoft.com/office/drawing/2014/main" id="{46173DBA-9BD9-EA41-B26E-680ADD478D47}"/>
              </a:ext>
            </a:extLst>
          </p:cNvPr>
          <p:cNvSpPr txBox="1">
            <a:spLocks/>
          </p:cNvSpPr>
          <p:nvPr/>
        </p:nvSpPr>
        <p:spPr>
          <a:xfrm>
            <a:off x="6825688" y="4144359"/>
            <a:ext cx="692177" cy="266676"/>
          </a:xfrm>
          <a:prstGeom prst="rect">
            <a:avLst/>
          </a:prstGeom>
        </p:spPr>
        <p:txBody>
          <a:bodyPr vert="horz" wrap="non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3 weeks</a:t>
            </a:r>
          </a:p>
        </p:txBody>
      </p:sp>
      <p:sp>
        <p:nvSpPr>
          <p:cNvPr id="26" name="Right Arrow 25">
            <a:extLst>
              <a:ext uri="{FF2B5EF4-FFF2-40B4-BE49-F238E27FC236}">
                <a16:creationId xmlns:a16="http://schemas.microsoft.com/office/drawing/2014/main" id="{EFDDF392-DE40-4F43-BD81-165CC44E337C}"/>
              </a:ext>
            </a:extLst>
          </p:cNvPr>
          <p:cNvSpPr/>
          <p:nvPr/>
        </p:nvSpPr>
        <p:spPr>
          <a:xfrm>
            <a:off x="9824024" y="4930173"/>
            <a:ext cx="660067" cy="4444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1" name="TextBox 50">
            <a:extLst>
              <a:ext uri="{FF2B5EF4-FFF2-40B4-BE49-F238E27FC236}">
                <a16:creationId xmlns:a16="http://schemas.microsoft.com/office/drawing/2014/main" id="{170D551E-E34B-D24E-8EDA-885A5A26B9FC}"/>
              </a:ext>
            </a:extLst>
          </p:cNvPr>
          <p:cNvSpPr txBox="1"/>
          <p:nvPr/>
        </p:nvSpPr>
        <p:spPr>
          <a:xfrm>
            <a:off x="8318565" y="5411124"/>
            <a:ext cx="2026603" cy="954107"/>
          </a:xfrm>
          <a:prstGeom prst="rect">
            <a:avLst/>
          </a:prstGeom>
          <a:noFill/>
        </p:spPr>
        <p:txBody>
          <a:bodyPr wrap="squar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DEMO</a:t>
            </a:r>
          </a:p>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&amp; SPRINT RETROSPECTIVE</a:t>
            </a:r>
          </a:p>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Once, at end of sprint</a:t>
            </a:r>
          </a:p>
        </p:txBody>
      </p:sp>
      <p:sp>
        <p:nvSpPr>
          <p:cNvPr id="52" name="TextBox 51">
            <a:extLst>
              <a:ext uri="{FF2B5EF4-FFF2-40B4-BE49-F238E27FC236}">
                <a16:creationId xmlns:a16="http://schemas.microsoft.com/office/drawing/2014/main" id="{DDAC9BFC-E95F-6A49-A929-F2C8AA324DA6}"/>
              </a:ext>
            </a:extLst>
          </p:cNvPr>
          <p:cNvSpPr txBox="1"/>
          <p:nvPr/>
        </p:nvSpPr>
        <p:spPr>
          <a:xfrm>
            <a:off x="4076921" y="5099641"/>
            <a:ext cx="1855957"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PLANNING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Once, at start of sprint</a:t>
            </a:r>
          </a:p>
        </p:txBody>
      </p:sp>
      <p:sp>
        <p:nvSpPr>
          <p:cNvPr id="65" name="TextBox 64">
            <a:extLst>
              <a:ext uri="{FF2B5EF4-FFF2-40B4-BE49-F238E27FC236}">
                <a16:creationId xmlns:a16="http://schemas.microsoft.com/office/drawing/2014/main" id="{6A95C7F4-C9E9-B847-9FF0-9A12E2B51541}"/>
              </a:ext>
            </a:extLst>
          </p:cNvPr>
          <p:cNvSpPr txBox="1"/>
          <p:nvPr/>
        </p:nvSpPr>
        <p:spPr>
          <a:xfrm>
            <a:off x="34724" y="2399763"/>
            <a:ext cx="2178637" cy="523220"/>
          </a:xfrm>
          <a:prstGeom prst="rect">
            <a:avLst/>
          </a:prstGeom>
          <a:noFill/>
        </p:spPr>
        <p:txBody>
          <a:bodyPr wrap="squar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BUSINESS REQUIREMENTS, BASED ON ROADMAP</a:t>
            </a:r>
          </a:p>
        </p:txBody>
      </p:sp>
      <p:sp>
        <p:nvSpPr>
          <p:cNvPr id="40" name="Rectangle 39"/>
          <p:cNvSpPr/>
          <p:nvPr/>
        </p:nvSpPr>
        <p:spPr>
          <a:xfrm>
            <a:off x="323594" y="4225788"/>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23594" y="3850393"/>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5977" y="3474998"/>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44626" y="3102136"/>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201691" y="3401889"/>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65694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11219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56744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2201691" y="3686545"/>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65694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11219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56744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2201689" y="3970515"/>
            <a:ext cx="891131"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112191" y="3978808"/>
            <a:ext cx="891131"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2201688" y="4265563"/>
            <a:ext cx="1796623"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2201689" y="4564511"/>
            <a:ext cx="891132"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3114383" y="4564511"/>
            <a:ext cx="891132"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213361" y="5152412"/>
            <a:ext cx="1796623"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560D7B4A-B2EC-104C-856F-535C19D1E9EA}"/>
              </a:ext>
            </a:extLst>
          </p:cNvPr>
          <p:cNvSpPr txBox="1"/>
          <p:nvPr/>
        </p:nvSpPr>
        <p:spPr>
          <a:xfrm rot="16200000">
            <a:off x="1506947" y="4111878"/>
            <a:ext cx="981359" cy="338554"/>
          </a:xfrm>
          <a:prstGeom prst="rect">
            <a:avLst/>
          </a:prstGeom>
          <a:noFill/>
        </p:spPr>
        <p:txBody>
          <a:bodyPr wrap="none" rtlCol="0" anchor="b" anchorCtr="0">
            <a:spAutoFit/>
          </a:bodyPr>
          <a:lstStyle/>
          <a:p>
            <a:pPr algn="ctr"/>
            <a:r>
              <a:rPr lang="en-US" sz="1600" b="1" dirty="0">
                <a:solidFill>
                  <a:schemeClr val="accent2">
                    <a:lumMod val="75000"/>
                  </a:schemeClr>
                </a:solidFill>
                <a:latin typeface="Calibri" panose="020F0502020204030204" pitchFamily="34" charset="0"/>
                <a:ea typeface="League Spartan" charset="0"/>
                <a:cs typeface="Calibri" panose="020F0502020204030204" pitchFamily="34" charset="0"/>
              </a:rPr>
              <a:t>PRIORITY</a:t>
            </a:r>
          </a:p>
        </p:txBody>
      </p:sp>
      <p:sp>
        <p:nvSpPr>
          <p:cNvPr id="2" name="Bent Arrow 1"/>
          <p:cNvSpPr/>
          <p:nvPr/>
        </p:nvSpPr>
        <p:spPr>
          <a:xfrm rot="10800000" flipH="1">
            <a:off x="784321" y="4687126"/>
            <a:ext cx="997823" cy="756523"/>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TextBox 115">
            <a:extLst>
              <a:ext uri="{FF2B5EF4-FFF2-40B4-BE49-F238E27FC236}">
                <a16:creationId xmlns:a16="http://schemas.microsoft.com/office/drawing/2014/main" id="{6A95C7F4-C9E9-B847-9FF0-9A12E2B51541}"/>
              </a:ext>
            </a:extLst>
          </p:cNvPr>
          <p:cNvSpPr txBox="1"/>
          <p:nvPr/>
        </p:nvSpPr>
        <p:spPr>
          <a:xfrm>
            <a:off x="2120701" y="5772459"/>
            <a:ext cx="2178637" cy="307777"/>
          </a:xfrm>
          <a:prstGeom prst="rect">
            <a:avLst/>
          </a:prstGeom>
          <a:noFill/>
        </p:spPr>
        <p:txBody>
          <a:bodyPr wrap="squar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PRODUCT BACKLOG</a:t>
            </a:r>
          </a:p>
        </p:txBody>
      </p:sp>
      <p:sp>
        <p:nvSpPr>
          <p:cNvPr id="6" name="Oval 5"/>
          <p:cNvSpPr/>
          <p:nvPr/>
        </p:nvSpPr>
        <p:spPr>
          <a:xfrm>
            <a:off x="2243677" y="142727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138" y="1578427"/>
            <a:ext cx="794874" cy="794874"/>
          </a:xfrm>
          <a:prstGeom prst="rect">
            <a:avLst/>
          </a:prstGeom>
          <a:solidFill>
            <a:schemeClr val="bg1"/>
          </a:solidFill>
          <a:effectLst/>
        </p:spPr>
      </p:pic>
      <p:sp>
        <p:nvSpPr>
          <p:cNvPr id="118" name="Rectangle 117"/>
          <p:cNvSpPr/>
          <p:nvPr/>
        </p:nvSpPr>
        <p:spPr>
          <a:xfrm>
            <a:off x="4191964" y="4810753"/>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47214" y="4810752"/>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5102464" y="4810752"/>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557714" y="4810751"/>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Bent Arrow 121"/>
          <p:cNvSpPr/>
          <p:nvPr/>
        </p:nvSpPr>
        <p:spPr>
          <a:xfrm rot="5400000">
            <a:off x="3919595" y="3537113"/>
            <a:ext cx="997823" cy="756523"/>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4197373"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4513029"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828685"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144341"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459997"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775654"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956" y="1802164"/>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09" y="1316713"/>
            <a:ext cx="815340" cy="815340"/>
          </a:xfrm>
          <a:prstGeom prst="rect">
            <a:avLst/>
          </a:prstGeom>
          <a:noFill/>
        </p:spPr>
      </p:pic>
      <p:sp>
        <p:nvSpPr>
          <p:cNvPr id="135" name="TextBox 134">
            <a:extLst>
              <a:ext uri="{FF2B5EF4-FFF2-40B4-BE49-F238E27FC236}">
                <a16:creationId xmlns:a16="http://schemas.microsoft.com/office/drawing/2014/main" id="{CF7DA0AF-E630-3A40-B7C7-21EBB03AC8E4}"/>
              </a:ext>
            </a:extLst>
          </p:cNvPr>
          <p:cNvSpPr txBox="1"/>
          <p:nvPr/>
        </p:nvSpPr>
        <p:spPr>
          <a:xfrm>
            <a:off x="7707482" y="2447660"/>
            <a:ext cx="739305"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DAILY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SCRUM</a:t>
            </a:r>
          </a:p>
        </p:txBody>
      </p:sp>
      <p:sp>
        <p:nvSpPr>
          <p:cNvPr id="136" name="Subtitle 2">
            <a:extLst>
              <a:ext uri="{FF2B5EF4-FFF2-40B4-BE49-F238E27FC236}">
                <a16:creationId xmlns:a16="http://schemas.microsoft.com/office/drawing/2014/main" id="{46173DBA-9BD9-EA41-B26E-680ADD478D47}"/>
              </a:ext>
            </a:extLst>
          </p:cNvPr>
          <p:cNvSpPr txBox="1">
            <a:spLocks/>
          </p:cNvSpPr>
          <p:nvPr/>
        </p:nvSpPr>
        <p:spPr>
          <a:xfrm>
            <a:off x="7560967" y="2844189"/>
            <a:ext cx="1140504" cy="507831"/>
          </a:xfrm>
          <a:prstGeom prst="rect">
            <a:avLst/>
          </a:prstGeom>
        </p:spPr>
        <p:txBody>
          <a:bodyPr vert="horz" wrap="non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15 min, every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24 </a:t>
            </a:r>
            <a:r>
              <a:rPr lang="en-US" sz="1400" b="1" dirty="0" err="1">
                <a:solidFill>
                  <a:schemeClr val="tx2">
                    <a:lumMod val="50000"/>
                  </a:schemeClr>
                </a:solidFill>
                <a:latin typeface="Calibri" panose="020F0502020204030204" pitchFamily="34" charset="0"/>
                <a:ea typeface="League Spartan" charset="0"/>
                <a:cs typeface="Calibri" panose="020F0502020204030204" pitchFamily="34" charset="0"/>
              </a:rPr>
              <a:t>hrs</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138" name="Rectangle 137"/>
          <p:cNvSpPr/>
          <p:nvPr/>
        </p:nvSpPr>
        <p:spPr>
          <a:xfrm>
            <a:off x="8823848" y="4960620"/>
            <a:ext cx="891131" cy="425215"/>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10602354" y="4921584"/>
            <a:ext cx="891131" cy="425215"/>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DDAC9BFC-E95F-6A49-A929-F2C8AA324DA6}"/>
              </a:ext>
            </a:extLst>
          </p:cNvPr>
          <p:cNvSpPr txBox="1"/>
          <p:nvPr/>
        </p:nvSpPr>
        <p:spPr>
          <a:xfrm>
            <a:off x="1889869" y="2837561"/>
            <a:ext cx="2395079"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BACKLOG GROOMING</a:t>
            </a:r>
          </a:p>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Weekly housekeeping session</a:t>
            </a:r>
          </a:p>
        </p:txBody>
      </p:sp>
      <p:grpSp>
        <p:nvGrpSpPr>
          <p:cNvPr id="147" name="Group 146">
            <a:extLst>
              <a:ext uri="{FF2B5EF4-FFF2-40B4-BE49-F238E27FC236}">
                <a16:creationId xmlns:a16="http://schemas.microsoft.com/office/drawing/2014/main" id="{8367B64C-823E-2649-B78F-C9A677A22301}"/>
              </a:ext>
            </a:extLst>
          </p:cNvPr>
          <p:cNvGrpSpPr/>
          <p:nvPr/>
        </p:nvGrpSpPr>
        <p:grpSpPr>
          <a:xfrm>
            <a:off x="9838487" y="588807"/>
            <a:ext cx="1727745" cy="1543246"/>
            <a:chOff x="7314972" y="3059762"/>
            <a:chExt cx="9747708" cy="8706788"/>
          </a:xfrm>
        </p:grpSpPr>
        <p:sp>
          <p:nvSpPr>
            <p:cNvPr id="148" name="Right Triangle 147">
              <a:extLst>
                <a:ext uri="{FF2B5EF4-FFF2-40B4-BE49-F238E27FC236}">
                  <a16:creationId xmlns:a16="http://schemas.microsoft.com/office/drawing/2014/main" id="{4197BAA4-38F6-5447-8B5D-3F23FE9467F0}"/>
                </a:ext>
              </a:extLst>
            </p:cNvPr>
            <p:cNvSpPr/>
            <p:nvPr/>
          </p:nvSpPr>
          <p:spPr>
            <a:xfrm rot="10800000">
              <a:off x="8214370" y="3059762"/>
              <a:ext cx="2232650" cy="223265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149" name="Freeform 148">
              <a:extLst>
                <a:ext uri="{FF2B5EF4-FFF2-40B4-BE49-F238E27FC236}">
                  <a16:creationId xmlns:a16="http://schemas.microsoft.com/office/drawing/2014/main" id="{E39BA72F-AD71-6744-80F8-5211E6E5D22A}"/>
                </a:ext>
              </a:extLst>
            </p:cNvPr>
            <p:cNvSpPr/>
            <p:nvPr/>
          </p:nvSpPr>
          <p:spPr>
            <a:xfrm>
              <a:off x="14410894" y="3510926"/>
              <a:ext cx="2651786" cy="3290331"/>
            </a:xfrm>
            <a:custGeom>
              <a:avLst/>
              <a:gdLst>
                <a:gd name="connsiteX0" fmla="*/ 1289017 w 2651786"/>
                <a:gd name="connsiteY0" fmla="*/ 0 h 3290331"/>
                <a:gd name="connsiteX1" fmla="*/ 1387358 w 2651786"/>
                <a:gd name="connsiteY1" fmla="*/ 103146 h 3290331"/>
                <a:gd name="connsiteX2" fmla="*/ 2647754 w 2651786"/>
                <a:gd name="connsiteY2" fmla="*/ 3130843 h 3290331"/>
                <a:gd name="connsiteX3" fmla="*/ 2651786 w 2651786"/>
                <a:gd name="connsiteY3" fmla="*/ 3290331 h 3290331"/>
                <a:gd name="connsiteX4" fmla="*/ 831025 w 2651786"/>
                <a:gd name="connsiteY4" fmla="*/ 3290331 h 3290331"/>
                <a:gd name="connsiteX5" fmla="*/ 829361 w 2651786"/>
                <a:gd name="connsiteY5" fmla="*/ 3224539 h 3290331"/>
                <a:gd name="connsiteX6" fmla="*/ 135631 w 2651786"/>
                <a:gd name="connsiteY6" fmla="*/ 1438248 h 3290331"/>
                <a:gd name="connsiteX7" fmla="*/ 0 w 2651786"/>
                <a:gd name="connsiteY7" fmla="*/ 1289017 h 3290331"/>
                <a:gd name="connsiteX8" fmla="*/ 1289017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1289017" y="0"/>
                  </a:moveTo>
                  <a:lnTo>
                    <a:pt x="1387358" y="103146"/>
                  </a:lnTo>
                  <a:cubicBezTo>
                    <a:pt x="2121935" y="911361"/>
                    <a:pt x="2588772" y="1967299"/>
                    <a:pt x="2647754" y="3130843"/>
                  </a:cubicBezTo>
                  <a:lnTo>
                    <a:pt x="2651786" y="3290331"/>
                  </a:lnTo>
                  <a:lnTo>
                    <a:pt x="831025" y="3290331"/>
                  </a:lnTo>
                  <a:lnTo>
                    <a:pt x="829361" y="3224539"/>
                  </a:lnTo>
                  <a:cubicBezTo>
                    <a:pt x="795044" y="2547540"/>
                    <a:pt x="540369" y="1928677"/>
                    <a:pt x="135631" y="1438248"/>
                  </a:cubicBezTo>
                  <a:lnTo>
                    <a:pt x="0" y="1289017"/>
                  </a:lnTo>
                  <a:lnTo>
                    <a:pt x="1289017"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0" name="Freeform 149">
              <a:extLst>
                <a:ext uri="{FF2B5EF4-FFF2-40B4-BE49-F238E27FC236}">
                  <a16:creationId xmlns:a16="http://schemas.microsoft.com/office/drawing/2014/main" id="{62AC22FC-CC31-EF4A-903A-9C8AB53FDA81}"/>
                </a:ext>
              </a:extLst>
            </p:cNvPr>
            <p:cNvSpPr/>
            <p:nvPr/>
          </p:nvSpPr>
          <p:spPr>
            <a:xfrm>
              <a:off x="7314972" y="3510926"/>
              <a:ext cx="2651785" cy="3290331"/>
            </a:xfrm>
            <a:custGeom>
              <a:avLst/>
              <a:gdLst>
                <a:gd name="connsiteX0" fmla="*/ 1362768 w 2651785"/>
                <a:gd name="connsiteY0" fmla="*/ 0 h 3290331"/>
                <a:gd name="connsiteX1" fmla="*/ 2651785 w 2651785"/>
                <a:gd name="connsiteY1" fmla="*/ 1289017 h 3290331"/>
                <a:gd name="connsiteX2" fmla="*/ 2516154 w 2651785"/>
                <a:gd name="connsiteY2" fmla="*/ 1438248 h 3290331"/>
                <a:gd name="connsiteX3" fmla="*/ 1822424 w 2651785"/>
                <a:gd name="connsiteY3" fmla="*/ 3224539 h 3290331"/>
                <a:gd name="connsiteX4" fmla="*/ 1820760 w 2651785"/>
                <a:gd name="connsiteY4" fmla="*/ 3290331 h 3290331"/>
                <a:gd name="connsiteX5" fmla="*/ 0 w 2651785"/>
                <a:gd name="connsiteY5" fmla="*/ 3290331 h 3290331"/>
                <a:gd name="connsiteX6" fmla="*/ 4033 w 2651785"/>
                <a:gd name="connsiteY6" fmla="*/ 3130843 h 3290331"/>
                <a:gd name="connsiteX7" fmla="*/ 1264428 w 2651785"/>
                <a:gd name="connsiteY7" fmla="*/ 103146 h 3290331"/>
                <a:gd name="connsiteX8" fmla="*/ 1362768 w 2651785"/>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1">
                  <a:moveTo>
                    <a:pt x="1362768" y="0"/>
                  </a:moveTo>
                  <a:lnTo>
                    <a:pt x="2651785" y="1289017"/>
                  </a:lnTo>
                  <a:lnTo>
                    <a:pt x="2516154" y="1438248"/>
                  </a:lnTo>
                  <a:cubicBezTo>
                    <a:pt x="2111416" y="1928677"/>
                    <a:pt x="1856741" y="2547540"/>
                    <a:pt x="1822424" y="3224539"/>
                  </a:cubicBezTo>
                  <a:lnTo>
                    <a:pt x="1820760" y="3290331"/>
                  </a:lnTo>
                  <a:lnTo>
                    <a:pt x="0" y="3290331"/>
                  </a:lnTo>
                  <a:lnTo>
                    <a:pt x="4033" y="3130843"/>
                  </a:lnTo>
                  <a:cubicBezTo>
                    <a:pt x="63013" y="1967299"/>
                    <a:pt x="529851" y="911361"/>
                    <a:pt x="1264428" y="103146"/>
                  </a:cubicBezTo>
                  <a:lnTo>
                    <a:pt x="136276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1" name="Freeform 150">
              <a:extLst>
                <a:ext uri="{FF2B5EF4-FFF2-40B4-BE49-F238E27FC236}">
                  <a16:creationId xmlns:a16="http://schemas.microsoft.com/office/drawing/2014/main" id="{3BEBFED4-50E3-A04F-86B0-7405ABF180E4}"/>
                </a:ext>
              </a:extLst>
            </p:cNvPr>
            <p:cNvSpPr/>
            <p:nvPr/>
          </p:nvSpPr>
          <p:spPr>
            <a:xfrm>
              <a:off x="7314972" y="6984135"/>
              <a:ext cx="2651785" cy="3290330"/>
            </a:xfrm>
            <a:custGeom>
              <a:avLst/>
              <a:gdLst>
                <a:gd name="connsiteX0" fmla="*/ 0 w 2651785"/>
                <a:gd name="connsiteY0" fmla="*/ 0 h 3290330"/>
                <a:gd name="connsiteX1" fmla="*/ 1820760 w 2651785"/>
                <a:gd name="connsiteY1" fmla="*/ 0 h 3290330"/>
                <a:gd name="connsiteX2" fmla="*/ 1822424 w 2651785"/>
                <a:gd name="connsiteY2" fmla="*/ 65791 h 3290330"/>
                <a:gd name="connsiteX3" fmla="*/ 2516154 w 2651785"/>
                <a:gd name="connsiteY3" fmla="*/ 1852082 h 3290330"/>
                <a:gd name="connsiteX4" fmla="*/ 2651785 w 2651785"/>
                <a:gd name="connsiteY4" fmla="*/ 2001314 h 3290330"/>
                <a:gd name="connsiteX5" fmla="*/ 1362769 w 2651785"/>
                <a:gd name="connsiteY5" fmla="*/ 3290330 h 3290330"/>
                <a:gd name="connsiteX6" fmla="*/ 1264428 w 2651785"/>
                <a:gd name="connsiteY6" fmla="*/ 3187184 h 3290330"/>
                <a:gd name="connsiteX7" fmla="*/ 4033 w 2651785"/>
                <a:gd name="connsiteY7" fmla="*/ 159487 h 3290330"/>
                <a:gd name="connsiteX8" fmla="*/ 0 w 2651785"/>
                <a:gd name="connsiteY8" fmla="*/ 0 h 3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0">
                  <a:moveTo>
                    <a:pt x="0" y="0"/>
                  </a:moveTo>
                  <a:lnTo>
                    <a:pt x="1820760" y="0"/>
                  </a:lnTo>
                  <a:lnTo>
                    <a:pt x="1822424" y="65791"/>
                  </a:lnTo>
                  <a:cubicBezTo>
                    <a:pt x="1856741" y="742791"/>
                    <a:pt x="2111416" y="1361653"/>
                    <a:pt x="2516154" y="1852082"/>
                  </a:cubicBezTo>
                  <a:lnTo>
                    <a:pt x="2651785" y="2001314"/>
                  </a:lnTo>
                  <a:lnTo>
                    <a:pt x="1362769" y="3290330"/>
                  </a:lnTo>
                  <a:lnTo>
                    <a:pt x="1264428" y="3187184"/>
                  </a:lnTo>
                  <a:cubicBezTo>
                    <a:pt x="529851" y="2378969"/>
                    <a:pt x="63013" y="1323031"/>
                    <a:pt x="4033" y="159487"/>
                  </a:cubicBez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2" name="Freeform 151">
              <a:extLst>
                <a:ext uri="{FF2B5EF4-FFF2-40B4-BE49-F238E27FC236}">
                  <a16:creationId xmlns:a16="http://schemas.microsoft.com/office/drawing/2014/main" id="{6A8EE16C-B110-A445-894D-C4BB3DCD0C7F}"/>
                </a:ext>
              </a:extLst>
            </p:cNvPr>
            <p:cNvSpPr/>
            <p:nvPr/>
          </p:nvSpPr>
          <p:spPr>
            <a:xfrm>
              <a:off x="14410894" y="6984136"/>
              <a:ext cx="2651786" cy="3290331"/>
            </a:xfrm>
            <a:custGeom>
              <a:avLst/>
              <a:gdLst>
                <a:gd name="connsiteX0" fmla="*/ 831025 w 2651786"/>
                <a:gd name="connsiteY0" fmla="*/ 0 h 3290331"/>
                <a:gd name="connsiteX1" fmla="*/ 2651786 w 2651786"/>
                <a:gd name="connsiteY1" fmla="*/ 0 h 3290331"/>
                <a:gd name="connsiteX2" fmla="*/ 2647754 w 2651786"/>
                <a:gd name="connsiteY2" fmla="*/ 159487 h 3290331"/>
                <a:gd name="connsiteX3" fmla="*/ 1387358 w 2651786"/>
                <a:gd name="connsiteY3" fmla="*/ 3187184 h 3290331"/>
                <a:gd name="connsiteX4" fmla="*/ 1289017 w 2651786"/>
                <a:gd name="connsiteY4" fmla="*/ 3290331 h 3290331"/>
                <a:gd name="connsiteX5" fmla="*/ 0 w 2651786"/>
                <a:gd name="connsiteY5" fmla="*/ 2001314 h 3290331"/>
                <a:gd name="connsiteX6" fmla="*/ 135631 w 2651786"/>
                <a:gd name="connsiteY6" fmla="*/ 1852082 h 3290331"/>
                <a:gd name="connsiteX7" fmla="*/ 829361 w 2651786"/>
                <a:gd name="connsiteY7" fmla="*/ 65791 h 3290331"/>
                <a:gd name="connsiteX8" fmla="*/ 831025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831025" y="0"/>
                  </a:moveTo>
                  <a:lnTo>
                    <a:pt x="2651786" y="0"/>
                  </a:lnTo>
                  <a:lnTo>
                    <a:pt x="2647754" y="159487"/>
                  </a:lnTo>
                  <a:cubicBezTo>
                    <a:pt x="2588772" y="1323031"/>
                    <a:pt x="2121935" y="2378969"/>
                    <a:pt x="1387358" y="3187184"/>
                  </a:cubicBezTo>
                  <a:lnTo>
                    <a:pt x="1289017" y="3290331"/>
                  </a:lnTo>
                  <a:lnTo>
                    <a:pt x="0" y="2001314"/>
                  </a:lnTo>
                  <a:lnTo>
                    <a:pt x="135631" y="1852082"/>
                  </a:lnTo>
                  <a:cubicBezTo>
                    <a:pt x="540369" y="1361653"/>
                    <a:pt x="795044" y="742791"/>
                    <a:pt x="829361" y="65791"/>
                  </a:cubicBezTo>
                  <a:lnTo>
                    <a:pt x="831025"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3" name="Freeform 152">
              <a:extLst>
                <a:ext uri="{FF2B5EF4-FFF2-40B4-BE49-F238E27FC236}">
                  <a16:creationId xmlns:a16="http://schemas.microsoft.com/office/drawing/2014/main" id="{FC903213-1885-D940-86CE-9DF5B2BFDEF5}"/>
                </a:ext>
              </a:extLst>
            </p:cNvPr>
            <p:cNvSpPr/>
            <p:nvPr/>
          </p:nvSpPr>
          <p:spPr>
            <a:xfrm>
              <a:off x="8807055" y="9114765"/>
              <a:ext cx="3290330" cy="2651785"/>
            </a:xfrm>
            <a:custGeom>
              <a:avLst/>
              <a:gdLst>
                <a:gd name="connsiteX0" fmla="*/ 1289017 w 3290330"/>
                <a:gd name="connsiteY0" fmla="*/ 0 h 2651785"/>
                <a:gd name="connsiteX1" fmla="*/ 1438248 w 3290330"/>
                <a:gd name="connsiteY1" fmla="*/ 135631 h 2651785"/>
                <a:gd name="connsiteX2" fmla="*/ 3224539 w 3290330"/>
                <a:gd name="connsiteY2" fmla="*/ 829361 h 2651785"/>
                <a:gd name="connsiteX3" fmla="*/ 3290330 w 3290330"/>
                <a:gd name="connsiteY3" fmla="*/ 831025 h 2651785"/>
                <a:gd name="connsiteX4" fmla="*/ 3290330 w 3290330"/>
                <a:gd name="connsiteY4" fmla="*/ 2651785 h 2651785"/>
                <a:gd name="connsiteX5" fmla="*/ 3130843 w 3290330"/>
                <a:gd name="connsiteY5" fmla="*/ 2647752 h 2651785"/>
                <a:gd name="connsiteX6" fmla="*/ 103146 w 3290330"/>
                <a:gd name="connsiteY6" fmla="*/ 1387357 h 2651785"/>
                <a:gd name="connsiteX7" fmla="*/ 0 w 3290330"/>
                <a:gd name="connsiteY7" fmla="*/ 1289016 h 2651785"/>
                <a:gd name="connsiteX8" fmla="*/ 1289017 w 3290330"/>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0" h="2651785">
                  <a:moveTo>
                    <a:pt x="1289017" y="0"/>
                  </a:moveTo>
                  <a:lnTo>
                    <a:pt x="1438248" y="135631"/>
                  </a:lnTo>
                  <a:cubicBezTo>
                    <a:pt x="1928677" y="540369"/>
                    <a:pt x="2547539" y="795044"/>
                    <a:pt x="3224539" y="829361"/>
                  </a:cubicBezTo>
                  <a:lnTo>
                    <a:pt x="3290330" y="831025"/>
                  </a:lnTo>
                  <a:lnTo>
                    <a:pt x="3290330" y="2651785"/>
                  </a:lnTo>
                  <a:lnTo>
                    <a:pt x="3130843" y="2647752"/>
                  </a:lnTo>
                  <a:cubicBezTo>
                    <a:pt x="1967299" y="2588772"/>
                    <a:pt x="911361" y="2121935"/>
                    <a:pt x="103146" y="1387357"/>
                  </a:cubicBezTo>
                  <a:lnTo>
                    <a:pt x="0" y="1289016"/>
                  </a:lnTo>
                  <a:lnTo>
                    <a:pt x="1289017"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4" name="Freeform 153">
              <a:extLst>
                <a:ext uri="{FF2B5EF4-FFF2-40B4-BE49-F238E27FC236}">
                  <a16:creationId xmlns:a16="http://schemas.microsoft.com/office/drawing/2014/main" id="{411902B3-9711-2D4D-BF59-9149F61B98D5}"/>
                </a:ext>
              </a:extLst>
            </p:cNvPr>
            <p:cNvSpPr/>
            <p:nvPr/>
          </p:nvSpPr>
          <p:spPr>
            <a:xfrm>
              <a:off x="12280266" y="9114765"/>
              <a:ext cx="3290331" cy="2651785"/>
            </a:xfrm>
            <a:custGeom>
              <a:avLst/>
              <a:gdLst>
                <a:gd name="connsiteX0" fmla="*/ 2001313 w 3290331"/>
                <a:gd name="connsiteY0" fmla="*/ 0 h 2651785"/>
                <a:gd name="connsiteX1" fmla="*/ 3290331 w 3290331"/>
                <a:gd name="connsiteY1" fmla="*/ 1289017 h 2651785"/>
                <a:gd name="connsiteX2" fmla="*/ 3187184 w 3290331"/>
                <a:gd name="connsiteY2" fmla="*/ 1387357 h 2651785"/>
                <a:gd name="connsiteX3" fmla="*/ 159487 w 3290331"/>
                <a:gd name="connsiteY3" fmla="*/ 2647752 h 2651785"/>
                <a:gd name="connsiteX4" fmla="*/ 0 w 3290331"/>
                <a:gd name="connsiteY4" fmla="*/ 2651785 h 2651785"/>
                <a:gd name="connsiteX5" fmla="*/ 0 w 3290331"/>
                <a:gd name="connsiteY5" fmla="*/ 831025 h 2651785"/>
                <a:gd name="connsiteX6" fmla="*/ 65791 w 3290331"/>
                <a:gd name="connsiteY6" fmla="*/ 829361 h 2651785"/>
                <a:gd name="connsiteX7" fmla="*/ 1852082 w 3290331"/>
                <a:gd name="connsiteY7" fmla="*/ 135631 h 2651785"/>
                <a:gd name="connsiteX8" fmla="*/ 2001313 w 3290331"/>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1" h="2651785">
                  <a:moveTo>
                    <a:pt x="2001313" y="0"/>
                  </a:moveTo>
                  <a:lnTo>
                    <a:pt x="3290331" y="1289017"/>
                  </a:lnTo>
                  <a:lnTo>
                    <a:pt x="3187184" y="1387357"/>
                  </a:lnTo>
                  <a:cubicBezTo>
                    <a:pt x="2378969" y="2121935"/>
                    <a:pt x="1323031" y="2588772"/>
                    <a:pt x="159487" y="2647752"/>
                  </a:cubicBezTo>
                  <a:lnTo>
                    <a:pt x="0" y="2651785"/>
                  </a:lnTo>
                  <a:lnTo>
                    <a:pt x="0" y="831025"/>
                  </a:lnTo>
                  <a:lnTo>
                    <a:pt x="65791" y="829361"/>
                  </a:lnTo>
                  <a:cubicBezTo>
                    <a:pt x="742791" y="795044"/>
                    <a:pt x="1361653" y="540369"/>
                    <a:pt x="1852082" y="135631"/>
                  </a:cubicBezTo>
                  <a:lnTo>
                    <a:pt x="20013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301925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ontent Placeholder 7">
            <a:extLst>
              <a:ext uri="{FF2B5EF4-FFF2-40B4-BE49-F238E27FC236}">
                <a16:creationId xmlns:a16="http://schemas.microsoft.com/office/drawing/2014/main" id="{4B292B97-F221-4FD6-9E1C-9A89A4FA04DA}"/>
              </a:ext>
            </a:extLst>
          </p:cNvPr>
          <p:cNvSpPr txBox="1">
            <a:spLocks/>
          </p:cNvSpPr>
          <p:nvPr/>
        </p:nvSpPr>
        <p:spPr bwMode="auto">
          <a:xfrm>
            <a:off x="8318046" y="2895912"/>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01" name="Rectangle 100">
            <a:extLst>
              <a:ext uri="{FF2B5EF4-FFF2-40B4-BE49-F238E27FC236}">
                <a16:creationId xmlns:a16="http://schemas.microsoft.com/office/drawing/2014/main" id="{508E91DE-68BE-48BA-9A28-587D19D9E9B7}"/>
              </a:ext>
            </a:extLst>
          </p:cNvPr>
          <p:cNvSpPr/>
          <p:nvPr/>
        </p:nvSpPr>
        <p:spPr bwMode="auto">
          <a:xfrm>
            <a:off x="8387723" y="2967168"/>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2" name="Content Placeholder 7">
            <a:extLst>
              <a:ext uri="{FF2B5EF4-FFF2-40B4-BE49-F238E27FC236}">
                <a16:creationId xmlns:a16="http://schemas.microsoft.com/office/drawing/2014/main" id="{11A97B68-CFED-40BC-92AD-41EE13A6A824}"/>
              </a:ext>
            </a:extLst>
          </p:cNvPr>
          <p:cNvSpPr txBox="1">
            <a:spLocks/>
          </p:cNvSpPr>
          <p:nvPr/>
        </p:nvSpPr>
        <p:spPr bwMode="auto">
          <a:xfrm>
            <a:off x="2691809"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93" name="Content Placeholder 7">
            <a:extLst>
              <a:ext uri="{FF2B5EF4-FFF2-40B4-BE49-F238E27FC236}">
                <a16:creationId xmlns:a16="http://schemas.microsoft.com/office/drawing/2014/main" id="{8AA642AF-FBC2-4413-A7E4-616F82181227}"/>
              </a:ext>
            </a:extLst>
          </p:cNvPr>
          <p:cNvSpPr txBox="1">
            <a:spLocks/>
          </p:cNvSpPr>
          <p:nvPr/>
        </p:nvSpPr>
        <p:spPr bwMode="auto">
          <a:xfrm>
            <a:off x="4095060"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94" name="Content Placeholder 7">
            <a:extLst>
              <a:ext uri="{FF2B5EF4-FFF2-40B4-BE49-F238E27FC236}">
                <a16:creationId xmlns:a16="http://schemas.microsoft.com/office/drawing/2014/main" id="{E46A3233-8319-46D2-ABE1-1B05F7CCD676}"/>
              </a:ext>
            </a:extLst>
          </p:cNvPr>
          <p:cNvSpPr txBox="1">
            <a:spLocks/>
          </p:cNvSpPr>
          <p:nvPr/>
        </p:nvSpPr>
        <p:spPr bwMode="auto">
          <a:xfrm>
            <a:off x="5498314"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95" name="Content Placeholder 7">
            <a:extLst>
              <a:ext uri="{FF2B5EF4-FFF2-40B4-BE49-F238E27FC236}">
                <a16:creationId xmlns:a16="http://schemas.microsoft.com/office/drawing/2014/main" id="{054082AA-AF81-4D28-B8AB-33AD15E4FBDF}"/>
              </a:ext>
            </a:extLst>
          </p:cNvPr>
          <p:cNvSpPr txBox="1">
            <a:spLocks/>
          </p:cNvSpPr>
          <p:nvPr/>
        </p:nvSpPr>
        <p:spPr bwMode="auto">
          <a:xfrm>
            <a:off x="6901565"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96" name="Rectangle 95">
            <a:extLst>
              <a:ext uri="{FF2B5EF4-FFF2-40B4-BE49-F238E27FC236}">
                <a16:creationId xmlns:a16="http://schemas.microsoft.com/office/drawing/2014/main" id="{076D1455-56CC-4106-81E4-6A05B1203004}"/>
              </a:ext>
            </a:extLst>
          </p:cNvPr>
          <p:cNvSpPr/>
          <p:nvPr/>
        </p:nvSpPr>
        <p:spPr bwMode="auto">
          <a:xfrm>
            <a:off x="2757281"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7" name="Rectangle 96">
            <a:extLst>
              <a:ext uri="{FF2B5EF4-FFF2-40B4-BE49-F238E27FC236}">
                <a16:creationId xmlns:a16="http://schemas.microsoft.com/office/drawing/2014/main" id="{B01333AE-2487-4FD3-A18F-F5A136A9D196}"/>
              </a:ext>
            </a:extLst>
          </p:cNvPr>
          <p:cNvSpPr/>
          <p:nvPr/>
        </p:nvSpPr>
        <p:spPr bwMode="auto">
          <a:xfrm>
            <a:off x="4160532"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8" name="Rectangle 97">
            <a:extLst>
              <a:ext uri="{FF2B5EF4-FFF2-40B4-BE49-F238E27FC236}">
                <a16:creationId xmlns:a16="http://schemas.microsoft.com/office/drawing/2014/main" id="{FCC4EDCC-6F06-48E5-ABE7-26D5FFA9F3BC}"/>
              </a:ext>
            </a:extLst>
          </p:cNvPr>
          <p:cNvSpPr/>
          <p:nvPr/>
        </p:nvSpPr>
        <p:spPr bwMode="auto">
          <a:xfrm>
            <a:off x="5563786"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9" name="Rectangle 98">
            <a:extLst>
              <a:ext uri="{FF2B5EF4-FFF2-40B4-BE49-F238E27FC236}">
                <a16:creationId xmlns:a16="http://schemas.microsoft.com/office/drawing/2014/main" id="{C151C6E3-0724-41AC-8985-0F8766AE2CA3}"/>
              </a:ext>
            </a:extLst>
          </p:cNvPr>
          <p:cNvSpPr/>
          <p:nvPr/>
        </p:nvSpPr>
        <p:spPr bwMode="auto">
          <a:xfrm>
            <a:off x="6981614" y="2960027"/>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spcBef>
                <a:spcPct val="50000"/>
              </a:spcBef>
              <a:defRPr/>
            </a:pPr>
            <a:r>
              <a:rPr lang="en-US" sz="1200" kern="0" dirty="0">
                <a:solidFill>
                  <a:srgbClr val="FFFFFF"/>
                </a:solidFill>
                <a:latin typeface="Calibri"/>
              </a:rPr>
              <a:t>Backlog Grooming </a:t>
            </a:r>
            <a:br>
              <a:rPr lang="en-US" sz="1200" kern="0" dirty="0">
                <a:solidFill>
                  <a:srgbClr val="FFFFFF"/>
                </a:solidFill>
                <a:latin typeface="Calibri"/>
              </a:rPr>
            </a:br>
            <a:r>
              <a:rPr lang="en-US" sz="1400" kern="0" dirty="0">
                <a:solidFill>
                  <a:srgbClr val="FFFFFF"/>
                </a:solidFill>
                <a:latin typeface="Calibri"/>
              </a:rPr>
              <a:t>1 hour</a:t>
            </a:r>
            <a:endParaRPr lang="en-US" sz="1200" kern="0" dirty="0">
              <a:solidFill>
                <a:srgbClr val="FFFFFF"/>
              </a:solidFill>
              <a:latin typeface="Calibri"/>
            </a:endParaRPr>
          </a:p>
        </p:txBody>
      </p:sp>
      <p:sp>
        <p:nvSpPr>
          <p:cNvPr id="62" name="Rectangle 61"/>
          <p:cNvSpPr/>
          <p:nvPr/>
        </p:nvSpPr>
        <p:spPr bwMode="auto">
          <a:xfrm>
            <a:off x="4095059"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3" name="Rectangle 62"/>
          <p:cNvSpPr/>
          <p:nvPr/>
        </p:nvSpPr>
        <p:spPr bwMode="auto">
          <a:xfrm>
            <a:off x="5498313"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4" name="Rectangle 63"/>
          <p:cNvSpPr/>
          <p:nvPr/>
        </p:nvSpPr>
        <p:spPr bwMode="auto">
          <a:xfrm>
            <a:off x="6902971"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6" name="Rectangle 65"/>
          <p:cNvSpPr/>
          <p:nvPr/>
        </p:nvSpPr>
        <p:spPr bwMode="auto">
          <a:xfrm>
            <a:off x="8302269"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3" name="Rectangle 2"/>
          <p:cNvSpPr/>
          <p:nvPr/>
        </p:nvSpPr>
        <p:spPr bwMode="auto">
          <a:xfrm>
            <a:off x="2693215"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2" name="Title 1"/>
          <p:cNvSpPr>
            <a:spLocks noGrp="1"/>
          </p:cNvSpPr>
          <p:nvPr>
            <p:ph type="title"/>
          </p:nvPr>
        </p:nvSpPr>
        <p:spPr>
          <a:xfrm>
            <a:off x="146115" y="197104"/>
            <a:ext cx="10969625" cy="732508"/>
          </a:xfrm>
        </p:spPr>
        <p:txBody>
          <a:bodyPr/>
          <a:lstStyle/>
          <a:p>
            <a:r>
              <a:rPr lang="en-US" dirty="0"/>
              <a:t>Daily Activities in a CASB Sprint (Illustrative)</a:t>
            </a:r>
            <a:br>
              <a:rPr lang="en-US" dirty="0"/>
            </a:br>
            <a:endParaRPr lang="en-US" dirty="0"/>
          </a:p>
        </p:txBody>
      </p:sp>
      <p:sp>
        <p:nvSpPr>
          <p:cNvPr id="65" name="Slide Number Placeholder 4"/>
          <p:cNvSpPr>
            <a:spLocks noGrp="1"/>
          </p:cNvSpPr>
          <p:nvPr>
            <p:ph type="sldNum" sz="quarter" idx="12"/>
          </p:nvPr>
        </p:nvSpPr>
        <p:spPr>
          <a:xfrm>
            <a:off x="9503343" y="6055770"/>
            <a:ext cx="153888" cy="153888"/>
          </a:xfrm>
        </p:spPr>
        <p:txBody>
          <a:bodyPr/>
          <a:lstStyle/>
          <a:p>
            <a:pPr>
              <a:defRPr/>
            </a:pPr>
            <a:fld id="{446C9BED-6FD4-4BA4-B6B0-4A26058AC9EF}" type="slidenum">
              <a:rPr lang="en-US" smtClean="0">
                <a:solidFill>
                  <a:prstClr val="white"/>
                </a:solidFill>
              </a:rPr>
              <a:pPr>
                <a:defRPr/>
              </a:pPr>
              <a:t>45</a:t>
            </a:fld>
            <a:endParaRPr lang="en-US" dirty="0">
              <a:solidFill>
                <a:prstClr val="white"/>
              </a:solidFill>
            </a:endParaRPr>
          </a:p>
        </p:txBody>
      </p:sp>
      <p:sp>
        <p:nvSpPr>
          <p:cNvPr id="6" name="Content Placeholder 7"/>
          <p:cNvSpPr txBox="1">
            <a:spLocks/>
          </p:cNvSpPr>
          <p:nvPr/>
        </p:nvSpPr>
        <p:spPr bwMode="auto">
          <a:xfrm>
            <a:off x="1076263" y="744992"/>
            <a:ext cx="9150521" cy="3048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lvl1pPr marL="168227" indent="-168227" algn="l" rtl="0" eaLnBrk="1" fontAlgn="base" hangingPunct="1">
              <a:spcBef>
                <a:spcPts val="500"/>
              </a:spcBef>
              <a:spcAft>
                <a:spcPts val="400"/>
              </a:spcAft>
              <a:buClr>
                <a:schemeClr val="accent1"/>
              </a:buClr>
              <a:buFont typeface="Times" pitchFamily="-64" charset="0"/>
              <a:buChar char="•"/>
              <a:defRPr sz="1800">
                <a:solidFill>
                  <a:srgbClr val="000000"/>
                </a:solidFill>
                <a:latin typeface="+mn-lt"/>
                <a:ea typeface="+mn-ea"/>
                <a:cs typeface="+mn-cs"/>
              </a:defRPr>
            </a:lvl1pPr>
            <a:lvl2pPr marL="450722" indent="-168227" algn="l" rtl="0" eaLnBrk="1" fontAlgn="base" hangingPunct="1">
              <a:spcBef>
                <a:spcPts val="500"/>
              </a:spcBef>
              <a:spcAft>
                <a:spcPts val="400"/>
              </a:spcAft>
              <a:buClr>
                <a:schemeClr val="accent1"/>
              </a:buClr>
              <a:buFont typeface="Times" pitchFamily="-64" charset="0"/>
              <a:buChar char="–"/>
              <a:defRPr sz="1600">
                <a:solidFill>
                  <a:srgbClr val="000000"/>
                </a:solidFill>
                <a:latin typeface="+mn-lt"/>
              </a:defRPr>
            </a:lvl2pPr>
            <a:lvl3pPr marL="684018" indent="-119029" algn="l" rtl="0" eaLnBrk="1" fontAlgn="base" hangingPunct="1">
              <a:spcBef>
                <a:spcPts val="500"/>
              </a:spcBef>
              <a:spcAft>
                <a:spcPts val="400"/>
              </a:spcAft>
              <a:buClr>
                <a:schemeClr val="accent1"/>
              </a:buClr>
              <a:buFont typeface="Times" pitchFamily="-64" charset="0"/>
              <a:buChar char="•"/>
              <a:defRPr sz="1400">
                <a:solidFill>
                  <a:srgbClr val="000000"/>
                </a:solidFill>
                <a:latin typeface="+mn-lt"/>
              </a:defRPr>
            </a:lvl3pPr>
            <a:lvl4pPr marL="910965" indent="-112681" algn="l" rtl="0" eaLnBrk="1" fontAlgn="base" hangingPunct="1">
              <a:spcBef>
                <a:spcPts val="500"/>
              </a:spcBef>
              <a:spcAft>
                <a:spcPts val="400"/>
              </a:spcAft>
              <a:buClr>
                <a:schemeClr val="accent1"/>
              </a:buClr>
              <a:buFont typeface="Times" pitchFamily="-64" charset="0"/>
              <a:buChar char="-"/>
              <a:defRPr sz="1200">
                <a:solidFill>
                  <a:srgbClr val="000000"/>
                </a:solidFill>
                <a:latin typeface="+mn-lt"/>
              </a:defRPr>
            </a:lvl4pPr>
            <a:lvl5pPr marL="1142674" indent="-111093" algn="l" rtl="0" eaLnBrk="1" fontAlgn="base" hangingPunct="1">
              <a:spcBef>
                <a:spcPts val="500"/>
              </a:spcBef>
              <a:spcAft>
                <a:spcPts val="400"/>
              </a:spcAft>
              <a:buClr>
                <a:schemeClr val="accent1"/>
              </a:buClr>
              <a:buFont typeface="Times" pitchFamily="-64" charset="0"/>
              <a:buChar char="•"/>
              <a:defRPr sz="1100">
                <a:solidFill>
                  <a:srgbClr val="000000"/>
                </a:solidFill>
                <a:latin typeface="+mn-lt"/>
              </a:defRPr>
            </a:lvl5pPr>
            <a:lvl6pPr marL="159974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6pPr>
            <a:lvl7pPr marL="205681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7pPr>
            <a:lvl8pPr marL="2513883"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8pPr>
            <a:lvl9pPr marL="297095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9pPr>
          </a:lstStyle>
          <a:p>
            <a:pPr algn="ctr">
              <a:spcBef>
                <a:spcPts val="0"/>
              </a:spcBef>
              <a:spcAft>
                <a:spcPts val="0"/>
              </a:spcAft>
              <a:buClr>
                <a:srgbClr val="3860B8"/>
              </a:buClr>
              <a:buNone/>
              <a:defRPr/>
            </a:pPr>
            <a:r>
              <a:rPr lang="en-US" sz="1400" b="1" kern="0" dirty="0">
                <a:solidFill>
                  <a:schemeClr val="bg2"/>
                </a:solidFill>
              </a:rPr>
              <a:t>SPRINT N</a:t>
            </a:r>
          </a:p>
        </p:txBody>
      </p:sp>
      <p:sp>
        <p:nvSpPr>
          <p:cNvPr id="7" name="Content Placeholder 7"/>
          <p:cNvSpPr txBox="1">
            <a:spLocks/>
          </p:cNvSpPr>
          <p:nvPr/>
        </p:nvSpPr>
        <p:spPr bwMode="auto">
          <a:xfrm>
            <a:off x="2693215"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1</a:t>
            </a:r>
          </a:p>
        </p:txBody>
      </p:sp>
      <p:sp>
        <p:nvSpPr>
          <p:cNvPr id="8" name="Content Placeholder 7"/>
          <p:cNvSpPr txBox="1">
            <a:spLocks/>
          </p:cNvSpPr>
          <p:nvPr/>
        </p:nvSpPr>
        <p:spPr bwMode="auto">
          <a:xfrm>
            <a:off x="4096466"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2</a:t>
            </a:r>
          </a:p>
        </p:txBody>
      </p:sp>
      <p:sp>
        <p:nvSpPr>
          <p:cNvPr id="9" name="Content Placeholder 7"/>
          <p:cNvSpPr txBox="1">
            <a:spLocks/>
          </p:cNvSpPr>
          <p:nvPr/>
        </p:nvSpPr>
        <p:spPr bwMode="auto">
          <a:xfrm>
            <a:off x="5499720"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3 </a:t>
            </a:r>
          </a:p>
        </p:txBody>
      </p:sp>
      <p:sp>
        <p:nvSpPr>
          <p:cNvPr id="10" name="Content Placeholder 7"/>
          <p:cNvSpPr txBox="1">
            <a:spLocks/>
          </p:cNvSpPr>
          <p:nvPr/>
        </p:nvSpPr>
        <p:spPr bwMode="auto">
          <a:xfrm>
            <a:off x="6902971"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4</a:t>
            </a:r>
          </a:p>
        </p:txBody>
      </p:sp>
      <p:sp>
        <p:nvSpPr>
          <p:cNvPr id="11" name="Content Placeholder 7"/>
          <p:cNvSpPr txBox="1">
            <a:spLocks/>
          </p:cNvSpPr>
          <p:nvPr/>
        </p:nvSpPr>
        <p:spPr bwMode="auto">
          <a:xfrm>
            <a:off x="8306224"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5</a:t>
            </a:r>
          </a:p>
        </p:txBody>
      </p:sp>
      <p:sp>
        <p:nvSpPr>
          <p:cNvPr id="52" name="Content Placeholder 7"/>
          <p:cNvSpPr txBox="1">
            <a:spLocks/>
          </p:cNvSpPr>
          <p:nvPr/>
        </p:nvSpPr>
        <p:spPr bwMode="auto">
          <a:xfrm rot="16200000">
            <a:off x="140130" y="1790270"/>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1</a:t>
            </a:r>
          </a:p>
        </p:txBody>
      </p:sp>
      <p:sp>
        <p:nvSpPr>
          <p:cNvPr id="47" name="Content Placeholder 7"/>
          <p:cNvSpPr txBox="1">
            <a:spLocks/>
          </p:cNvSpPr>
          <p:nvPr/>
        </p:nvSpPr>
        <p:spPr bwMode="auto">
          <a:xfrm>
            <a:off x="2691810"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48" name="Content Placeholder 7"/>
          <p:cNvSpPr txBox="1">
            <a:spLocks/>
          </p:cNvSpPr>
          <p:nvPr/>
        </p:nvSpPr>
        <p:spPr bwMode="auto">
          <a:xfrm>
            <a:off x="4095061"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49" name="Content Placeholder 7"/>
          <p:cNvSpPr txBox="1">
            <a:spLocks/>
          </p:cNvSpPr>
          <p:nvPr/>
        </p:nvSpPr>
        <p:spPr bwMode="auto">
          <a:xfrm>
            <a:off x="5498315"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0" name="Content Placeholder 7"/>
          <p:cNvSpPr txBox="1">
            <a:spLocks/>
          </p:cNvSpPr>
          <p:nvPr/>
        </p:nvSpPr>
        <p:spPr bwMode="auto">
          <a:xfrm>
            <a:off x="6901566"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1" name="Content Placeholder 7"/>
          <p:cNvSpPr txBox="1">
            <a:spLocks/>
          </p:cNvSpPr>
          <p:nvPr/>
        </p:nvSpPr>
        <p:spPr bwMode="auto">
          <a:xfrm>
            <a:off x="8301962"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4" name="Rectangle 53"/>
          <p:cNvSpPr/>
          <p:nvPr/>
        </p:nvSpPr>
        <p:spPr bwMode="auto">
          <a:xfrm>
            <a:off x="2758629" y="1483693"/>
            <a:ext cx="1202788" cy="457200"/>
          </a:xfrm>
          <a:prstGeom prst="rect">
            <a:avLst/>
          </a:prstGeom>
          <a:solidFill>
            <a:schemeClr val="accent2">
              <a:lumMod val="75000"/>
            </a:scheme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r>
              <a:rPr lang="en-US" sz="1400" kern="0" dirty="0">
                <a:solidFill>
                  <a:srgbClr val="FFFFFF"/>
                </a:solidFill>
                <a:latin typeface="Calibri"/>
              </a:rPr>
              <a:t>Sprint Planning</a:t>
            </a:r>
          </a:p>
          <a:p>
            <a:pPr defTabSz="914139" eaLnBrk="0" hangingPunct="0"/>
            <a:r>
              <a:rPr lang="en-US" sz="1400" kern="0" dirty="0">
                <a:solidFill>
                  <a:srgbClr val="FFFFFF"/>
                </a:solidFill>
                <a:latin typeface="Calibri"/>
              </a:rPr>
              <a:t>(1.5 hours)</a:t>
            </a:r>
          </a:p>
        </p:txBody>
      </p:sp>
      <p:sp>
        <p:nvSpPr>
          <p:cNvPr id="59" name="Rectangle 58"/>
          <p:cNvSpPr/>
          <p:nvPr/>
        </p:nvSpPr>
        <p:spPr bwMode="auto">
          <a:xfrm>
            <a:off x="8371639"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5" name="Rectangle 54"/>
          <p:cNvSpPr/>
          <p:nvPr/>
        </p:nvSpPr>
        <p:spPr bwMode="auto">
          <a:xfrm>
            <a:off x="4161880"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7" name="Rectangle 56"/>
          <p:cNvSpPr/>
          <p:nvPr/>
        </p:nvSpPr>
        <p:spPr bwMode="auto">
          <a:xfrm>
            <a:off x="5565134"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8" name="Rectangle 57"/>
          <p:cNvSpPr/>
          <p:nvPr/>
        </p:nvSpPr>
        <p:spPr bwMode="auto">
          <a:xfrm>
            <a:off x="6968386" y="1483693"/>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050" kern="0" dirty="0">
                <a:solidFill>
                  <a:srgbClr val="FFFFFF"/>
                </a:solidFill>
                <a:latin typeface="Calibri"/>
              </a:rPr>
              <a:t>Backlog Grooming</a:t>
            </a:r>
          </a:p>
          <a:p>
            <a:pPr defTabSz="914139" eaLnBrk="0" hangingPunct="0">
              <a:defRPr/>
            </a:pPr>
            <a:r>
              <a:rPr lang="en-US" sz="1400" kern="0" dirty="0">
                <a:solidFill>
                  <a:srgbClr val="FFFFFF"/>
                </a:solidFill>
                <a:latin typeface="Calibri"/>
              </a:rPr>
              <a:t>1 hour</a:t>
            </a:r>
          </a:p>
        </p:txBody>
      </p:sp>
      <p:grpSp>
        <p:nvGrpSpPr>
          <p:cNvPr id="12" name="Group 11"/>
          <p:cNvGrpSpPr/>
          <p:nvPr/>
        </p:nvGrpSpPr>
        <p:grpSpPr>
          <a:xfrm>
            <a:off x="1266516" y="2007000"/>
            <a:ext cx="8848581" cy="762000"/>
            <a:chOff x="762001" y="3176897"/>
            <a:chExt cx="7857980" cy="762000"/>
          </a:xfrm>
        </p:grpSpPr>
        <p:sp>
          <p:nvSpPr>
            <p:cNvPr id="71" name="Rectangle 70"/>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85" name="Rectangle 84"/>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76" name="Rectangle 75"/>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77" name="Rectangle 76"/>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8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26" descr="C:\Gioia Files\Weebles\Weeble Mania\j0434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sp>
        <p:nvSpPr>
          <p:cNvPr id="112" name="Content Placeholder 7"/>
          <p:cNvSpPr txBox="1">
            <a:spLocks/>
          </p:cNvSpPr>
          <p:nvPr/>
        </p:nvSpPr>
        <p:spPr bwMode="auto">
          <a:xfrm>
            <a:off x="2691810"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113" name="Content Placeholder 7"/>
          <p:cNvSpPr txBox="1">
            <a:spLocks/>
          </p:cNvSpPr>
          <p:nvPr/>
        </p:nvSpPr>
        <p:spPr bwMode="auto">
          <a:xfrm>
            <a:off x="4095061"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114" name="Content Placeholder 7"/>
          <p:cNvSpPr txBox="1">
            <a:spLocks/>
          </p:cNvSpPr>
          <p:nvPr/>
        </p:nvSpPr>
        <p:spPr bwMode="auto">
          <a:xfrm>
            <a:off x="5498315"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15" name="Content Placeholder 7"/>
          <p:cNvSpPr txBox="1">
            <a:spLocks/>
          </p:cNvSpPr>
          <p:nvPr/>
        </p:nvSpPr>
        <p:spPr bwMode="auto">
          <a:xfrm>
            <a:off x="6901566"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16" name="Content Placeholder 7"/>
          <p:cNvSpPr txBox="1">
            <a:spLocks/>
          </p:cNvSpPr>
          <p:nvPr/>
        </p:nvSpPr>
        <p:spPr bwMode="auto">
          <a:xfrm>
            <a:off x="8304819"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56" name="Rectangle 155"/>
          <p:cNvSpPr/>
          <p:nvPr/>
        </p:nvSpPr>
        <p:spPr bwMode="auto">
          <a:xfrm>
            <a:off x="2757282"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57" name="Rectangle 156"/>
          <p:cNvSpPr/>
          <p:nvPr/>
        </p:nvSpPr>
        <p:spPr bwMode="auto">
          <a:xfrm>
            <a:off x="8370292" y="4548902"/>
            <a:ext cx="1202788" cy="457200"/>
          </a:xfrm>
          <a:prstGeom prst="rect">
            <a:avLst/>
          </a:prstGeom>
          <a:solidFill>
            <a:schemeClr val="accent1"/>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r>
              <a:rPr lang="en-US" sz="1400" kern="0" dirty="0">
                <a:solidFill>
                  <a:srgbClr val="FFFFFF"/>
                </a:solidFill>
                <a:latin typeface="Calibri"/>
              </a:rPr>
              <a:t>Demo / Review</a:t>
            </a:r>
          </a:p>
          <a:p>
            <a:pPr defTabSz="914139" eaLnBrk="0" hangingPunct="0"/>
            <a:r>
              <a:rPr lang="en-US" sz="1400" kern="0" dirty="0">
                <a:solidFill>
                  <a:srgbClr val="FFFFFF"/>
                </a:solidFill>
                <a:latin typeface="Calibri"/>
              </a:rPr>
              <a:t>(1.5 hour)</a:t>
            </a:r>
          </a:p>
        </p:txBody>
      </p:sp>
      <p:sp>
        <p:nvSpPr>
          <p:cNvPr id="158" name="Rectangle 157"/>
          <p:cNvSpPr/>
          <p:nvPr/>
        </p:nvSpPr>
        <p:spPr bwMode="auto">
          <a:xfrm>
            <a:off x="4160533"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60" name="Rectangle 159"/>
          <p:cNvSpPr/>
          <p:nvPr/>
        </p:nvSpPr>
        <p:spPr bwMode="auto">
          <a:xfrm>
            <a:off x="5563787"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62" name="Rectangle 161"/>
          <p:cNvSpPr/>
          <p:nvPr/>
        </p:nvSpPr>
        <p:spPr bwMode="auto">
          <a:xfrm>
            <a:off x="6981615" y="4556280"/>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spcBef>
                <a:spcPct val="50000"/>
              </a:spcBef>
              <a:defRPr/>
            </a:pPr>
            <a:r>
              <a:rPr lang="en-US" sz="1200" kern="0" dirty="0">
                <a:solidFill>
                  <a:srgbClr val="FFFFFF"/>
                </a:solidFill>
                <a:latin typeface="Calibri"/>
              </a:rPr>
              <a:t>Backlog Grooming </a:t>
            </a:r>
            <a:br>
              <a:rPr lang="en-US" sz="1200" kern="0" dirty="0">
                <a:solidFill>
                  <a:srgbClr val="FFFFFF"/>
                </a:solidFill>
                <a:latin typeface="Calibri"/>
              </a:rPr>
            </a:br>
            <a:r>
              <a:rPr lang="en-US" sz="1400" kern="0" dirty="0">
                <a:solidFill>
                  <a:srgbClr val="FFFFFF"/>
                </a:solidFill>
                <a:latin typeface="Calibri"/>
              </a:rPr>
              <a:t>1 hour</a:t>
            </a:r>
            <a:endParaRPr lang="en-US" sz="1200" kern="0" dirty="0">
              <a:solidFill>
                <a:srgbClr val="FFFFFF"/>
              </a:solidFill>
              <a:latin typeface="Calibri"/>
            </a:endParaRPr>
          </a:p>
        </p:txBody>
      </p:sp>
      <p:sp>
        <p:nvSpPr>
          <p:cNvPr id="173" name="Rectangle 172"/>
          <p:cNvSpPr/>
          <p:nvPr/>
        </p:nvSpPr>
        <p:spPr bwMode="auto">
          <a:xfrm>
            <a:off x="8370291" y="5044202"/>
            <a:ext cx="1202788" cy="457200"/>
          </a:xfrm>
          <a:prstGeom prst="rect">
            <a:avLst/>
          </a:prstGeom>
          <a:solidFill>
            <a:schemeClr val="accent2"/>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Retrospective</a:t>
            </a:r>
          </a:p>
          <a:p>
            <a:pPr defTabSz="914139" eaLnBrk="0" hangingPunct="0">
              <a:defRPr/>
            </a:pPr>
            <a:r>
              <a:rPr lang="en-US" sz="1400" kern="0" dirty="0">
                <a:solidFill>
                  <a:srgbClr val="FFFFFF"/>
                </a:solidFill>
                <a:latin typeface="Calibri"/>
              </a:rPr>
              <a:t>(30-45 min)</a:t>
            </a:r>
          </a:p>
        </p:txBody>
      </p:sp>
      <p:sp>
        <p:nvSpPr>
          <p:cNvPr id="67" name="TextBox 66"/>
          <p:cNvSpPr txBox="1"/>
          <p:nvPr/>
        </p:nvSpPr>
        <p:spPr>
          <a:xfrm>
            <a:off x="10045572" y="1452947"/>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2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
        <p:nvSpPr>
          <p:cNvPr id="68" name="TextBox 67"/>
          <p:cNvSpPr txBox="1"/>
          <p:nvPr/>
        </p:nvSpPr>
        <p:spPr>
          <a:xfrm>
            <a:off x="10171701" y="4587002"/>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4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
        <p:nvSpPr>
          <p:cNvPr id="56" name="Content Placeholder 7">
            <a:extLst>
              <a:ext uri="{FF2B5EF4-FFF2-40B4-BE49-F238E27FC236}">
                <a16:creationId xmlns:a16="http://schemas.microsoft.com/office/drawing/2014/main" id="{1B5CCF8E-BA1A-41B6-9ECE-75B013731BD6}"/>
              </a:ext>
            </a:extLst>
          </p:cNvPr>
          <p:cNvSpPr txBox="1">
            <a:spLocks/>
          </p:cNvSpPr>
          <p:nvPr/>
        </p:nvSpPr>
        <p:spPr bwMode="auto">
          <a:xfrm rot="16200000">
            <a:off x="140130" y="3499826"/>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2</a:t>
            </a:r>
          </a:p>
        </p:txBody>
      </p:sp>
      <p:sp>
        <p:nvSpPr>
          <p:cNvPr id="60" name="Content Placeholder 7">
            <a:extLst>
              <a:ext uri="{FF2B5EF4-FFF2-40B4-BE49-F238E27FC236}">
                <a16:creationId xmlns:a16="http://schemas.microsoft.com/office/drawing/2014/main" id="{946DD698-D799-4257-8AD0-D6E82A39D555}"/>
              </a:ext>
            </a:extLst>
          </p:cNvPr>
          <p:cNvSpPr txBox="1">
            <a:spLocks/>
          </p:cNvSpPr>
          <p:nvPr/>
        </p:nvSpPr>
        <p:spPr bwMode="auto">
          <a:xfrm rot="16200000">
            <a:off x="140130" y="5209382"/>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3</a:t>
            </a:r>
          </a:p>
        </p:txBody>
      </p:sp>
      <p:grpSp>
        <p:nvGrpSpPr>
          <p:cNvPr id="74" name="Group 73">
            <a:extLst>
              <a:ext uri="{FF2B5EF4-FFF2-40B4-BE49-F238E27FC236}">
                <a16:creationId xmlns:a16="http://schemas.microsoft.com/office/drawing/2014/main" id="{755C227C-AFDA-4531-82B6-7DB5FAFBCD1E}"/>
              </a:ext>
            </a:extLst>
          </p:cNvPr>
          <p:cNvGrpSpPr/>
          <p:nvPr/>
        </p:nvGrpSpPr>
        <p:grpSpPr>
          <a:xfrm>
            <a:off x="1258307" y="3618796"/>
            <a:ext cx="8848581" cy="762000"/>
            <a:chOff x="762001" y="3176897"/>
            <a:chExt cx="7857980" cy="762000"/>
          </a:xfrm>
        </p:grpSpPr>
        <p:sp>
          <p:nvSpPr>
            <p:cNvPr id="75" name="Rectangle 74">
              <a:extLst>
                <a:ext uri="{FF2B5EF4-FFF2-40B4-BE49-F238E27FC236}">
                  <a16:creationId xmlns:a16="http://schemas.microsoft.com/office/drawing/2014/main" id="{C71818B4-79EC-455A-A0A7-B0F3E330C811}"/>
                </a:ext>
              </a:extLst>
            </p:cNvPr>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78" name="Rectangle 77">
              <a:extLst>
                <a:ext uri="{FF2B5EF4-FFF2-40B4-BE49-F238E27FC236}">
                  <a16:creationId xmlns:a16="http://schemas.microsoft.com/office/drawing/2014/main" id="{E5FF9195-5881-410C-BF6F-5AF63AA6F0C0}"/>
                </a:ext>
              </a:extLst>
            </p:cNvPr>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79" name="Rectangle 78">
              <a:extLst>
                <a:ext uri="{FF2B5EF4-FFF2-40B4-BE49-F238E27FC236}">
                  <a16:creationId xmlns:a16="http://schemas.microsoft.com/office/drawing/2014/main" id="{D86EE4E5-1ABD-406C-81E4-0AB8EFA366F8}"/>
                </a:ext>
              </a:extLst>
            </p:cNvPr>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81" name="Rectangle 80">
              <a:extLst>
                <a:ext uri="{FF2B5EF4-FFF2-40B4-BE49-F238E27FC236}">
                  <a16:creationId xmlns:a16="http://schemas.microsoft.com/office/drawing/2014/main" id="{24E39471-C09B-4DB2-95D6-256179C65755}"/>
                </a:ext>
              </a:extLst>
            </p:cNvPr>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82" name="Picture 5">
              <a:extLst>
                <a:ext uri="{FF2B5EF4-FFF2-40B4-BE49-F238E27FC236}">
                  <a16:creationId xmlns:a16="http://schemas.microsoft.com/office/drawing/2014/main" id="{9869E68B-DBAD-4660-82F4-69C089A8D7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6" descr="C:\Gioia Files\Weebles\Weeble Mania\j0434901.png">
              <a:extLst>
                <a:ext uri="{FF2B5EF4-FFF2-40B4-BE49-F238E27FC236}">
                  <a16:creationId xmlns:a16="http://schemas.microsoft.com/office/drawing/2014/main" id="{6532944F-2569-4827-B594-C680B00FB4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grpSp>
        <p:nvGrpSpPr>
          <p:cNvPr id="84" name="Group 83">
            <a:extLst>
              <a:ext uri="{FF2B5EF4-FFF2-40B4-BE49-F238E27FC236}">
                <a16:creationId xmlns:a16="http://schemas.microsoft.com/office/drawing/2014/main" id="{549BC025-DE1C-4FBF-9985-3AC35E1000C8}"/>
              </a:ext>
            </a:extLst>
          </p:cNvPr>
          <p:cNvGrpSpPr/>
          <p:nvPr/>
        </p:nvGrpSpPr>
        <p:grpSpPr>
          <a:xfrm>
            <a:off x="1322555" y="5449271"/>
            <a:ext cx="8848581" cy="762000"/>
            <a:chOff x="762001" y="3176897"/>
            <a:chExt cx="7857980" cy="762000"/>
          </a:xfrm>
        </p:grpSpPr>
        <p:sp>
          <p:nvSpPr>
            <p:cNvPr id="86" name="Rectangle 85">
              <a:extLst>
                <a:ext uri="{FF2B5EF4-FFF2-40B4-BE49-F238E27FC236}">
                  <a16:creationId xmlns:a16="http://schemas.microsoft.com/office/drawing/2014/main" id="{F06B2444-FF92-4951-9786-0D8E0828CEE6}"/>
                </a:ext>
              </a:extLst>
            </p:cNvPr>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87" name="Rectangle 86">
              <a:extLst>
                <a:ext uri="{FF2B5EF4-FFF2-40B4-BE49-F238E27FC236}">
                  <a16:creationId xmlns:a16="http://schemas.microsoft.com/office/drawing/2014/main" id="{5DF8232A-956C-447D-965A-3AB54B0DEAE5}"/>
                </a:ext>
              </a:extLst>
            </p:cNvPr>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88" name="Rectangle 87">
              <a:extLst>
                <a:ext uri="{FF2B5EF4-FFF2-40B4-BE49-F238E27FC236}">
                  <a16:creationId xmlns:a16="http://schemas.microsoft.com/office/drawing/2014/main" id="{CF1DD391-601E-4CEE-B904-566C15797534}"/>
                </a:ext>
              </a:extLst>
            </p:cNvPr>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89" name="Rectangle 88">
              <a:extLst>
                <a:ext uri="{FF2B5EF4-FFF2-40B4-BE49-F238E27FC236}">
                  <a16:creationId xmlns:a16="http://schemas.microsoft.com/office/drawing/2014/main" id="{4389529B-55FC-47C0-8F90-9A156E23EFDE}"/>
                </a:ext>
              </a:extLst>
            </p:cNvPr>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90" name="Picture 5">
              <a:extLst>
                <a:ext uri="{FF2B5EF4-FFF2-40B4-BE49-F238E27FC236}">
                  <a16:creationId xmlns:a16="http://schemas.microsoft.com/office/drawing/2014/main" id="{3660EF6C-7945-4862-916A-F3F4A8F3B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6" descr="C:\Gioia Files\Weebles\Weeble Mania\j0434901.png">
              <a:extLst>
                <a:ext uri="{FF2B5EF4-FFF2-40B4-BE49-F238E27FC236}">
                  <a16:creationId xmlns:a16="http://schemas.microsoft.com/office/drawing/2014/main" id="{2D818370-233F-4D18-9BB3-D5E6E907F0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sp>
        <p:nvSpPr>
          <p:cNvPr id="106" name="TextBox 105">
            <a:extLst>
              <a:ext uri="{FF2B5EF4-FFF2-40B4-BE49-F238E27FC236}">
                <a16:creationId xmlns:a16="http://schemas.microsoft.com/office/drawing/2014/main" id="{C0E974D8-6F62-412A-8B28-F3601996A3B9}"/>
              </a:ext>
            </a:extLst>
          </p:cNvPr>
          <p:cNvSpPr txBox="1"/>
          <p:nvPr/>
        </p:nvSpPr>
        <p:spPr>
          <a:xfrm>
            <a:off x="10100699" y="2952649"/>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2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Tree>
    <p:extLst>
      <p:ext uri="{BB962C8B-B14F-4D97-AF65-F5344CB8AC3E}">
        <p14:creationId xmlns:p14="http://schemas.microsoft.com/office/powerpoint/2010/main" val="279757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Essential Scrum Practices</a:t>
            </a:r>
          </a:p>
        </p:txBody>
      </p:sp>
    </p:spTree>
    <p:extLst>
      <p:ext uri="{BB962C8B-B14F-4D97-AF65-F5344CB8AC3E}">
        <p14:creationId xmlns:p14="http://schemas.microsoft.com/office/powerpoint/2010/main" val="334204103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278" y="304055"/>
            <a:ext cx="11365992" cy="366254"/>
          </a:xfrm>
        </p:spPr>
        <p:txBody>
          <a:bodyPr/>
          <a:lstStyle/>
          <a:p>
            <a:r>
              <a:rPr lang="en-US" dirty="0"/>
              <a:t>Sequential vs overlapping development</a:t>
            </a:r>
          </a:p>
        </p:txBody>
      </p:sp>
      <p:sp>
        <p:nvSpPr>
          <p:cNvPr id="7" name="Line 3"/>
          <p:cNvSpPr>
            <a:spLocks noChangeShapeType="1"/>
          </p:cNvSpPr>
          <p:nvPr/>
        </p:nvSpPr>
        <p:spPr bwMode="auto">
          <a:xfrm>
            <a:off x="2171700" y="2305050"/>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200"/>
          </a:p>
        </p:txBody>
      </p:sp>
      <p:sp>
        <p:nvSpPr>
          <p:cNvPr id="9" name="AutoShape 6"/>
          <p:cNvSpPr>
            <a:spLocks/>
          </p:cNvSpPr>
          <p:nvPr/>
        </p:nvSpPr>
        <p:spPr bwMode="auto">
          <a:xfrm>
            <a:off x="1943100" y="2609850"/>
            <a:ext cx="4140200" cy="1155700"/>
          </a:xfrm>
          <a:prstGeom prst="roundRect">
            <a:avLst>
              <a:gd name="adj" fmla="val 24741"/>
            </a:avLst>
          </a:prstGeom>
          <a:ln>
            <a:solidFill>
              <a:schemeClr val="accent2"/>
            </a:solidFill>
            <a:headEnd/>
            <a:tailEnd/>
          </a:ln>
        </p:spPr>
        <p:style>
          <a:lnRef idx="2">
            <a:schemeClr val="accent3"/>
          </a:lnRef>
          <a:fillRef idx="1">
            <a:schemeClr val="lt1"/>
          </a:fillRef>
          <a:effectRef idx="0">
            <a:schemeClr val="accent3"/>
          </a:effectRef>
          <a:fontRef idx="minor">
            <a:schemeClr val="dk1"/>
          </a:fontRef>
        </p:style>
        <p:txBody>
          <a:bodyPr/>
          <a:lstStyle/>
          <a:p>
            <a:pPr algn="ctr" eaLnBrk="1" hangingPunct="1">
              <a:defRPr/>
            </a:pPr>
            <a:endParaRPr lang="en-US" sz="1200">
              <a:latin typeface="Gill Sans" pitchFamily="80" charset="0"/>
              <a:ea typeface="ヒラギノ角ゴ Pro W3" pitchFamily="80" charset="-128"/>
              <a:sym typeface="Gill Sans" pitchFamily="80" charset="0"/>
            </a:endParaRPr>
          </a:p>
        </p:txBody>
      </p:sp>
      <p:sp>
        <p:nvSpPr>
          <p:cNvPr id="10" name="AutoShape 7"/>
          <p:cNvSpPr>
            <a:spLocks/>
          </p:cNvSpPr>
          <p:nvPr/>
        </p:nvSpPr>
        <p:spPr bwMode="auto">
          <a:xfrm>
            <a:off x="5651500" y="3524250"/>
            <a:ext cx="4140200" cy="1231900"/>
          </a:xfrm>
          <a:prstGeom prst="roundRect">
            <a:avLst>
              <a:gd name="adj" fmla="val 24741"/>
            </a:avLst>
          </a:prstGeom>
          <a:ln>
            <a:headEnd/>
            <a:tailEn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en-US" sz="1200">
              <a:latin typeface="Gill Sans" pitchFamily="80" charset="0"/>
              <a:ea typeface="ヒラギノ角ゴ Pro W3" pitchFamily="80" charset="-128"/>
              <a:sym typeface="Gill Sans" pitchFamily="80" charset="0"/>
            </a:endParaRPr>
          </a:p>
        </p:txBody>
      </p:sp>
      <p:sp>
        <p:nvSpPr>
          <p:cNvPr id="11" name="Rectangle 8"/>
          <p:cNvSpPr>
            <a:spLocks/>
          </p:cNvSpPr>
          <p:nvPr/>
        </p:nvSpPr>
        <p:spPr bwMode="auto">
          <a:xfrm>
            <a:off x="2076450" y="2908300"/>
            <a:ext cx="3873500" cy="9906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lIns="50800" tIns="50800" rIns="50800" bIns="50800"/>
          <a:lstStyle>
            <a:lvl1pPr>
              <a:spcBef>
                <a:spcPts val="1800"/>
              </a:spcBef>
              <a:buClr>
                <a:srgbClr val="5F7BAE"/>
              </a:buClr>
              <a:buSzPct val="150000"/>
              <a:buFont typeface="Lucida Grande" pitchFamily="1" charset="0"/>
              <a:buChar char="•"/>
              <a:tabLst>
                <a:tab pos="1066800" algn="l"/>
              </a:tabLst>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tabLst>
                <a:tab pos="1066800" algn="l"/>
              </a:tabLst>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tabLst>
                <a:tab pos="1066800" algn="l"/>
              </a:tabLst>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2000" dirty="0">
                <a:ln w="0"/>
                <a:effectLst>
                  <a:outerShdw blurRad="38100" dist="19050" dir="2700000" algn="tl" rotWithShape="0">
                    <a:schemeClr val="dk1">
                      <a:alpha val="40000"/>
                    </a:schemeClr>
                  </a:outerShdw>
                </a:effectLst>
              </a:rPr>
              <a:t>Rather than doing all of one thing at a time...</a:t>
            </a:r>
          </a:p>
        </p:txBody>
      </p:sp>
      <p:sp>
        <p:nvSpPr>
          <p:cNvPr id="12" name="Rectangle 9"/>
          <p:cNvSpPr>
            <a:spLocks/>
          </p:cNvSpPr>
          <p:nvPr/>
        </p:nvSpPr>
        <p:spPr bwMode="auto">
          <a:xfrm>
            <a:off x="5674693" y="3698812"/>
            <a:ext cx="4025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800" tIns="50800" rIns="50800" bIns="50800"/>
          <a:lstStyle>
            <a:lvl1pPr>
              <a:spcBef>
                <a:spcPts val="1800"/>
              </a:spcBef>
              <a:buClr>
                <a:srgbClr val="5F7BAE"/>
              </a:buClr>
              <a:buSzPct val="150000"/>
              <a:buFont typeface="Lucida Grande" pitchFamily="1" charset="0"/>
              <a:buChar char="•"/>
              <a:tabLst>
                <a:tab pos="1066800" algn="l"/>
              </a:tabLst>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tabLst>
                <a:tab pos="1066800" algn="l"/>
              </a:tabLst>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tabLst>
                <a:tab pos="1066800" algn="l"/>
              </a:tabLst>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2000" dirty="0">
                <a:ln w="0"/>
                <a:effectLst>
                  <a:outerShdw blurRad="38100" dist="19050" dir="2700000" algn="tl" rotWithShape="0">
                    <a:schemeClr val="dk1">
                      <a:alpha val="40000"/>
                    </a:schemeClr>
                  </a:outerShdw>
                </a:effectLst>
              </a:rPr>
              <a:t>...Scrum teams do a little of everything all the time</a:t>
            </a:r>
          </a:p>
        </p:txBody>
      </p:sp>
      <p:sp>
        <p:nvSpPr>
          <p:cNvPr id="13" name="Rectangle 10"/>
          <p:cNvSpPr>
            <a:spLocks/>
          </p:cNvSpPr>
          <p:nvPr/>
        </p:nvSpPr>
        <p:spPr bwMode="auto">
          <a:xfrm>
            <a:off x="1384300" y="1403350"/>
            <a:ext cx="1968500" cy="596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dirty="0">
                <a:solidFill>
                  <a:srgbClr val="FFFFFF"/>
                </a:solidFill>
              </a:rPr>
              <a:t>Requirements</a:t>
            </a:r>
          </a:p>
        </p:txBody>
      </p:sp>
      <p:sp>
        <p:nvSpPr>
          <p:cNvPr id="14" name="Rectangle 11"/>
          <p:cNvSpPr>
            <a:spLocks/>
          </p:cNvSpPr>
          <p:nvPr/>
        </p:nvSpPr>
        <p:spPr bwMode="auto">
          <a:xfrm>
            <a:off x="3543300" y="1403350"/>
            <a:ext cx="1968500" cy="5969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Design</a:t>
            </a:r>
          </a:p>
        </p:txBody>
      </p:sp>
      <p:sp>
        <p:nvSpPr>
          <p:cNvPr id="15" name="Rectangle 12"/>
          <p:cNvSpPr>
            <a:spLocks/>
          </p:cNvSpPr>
          <p:nvPr/>
        </p:nvSpPr>
        <p:spPr bwMode="auto">
          <a:xfrm>
            <a:off x="5702300" y="1403350"/>
            <a:ext cx="1968500" cy="5969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Code</a:t>
            </a:r>
          </a:p>
        </p:txBody>
      </p:sp>
      <p:sp>
        <p:nvSpPr>
          <p:cNvPr id="16" name="Rectangle 13"/>
          <p:cNvSpPr>
            <a:spLocks/>
          </p:cNvSpPr>
          <p:nvPr/>
        </p:nvSpPr>
        <p:spPr bwMode="auto">
          <a:xfrm>
            <a:off x="7861300" y="1403350"/>
            <a:ext cx="1968500" cy="5969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Test</a:t>
            </a:r>
          </a:p>
        </p:txBody>
      </p:sp>
      <p:sp>
        <p:nvSpPr>
          <p:cNvPr id="18" name="Freeform: Shape 17">
            <a:extLst>
              <a:ext uri="{FF2B5EF4-FFF2-40B4-BE49-F238E27FC236}">
                <a16:creationId xmlns:a16="http://schemas.microsoft.com/office/drawing/2014/main" id="{D5B2EB93-38EE-4C9C-B99D-61B0668CAD4B}"/>
              </a:ext>
            </a:extLst>
          </p:cNvPr>
          <p:cNvSpPr/>
          <p:nvPr/>
        </p:nvSpPr>
        <p:spPr>
          <a:xfrm>
            <a:off x="2454770" y="5124461"/>
            <a:ext cx="6439847" cy="777575"/>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32097 w 5954915"/>
              <a:gd name="connsiteY0" fmla="*/ 880618 h 880618"/>
              <a:gd name="connsiteX1" fmla="*/ 683261 w 5954915"/>
              <a:gd name="connsiteY1" fmla="*/ 855 h 880618"/>
              <a:gd name="connsiteX2" fmla="*/ 5954915 w 5954915"/>
              <a:gd name="connsiteY2" fmla="*/ 866764 h 880618"/>
            </a:gdLst>
            <a:ahLst/>
            <a:cxnLst>
              <a:cxn ang="0">
                <a:pos x="connsiteX0" y="connsiteY0"/>
              </a:cxn>
              <a:cxn ang="0">
                <a:pos x="connsiteX1" y="connsiteY1"/>
              </a:cxn>
              <a:cxn ang="0">
                <a:pos x="connsiteX2" y="connsiteY2"/>
              </a:cxn>
            </a:cxnLst>
            <a:rect l="l" t="t" r="r" b="b"/>
            <a:pathLst>
              <a:path w="5954915" h="880618">
                <a:moveTo>
                  <a:pt x="32097" y="880618"/>
                </a:moveTo>
                <a:cubicBezTo>
                  <a:pt x="-135889" y="441891"/>
                  <a:pt x="396302" y="-22625"/>
                  <a:pt x="683261" y="855"/>
                </a:cubicBezTo>
                <a:cubicBezTo>
                  <a:pt x="970220" y="24335"/>
                  <a:pt x="3812656" y="432655"/>
                  <a:pt x="5954915" y="866764"/>
                </a:cubicBezTo>
              </a:path>
            </a:pathLst>
          </a:custGeom>
          <a:noFill/>
          <a:ln w="60325">
            <a:solidFill>
              <a:schemeClr val="accent2"/>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9" name="Freeform: Shape 18">
            <a:extLst>
              <a:ext uri="{FF2B5EF4-FFF2-40B4-BE49-F238E27FC236}">
                <a16:creationId xmlns:a16="http://schemas.microsoft.com/office/drawing/2014/main" id="{35F0ADD8-6726-4F0F-AF28-DCF5E84C89EB}"/>
              </a:ext>
            </a:extLst>
          </p:cNvPr>
          <p:cNvSpPr/>
          <p:nvPr/>
        </p:nvSpPr>
        <p:spPr>
          <a:xfrm>
            <a:off x="2549236" y="4998728"/>
            <a:ext cx="6668076" cy="903308"/>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34197 w 6027477"/>
              <a:gd name="connsiteY0" fmla="*/ 1036744 h 1036744"/>
              <a:gd name="connsiteX1" fmla="*/ 1319519 w 6027477"/>
              <a:gd name="connsiteY1" fmla="*/ 75 h 1036744"/>
              <a:gd name="connsiteX2" fmla="*/ 6027477 w 6027477"/>
              <a:gd name="connsiteY2" fmla="*/ 991509 h 1036744"/>
              <a:gd name="connsiteX0" fmla="*/ 0 w 5993280"/>
              <a:gd name="connsiteY0" fmla="*/ 1036744 h 1036744"/>
              <a:gd name="connsiteX1" fmla="*/ 1285322 w 5993280"/>
              <a:gd name="connsiteY1" fmla="*/ 75 h 1036744"/>
              <a:gd name="connsiteX2" fmla="*/ 5993280 w 5993280"/>
              <a:gd name="connsiteY2" fmla="*/ 991509 h 1036744"/>
            </a:gdLst>
            <a:ahLst/>
            <a:cxnLst>
              <a:cxn ang="0">
                <a:pos x="connsiteX0" y="connsiteY0"/>
              </a:cxn>
              <a:cxn ang="0">
                <a:pos x="connsiteX1" y="connsiteY1"/>
              </a:cxn>
              <a:cxn ang="0">
                <a:pos x="connsiteX2" y="connsiteY2"/>
              </a:cxn>
            </a:cxnLst>
            <a:rect l="l" t="t" r="r" b="b"/>
            <a:pathLst>
              <a:path w="5993280" h="1036744">
                <a:moveTo>
                  <a:pt x="0" y="1036744"/>
                </a:moveTo>
                <a:cubicBezTo>
                  <a:pt x="139484" y="480339"/>
                  <a:pt x="286442" y="7614"/>
                  <a:pt x="1285322" y="75"/>
                </a:cubicBezTo>
                <a:cubicBezTo>
                  <a:pt x="2284202" y="-7464"/>
                  <a:pt x="3851021" y="557400"/>
                  <a:pt x="5993280" y="991509"/>
                </a:cubicBezTo>
              </a:path>
            </a:pathLst>
          </a:custGeom>
          <a:noFill/>
          <a:ln w="60325">
            <a:solidFill>
              <a:schemeClr val="accent1"/>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20" name="Freeform: Shape 19">
            <a:extLst>
              <a:ext uri="{FF2B5EF4-FFF2-40B4-BE49-F238E27FC236}">
                <a16:creationId xmlns:a16="http://schemas.microsoft.com/office/drawing/2014/main" id="{29E1F778-9651-4A85-9199-C70D674BAF58}"/>
              </a:ext>
            </a:extLst>
          </p:cNvPr>
          <p:cNvSpPr/>
          <p:nvPr/>
        </p:nvSpPr>
        <p:spPr>
          <a:xfrm>
            <a:off x="2712812" y="5011354"/>
            <a:ext cx="6181806" cy="905256"/>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10005 w 5932823"/>
              <a:gd name="connsiteY0" fmla="*/ 1185965 h 1185965"/>
              <a:gd name="connsiteX1" fmla="*/ 2128061 w 5932823"/>
              <a:gd name="connsiteY1" fmla="*/ 236 h 1185965"/>
              <a:gd name="connsiteX2" fmla="*/ 5932823 w 5932823"/>
              <a:gd name="connsiteY2" fmla="*/ 1172111 h 1185965"/>
              <a:gd name="connsiteX0" fmla="*/ 10672 w 5933490"/>
              <a:gd name="connsiteY0" fmla="*/ 1187163 h 1187163"/>
              <a:gd name="connsiteX1" fmla="*/ 2128728 w 5933490"/>
              <a:gd name="connsiteY1" fmla="*/ 1434 h 1187163"/>
              <a:gd name="connsiteX2" fmla="*/ 5933490 w 5933490"/>
              <a:gd name="connsiteY2" fmla="*/ 1173309 h 1187163"/>
              <a:gd name="connsiteX0" fmla="*/ 15059 w 5905848"/>
              <a:gd name="connsiteY0" fmla="*/ 1021735 h 1172632"/>
              <a:gd name="connsiteX1" fmla="*/ 2101086 w 5905848"/>
              <a:gd name="connsiteY1" fmla="*/ 757 h 1172632"/>
              <a:gd name="connsiteX2" fmla="*/ 5905848 w 5905848"/>
              <a:gd name="connsiteY2" fmla="*/ 1172632 h 1172632"/>
              <a:gd name="connsiteX0" fmla="*/ 0 w 5890789"/>
              <a:gd name="connsiteY0" fmla="*/ 1023892 h 1174789"/>
              <a:gd name="connsiteX1" fmla="*/ 2086027 w 5890789"/>
              <a:gd name="connsiteY1" fmla="*/ 2914 h 1174789"/>
              <a:gd name="connsiteX2" fmla="*/ 5890789 w 5890789"/>
              <a:gd name="connsiteY2" fmla="*/ 1174789 h 1174789"/>
              <a:gd name="connsiteX0" fmla="*/ 0 w 6025307"/>
              <a:gd name="connsiteY0" fmla="*/ 994260 h 1176538"/>
              <a:gd name="connsiteX1" fmla="*/ 2220545 w 6025307"/>
              <a:gd name="connsiteY1" fmla="*/ 4663 h 1176538"/>
              <a:gd name="connsiteX2" fmla="*/ 6025307 w 6025307"/>
              <a:gd name="connsiteY2" fmla="*/ 1176538 h 1176538"/>
              <a:gd name="connsiteX0" fmla="*/ 0 w 6018563"/>
              <a:gd name="connsiteY0" fmla="*/ 1179073 h 1179074"/>
              <a:gd name="connsiteX1" fmla="*/ 2213801 w 6018563"/>
              <a:gd name="connsiteY1" fmla="*/ 1 h 1179074"/>
              <a:gd name="connsiteX2" fmla="*/ 6018563 w 6018563"/>
              <a:gd name="connsiteY2" fmla="*/ 1171876 h 1179074"/>
            </a:gdLst>
            <a:ahLst/>
            <a:cxnLst>
              <a:cxn ang="0">
                <a:pos x="connsiteX0" y="connsiteY0"/>
              </a:cxn>
              <a:cxn ang="0">
                <a:pos x="connsiteX1" y="connsiteY1"/>
              </a:cxn>
              <a:cxn ang="0">
                <a:pos x="connsiteX2" y="connsiteY2"/>
              </a:cxn>
            </a:cxnLst>
            <a:rect l="l" t="t" r="r" b="b"/>
            <a:pathLst>
              <a:path w="6018563" h="1179074">
                <a:moveTo>
                  <a:pt x="0" y="1179073"/>
                </a:moveTo>
                <a:cubicBezTo>
                  <a:pt x="959407" y="253940"/>
                  <a:pt x="1210707" y="1200"/>
                  <a:pt x="2213801" y="1"/>
                </a:cubicBezTo>
                <a:cubicBezTo>
                  <a:pt x="3216895" y="-1198"/>
                  <a:pt x="3876304" y="737767"/>
                  <a:pt x="6018563" y="1171876"/>
                </a:cubicBezTo>
              </a:path>
            </a:pathLst>
          </a:custGeom>
          <a:noFill/>
          <a:ln w="60325">
            <a:solidFill>
              <a:schemeClr val="accent6"/>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21" name="Freeform: Shape 20">
            <a:extLst>
              <a:ext uri="{FF2B5EF4-FFF2-40B4-BE49-F238E27FC236}">
                <a16:creationId xmlns:a16="http://schemas.microsoft.com/office/drawing/2014/main" id="{D534EA74-D68B-4D5F-8E33-BB1D91C2F2B6}"/>
              </a:ext>
            </a:extLst>
          </p:cNvPr>
          <p:cNvSpPr/>
          <p:nvPr/>
        </p:nvSpPr>
        <p:spPr>
          <a:xfrm>
            <a:off x="2929363" y="4917392"/>
            <a:ext cx="6509044" cy="984643"/>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33139 w 6052041"/>
              <a:gd name="connsiteY0" fmla="*/ 1005296 h 1005296"/>
              <a:gd name="connsiteX1" fmla="*/ 1344083 w 6052041"/>
              <a:gd name="connsiteY1" fmla="*/ 8 h 1005296"/>
              <a:gd name="connsiteX2" fmla="*/ 6052041 w 6052041"/>
              <a:gd name="connsiteY2" fmla="*/ 991442 h 1005296"/>
              <a:gd name="connsiteX0" fmla="*/ 0 w 6018902"/>
              <a:gd name="connsiteY0" fmla="*/ 1005296 h 1005296"/>
              <a:gd name="connsiteX1" fmla="*/ 1310944 w 6018902"/>
              <a:gd name="connsiteY1" fmla="*/ 8 h 1005296"/>
              <a:gd name="connsiteX2" fmla="*/ 6018902 w 6018902"/>
              <a:gd name="connsiteY2" fmla="*/ 991442 h 1005296"/>
              <a:gd name="connsiteX0" fmla="*/ 0 w 6018902"/>
              <a:gd name="connsiteY0" fmla="*/ 1115127 h 1115127"/>
              <a:gd name="connsiteX1" fmla="*/ 2214138 w 6018902"/>
              <a:gd name="connsiteY1" fmla="*/ 5 h 1115127"/>
              <a:gd name="connsiteX2" fmla="*/ 6018902 w 6018902"/>
              <a:gd name="connsiteY2" fmla="*/ 1101273 h 1115127"/>
            </a:gdLst>
            <a:ahLst/>
            <a:cxnLst>
              <a:cxn ang="0">
                <a:pos x="connsiteX0" y="connsiteY0"/>
              </a:cxn>
              <a:cxn ang="0">
                <a:pos x="connsiteX1" y="connsiteY1"/>
              </a:cxn>
              <a:cxn ang="0">
                <a:pos x="connsiteX2" y="connsiteY2"/>
              </a:cxn>
            </a:cxnLst>
            <a:rect l="l" t="t" r="r" b="b"/>
            <a:pathLst>
              <a:path w="6018902" h="1115127">
                <a:moveTo>
                  <a:pt x="0" y="1115127"/>
                </a:moveTo>
                <a:cubicBezTo>
                  <a:pt x="402116" y="605793"/>
                  <a:pt x="1210988" y="2314"/>
                  <a:pt x="2214138" y="5"/>
                </a:cubicBezTo>
                <a:cubicBezTo>
                  <a:pt x="3217288" y="-2304"/>
                  <a:pt x="3876643" y="667164"/>
                  <a:pt x="6018902" y="1101273"/>
                </a:cubicBezTo>
              </a:path>
            </a:pathLst>
          </a:custGeom>
          <a:noFill/>
          <a:ln w="60325">
            <a:solidFill>
              <a:schemeClr val="accent4"/>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8" name="Line 4"/>
          <p:cNvSpPr>
            <a:spLocks noChangeShapeType="1"/>
          </p:cNvSpPr>
          <p:nvPr/>
        </p:nvSpPr>
        <p:spPr bwMode="auto">
          <a:xfrm>
            <a:off x="2197100" y="5907231"/>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200"/>
          </a:p>
        </p:txBody>
      </p:sp>
    </p:spTree>
    <p:extLst>
      <p:ext uri="{BB962C8B-B14F-4D97-AF65-F5344CB8AC3E}">
        <p14:creationId xmlns:p14="http://schemas.microsoft.com/office/powerpoint/2010/main" val="417254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17946190-2266-448D-B5C0-28D9B755ADED}"/>
              </a:ext>
            </a:extLst>
          </p:cNvPr>
          <p:cNvSpPr/>
          <p:nvPr/>
        </p:nvSpPr>
        <p:spPr bwMode="gray">
          <a:xfrm>
            <a:off x="2645567" y="3983674"/>
            <a:ext cx="5965033" cy="725068"/>
          </a:xfrm>
          <a:prstGeom prst="ellipse">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Rectangle 31">
            <a:extLst>
              <a:ext uri="{FF2B5EF4-FFF2-40B4-BE49-F238E27FC236}">
                <a16:creationId xmlns:a16="http://schemas.microsoft.com/office/drawing/2014/main" id="{8B37C319-1326-4026-8078-0664AF372D38}"/>
              </a:ext>
            </a:extLst>
          </p:cNvPr>
          <p:cNvSpPr/>
          <p:nvPr/>
        </p:nvSpPr>
        <p:spPr bwMode="gray">
          <a:xfrm>
            <a:off x="3048001" y="3243001"/>
            <a:ext cx="977179" cy="1051595"/>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 name="Chord 2">
            <a:extLst>
              <a:ext uri="{FF2B5EF4-FFF2-40B4-BE49-F238E27FC236}">
                <a16:creationId xmlns:a16="http://schemas.microsoft.com/office/drawing/2014/main" id="{3D7E264A-7C06-4712-A398-DBC87BBBBD37}"/>
              </a:ext>
            </a:extLst>
          </p:cNvPr>
          <p:cNvSpPr/>
          <p:nvPr/>
        </p:nvSpPr>
        <p:spPr bwMode="gray">
          <a:xfrm rot="6775786">
            <a:off x="3581400" y="1524000"/>
            <a:ext cx="4038600" cy="3962400"/>
          </a:xfrm>
          <a:prstGeom prst="chord">
            <a:avLst/>
          </a:prstGeom>
          <a:solidFill>
            <a:schemeClr val="accent2">
              <a:lumMod val="20000"/>
              <a:lumOff val="80000"/>
            </a:schemeClr>
          </a:solidFill>
          <a:ln w="571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Oval 13">
            <a:extLst>
              <a:ext uri="{FF2B5EF4-FFF2-40B4-BE49-F238E27FC236}">
                <a16:creationId xmlns:a16="http://schemas.microsoft.com/office/drawing/2014/main" id="{82AAD84A-EC71-4AB1-BB22-3CFA651732C5}"/>
              </a:ext>
            </a:extLst>
          </p:cNvPr>
          <p:cNvSpPr/>
          <p:nvPr/>
        </p:nvSpPr>
        <p:spPr bwMode="gray">
          <a:xfrm>
            <a:off x="3736242" y="4024480"/>
            <a:ext cx="3655158" cy="474663"/>
          </a:xfrm>
          <a:prstGeom prst="ellipse">
            <a:avLst/>
          </a:prstGeom>
          <a:solidFill>
            <a:schemeClr val="accent2">
              <a:lumMod val="20000"/>
              <a:lumOff val="80000"/>
            </a:schemeClr>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460492" y="515125"/>
            <a:ext cx="11365992" cy="366254"/>
          </a:xfrm>
        </p:spPr>
        <p:txBody>
          <a:bodyPr/>
          <a:lstStyle/>
          <a:p>
            <a:r>
              <a:rPr lang="en-US" dirty="0"/>
              <a:t>No changes during a sprint</a:t>
            </a:r>
          </a:p>
        </p:txBody>
      </p:sp>
      <p:sp>
        <p:nvSpPr>
          <p:cNvPr id="6" name="Rectangle 2"/>
          <p:cNvSpPr txBox="1">
            <a:spLocks noChangeArrowheads="1"/>
          </p:cNvSpPr>
          <p:nvPr/>
        </p:nvSpPr>
        <p:spPr>
          <a:xfrm>
            <a:off x="151446" y="4959977"/>
            <a:ext cx="4031088" cy="12700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469900" indent="0">
              <a:buNone/>
            </a:pPr>
            <a:r>
              <a:rPr lang="en-US" altLang="en-US" dirty="0">
                <a:latin typeface="Calibri" panose="020F0502020204030204" pitchFamily="34" charset="0"/>
                <a:cs typeface="Calibri" panose="020F0502020204030204" pitchFamily="34" charset="0"/>
              </a:rPr>
              <a:t>Team commits to delivering some amount of functionality</a:t>
            </a:r>
          </a:p>
        </p:txBody>
      </p:sp>
      <p:sp>
        <p:nvSpPr>
          <p:cNvPr id="13" name="AutoShape 16"/>
          <p:cNvSpPr>
            <a:spLocks noChangeArrowheads="1"/>
          </p:cNvSpPr>
          <p:nvPr/>
        </p:nvSpPr>
        <p:spPr bwMode="auto">
          <a:xfrm>
            <a:off x="2950217" y="1507068"/>
            <a:ext cx="1493838" cy="1116013"/>
          </a:xfrm>
          <a:prstGeom prst="lightningBolt">
            <a:avLst/>
          </a:prstGeom>
          <a:solidFill>
            <a:schemeClr val="bg1"/>
          </a:solidFill>
          <a:ln w="28575">
            <a:solidFill>
              <a:schemeClr val="accent6">
                <a:lumMod val="50000"/>
              </a:schemeClr>
            </a:solidFill>
            <a:miter lim="800000"/>
            <a:headEnd/>
            <a:tailEnd/>
          </a:ln>
        </p:spPr>
        <p:txBody>
          <a:bodyPr wrap="none" anchor="ctr"/>
          <a:lstStyle>
            <a:lvl1pPr algn="ctr">
              <a:defRPr sz="3200">
                <a:solidFill>
                  <a:srgbClr val="000000"/>
                </a:solidFill>
                <a:latin typeface="Gill Sans" pitchFamily="1" charset="0"/>
                <a:ea typeface="ヒラギノ角ゴ Pro W3" pitchFamily="1" charset="-128"/>
                <a:sym typeface="Gill Sans" pitchFamily="1" charset="0"/>
              </a:defRPr>
            </a:lvl1pPr>
            <a:lvl2pPr marL="742950" indent="-285750" algn="ctr">
              <a:defRPr sz="3200">
                <a:solidFill>
                  <a:srgbClr val="000000"/>
                </a:solidFill>
                <a:latin typeface="Gill Sans" pitchFamily="1" charset="0"/>
                <a:ea typeface="ヒラギノ角ゴ Pro W3" pitchFamily="1" charset="-128"/>
                <a:sym typeface="Gill Sans" pitchFamily="1" charset="0"/>
              </a:defRPr>
            </a:lvl2pPr>
            <a:lvl3pPr marL="1143000" indent="-228600" algn="ctr">
              <a:defRPr sz="3200">
                <a:solidFill>
                  <a:srgbClr val="000000"/>
                </a:solidFill>
                <a:latin typeface="Gill Sans" pitchFamily="1" charset="0"/>
                <a:ea typeface="ヒラギノ角ゴ Pro W3" pitchFamily="1" charset="-128"/>
                <a:sym typeface="Gill Sans" pitchFamily="1" charset="0"/>
              </a:defRPr>
            </a:lvl3pPr>
            <a:lvl4pPr marL="1600200" indent="-228600" algn="ctr">
              <a:defRPr sz="3200">
                <a:solidFill>
                  <a:srgbClr val="000000"/>
                </a:solidFill>
                <a:latin typeface="Gill Sans" pitchFamily="1" charset="0"/>
                <a:ea typeface="ヒラギノ角ゴ Pro W3" pitchFamily="1" charset="-128"/>
                <a:sym typeface="Gill Sans" pitchFamily="1" charset="0"/>
              </a:defRPr>
            </a:lvl4pPr>
            <a:lvl5pPr marL="2057400" indent="-228600" algn="ctr">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2000" dirty="0">
              <a:solidFill>
                <a:schemeClr val="tx1"/>
              </a:solidFill>
              <a:latin typeface="Tahoma" panose="020B0604030504040204" pitchFamily="34" charset="0"/>
            </a:endParaRPr>
          </a:p>
        </p:txBody>
      </p:sp>
      <p:sp>
        <p:nvSpPr>
          <p:cNvPr id="15" name="Arc 14">
            <a:extLst>
              <a:ext uri="{FF2B5EF4-FFF2-40B4-BE49-F238E27FC236}">
                <a16:creationId xmlns:a16="http://schemas.microsoft.com/office/drawing/2014/main" id="{CB3882BF-1504-48BD-8D8E-B720A6FF581C}"/>
              </a:ext>
            </a:extLst>
          </p:cNvPr>
          <p:cNvSpPr/>
          <p:nvPr/>
        </p:nvSpPr>
        <p:spPr>
          <a:xfrm rot="14482665">
            <a:off x="4207663" y="2209009"/>
            <a:ext cx="886573" cy="1019579"/>
          </a:xfrm>
          <a:prstGeom prst="arc">
            <a:avLst>
              <a:gd name="adj1" fmla="val 17767284"/>
              <a:gd name="adj2" fmla="val 0"/>
            </a:avLst>
          </a:prstGeom>
          <a:solidFill>
            <a:schemeClr val="accent2">
              <a:lumMod val="20000"/>
              <a:lumOff val="80000"/>
            </a:schemeClr>
          </a:solidFill>
          <a:ln w="28575">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7A7704B3-C587-47F1-B05C-DF4FFA4DBFAA}"/>
              </a:ext>
            </a:extLst>
          </p:cNvPr>
          <p:cNvGrpSpPr/>
          <p:nvPr/>
        </p:nvGrpSpPr>
        <p:grpSpPr>
          <a:xfrm>
            <a:off x="3948516" y="2782750"/>
            <a:ext cx="491291" cy="907174"/>
            <a:chOff x="709857" y="2743200"/>
            <a:chExt cx="491291" cy="907174"/>
          </a:xfrm>
        </p:grpSpPr>
        <p:sp>
          <p:nvSpPr>
            <p:cNvPr id="25" name="Hexagon 24">
              <a:extLst>
                <a:ext uri="{FF2B5EF4-FFF2-40B4-BE49-F238E27FC236}">
                  <a16:creationId xmlns:a16="http://schemas.microsoft.com/office/drawing/2014/main" id="{284C535F-6421-414C-A57F-AAB45BF74DF2}"/>
                </a:ext>
              </a:extLst>
            </p:cNvPr>
            <p:cNvSpPr/>
            <p:nvPr/>
          </p:nvSpPr>
          <p:spPr bwMode="gray">
            <a:xfrm>
              <a:off x="709857" y="3203450"/>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Hexagon 25">
              <a:extLst>
                <a:ext uri="{FF2B5EF4-FFF2-40B4-BE49-F238E27FC236}">
                  <a16:creationId xmlns:a16="http://schemas.microsoft.com/office/drawing/2014/main" id="{BA935B3B-AB77-4CEF-BB82-03A8CF2B3C19}"/>
                </a:ext>
              </a:extLst>
            </p:cNvPr>
            <p:cNvSpPr/>
            <p:nvPr/>
          </p:nvSpPr>
          <p:spPr bwMode="gray">
            <a:xfrm>
              <a:off x="709857" y="2743200"/>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28" name="Hexagon 27">
            <a:extLst>
              <a:ext uri="{FF2B5EF4-FFF2-40B4-BE49-F238E27FC236}">
                <a16:creationId xmlns:a16="http://schemas.microsoft.com/office/drawing/2014/main" id="{11255488-94C9-4C12-B5A3-3B6FCC8908AF}"/>
              </a:ext>
            </a:extLst>
          </p:cNvPr>
          <p:cNvSpPr/>
          <p:nvPr/>
        </p:nvSpPr>
        <p:spPr bwMode="gray">
          <a:xfrm>
            <a:off x="6669834" y="2082505"/>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Rectangle 30">
            <a:extLst>
              <a:ext uri="{FF2B5EF4-FFF2-40B4-BE49-F238E27FC236}">
                <a16:creationId xmlns:a16="http://schemas.microsoft.com/office/drawing/2014/main" id="{35A1608F-7C0A-439A-AF48-07C3EB4B0998}"/>
              </a:ext>
            </a:extLst>
          </p:cNvPr>
          <p:cNvSpPr/>
          <p:nvPr/>
        </p:nvSpPr>
        <p:spPr bwMode="gray">
          <a:xfrm>
            <a:off x="5195612" y="4546391"/>
            <a:ext cx="2308895" cy="607179"/>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4" name="Straight Connector 33">
            <a:extLst>
              <a:ext uri="{FF2B5EF4-FFF2-40B4-BE49-F238E27FC236}">
                <a16:creationId xmlns:a16="http://schemas.microsoft.com/office/drawing/2014/main" id="{E4DAC467-1945-4D32-8999-3CC0DD68A571}"/>
              </a:ext>
            </a:extLst>
          </p:cNvPr>
          <p:cNvCxnSpPr>
            <a:cxnSpLocks/>
          </p:cNvCxnSpPr>
          <p:nvPr/>
        </p:nvCxnSpPr>
        <p:spPr>
          <a:xfrm>
            <a:off x="1663181" y="2211571"/>
            <a:ext cx="640490" cy="13494"/>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9E99087B-7EC2-4CD1-A130-0C7C988574DA}"/>
              </a:ext>
            </a:extLst>
          </p:cNvPr>
          <p:cNvCxnSpPr>
            <a:cxnSpLocks/>
          </p:cNvCxnSpPr>
          <p:nvPr/>
        </p:nvCxnSpPr>
        <p:spPr>
          <a:xfrm>
            <a:off x="9067800" y="3439527"/>
            <a:ext cx="762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0F69B9-991D-4875-88AF-203C721FCA66}"/>
              </a:ext>
            </a:extLst>
          </p:cNvPr>
          <p:cNvCxnSpPr>
            <a:cxnSpLocks/>
          </p:cNvCxnSpPr>
          <p:nvPr/>
        </p:nvCxnSpPr>
        <p:spPr>
          <a:xfrm>
            <a:off x="8610600" y="3193243"/>
            <a:ext cx="2286001"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9B5DB5-01D5-4502-BA4D-C7C99C433ED3}"/>
              </a:ext>
            </a:extLst>
          </p:cNvPr>
          <p:cNvCxnSpPr>
            <a:cxnSpLocks/>
          </p:cNvCxnSpPr>
          <p:nvPr/>
        </p:nvCxnSpPr>
        <p:spPr>
          <a:xfrm>
            <a:off x="8610599" y="1377624"/>
            <a:ext cx="762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33660A-976B-4E0C-A00B-A30A466E9837}"/>
              </a:ext>
            </a:extLst>
          </p:cNvPr>
          <p:cNvCxnSpPr>
            <a:cxnSpLocks/>
          </p:cNvCxnSpPr>
          <p:nvPr/>
        </p:nvCxnSpPr>
        <p:spPr>
          <a:xfrm>
            <a:off x="8763000" y="1600200"/>
            <a:ext cx="381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41" name="Double Wave 40">
            <a:extLst>
              <a:ext uri="{FF2B5EF4-FFF2-40B4-BE49-F238E27FC236}">
                <a16:creationId xmlns:a16="http://schemas.microsoft.com/office/drawing/2014/main" id="{4196D2DF-FB81-4E4B-A7F7-BD9575878119}"/>
              </a:ext>
            </a:extLst>
          </p:cNvPr>
          <p:cNvSpPr/>
          <p:nvPr/>
        </p:nvSpPr>
        <p:spPr bwMode="gray">
          <a:xfrm>
            <a:off x="7421358" y="1128788"/>
            <a:ext cx="1094308" cy="795034"/>
          </a:xfrm>
          <a:prstGeom prst="doubleWav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2" name="Double Wave 41">
            <a:extLst>
              <a:ext uri="{FF2B5EF4-FFF2-40B4-BE49-F238E27FC236}">
                <a16:creationId xmlns:a16="http://schemas.microsoft.com/office/drawing/2014/main" id="{90B88209-343D-4F97-96B0-7A422FEA8133}"/>
              </a:ext>
            </a:extLst>
          </p:cNvPr>
          <p:cNvSpPr/>
          <p:nvPr/>
        </p:nvSpPr>
        <p:spPr bwMode="gray">
          <a:xfrm>
            <a:off x="906879" y="2832157"/>
            <a:ext cx="1094308" cy="795034"/>
          </a:xfrm>
          <a:prstGeom prst="doubleWave">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57" name="Group 56">
            <a:extLst>
              <a:ext uri="{FF2B5EF4-FFF2-40B4-BE49-F238E27FC236}">
                <a16:creationId xmlns:a16="http://schemas.microsoft.com/office/drawing/2014/main" id="{2392B4ED-19A6-4809-B8D4-1C3270319131}"/>
              </a:ext>
            </a:extLst>
          </p:cNvPr>
          <p:cNvGrpSpPr/>
          <p:nvPr/>
        </p:nvGrpSpPr>
        <p:grpSpPr>
          <a:xfrm>
            <a:off x="4701683" y="2065074"/>
            <a:ext cx="2255014" cy="1887666"/>
            <a:chOff x="1994448" y="85513"/>
            <a:chExt cx="3126191" cy="2853517"/>
          </a:xfrm>
          <a:solidFill>
            <a:schemeClr val="tx2"/>
          </a:solidFill>
          <a:effectLst>
            <a:outerShdw blurRad="76200" dist="12700" dir="2700000" sy="-23000" kx="-800400" algn="bl" rotWithShape="0">
              <a:prstClr val="black">
                <a:alpha val="20000"/>
              </a:prstClr>
            </a:outerShdw>
          </a:effectLst>
        </p:grpSpPr>
        <p:sp>
          <p:nvSpPr>
            <p:cNvPr id="58" name="Arrow: Chevron 41">
              <a:extLst>
                <a:ext uri="{FF2B5EF4-FFF2-40B4-BE49-F238E27FC236}">
                  <a16:creationId xmlns:a16="http://schemas.microsoft.com/office/drawing/2014/main" id="{66F497C0-B72D-4EF7-AAAB-1672B3528984}"/>
                </a:ext>
              </a:extLst>
            </p:cNvPr>
            <p:cNvSpPr/>
            <p:nvPr/>
          </p:nvSpPr>
          <p:spPr>
            <a:xfrm>
              <a:off x="3195230" y="2515518"/>
              <a:ext cx="1925409" cy="42351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26" h="392475">
                  <a:moveTo>
                    <a:pt x="408" y="0"/>
                  </a:moveTo>
                  <a:lnTo>
                    <a:pt x="1179889" y="0"/>
                  </a:lnTo>
                  <a:lnTo>
                    <a:pt x="1376126" y="196238"/>
                  </a:lnTo>
                  <a:lnTo>
                    <a:pt x="1179889" y="392475"/>
                  </a:lnTo>
                  <a:lnTo>
                    <a:pt x="408" y="392475"/>
                  </a:lnTo>
                  <a:lnTo>
                    <a:pt x="0" y="215902"/>
                  </a:lnTo>
                  <a:lnTo>
                    <a:pt x="408" y="0"/>
                  </a:lnTo>
                  <a:close/>
                </a:path>
              </a:pathLst>
            </a:custGeom>
            <a:grp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59" name="Circle: Hollow 58">
              <a:extLst>
                <a:ext uri="{FF2B5EF4-FFF2-40B4-BE49-F238E27FC236}">
                  <a16:creationId xmlns:a16="http://schemas.microsoft.com/office/drawing/2014/main" id="{39C29DC4-D73B-4D93-8B03-E089CB1F31A9}"/>
                </a:ext>
              </a:extLst>
            </p:cNvPr>
            <p:cNvSpPr/>
            <p:nvPr/>
          </p:nvSpPr>
          <p:spPr>
            <a:xfrm>
              <a:off x="2237076" y="85513"/>
              <a:ext cx="958154" cy="932723"/>
            </a:xfrm>
            <a:prstGeom prst="donut">
              <a:avLst>
                <a:gd name="adj" fmla="val 13989"/>
              </a:avLst>
            </a:prstGeom>
            <a:grpFill/>
            <a:ln w="12700">
              <a:solidFill>
                <a:schemeClr val="tx2"/>
              </a:solidFill>
              <a:miter lim="800000"/>
              <a:headEnd/>
              <a:tailEnd/>
            </a:ln>
          </p:spPr>
          <p:txBody>
            <a:bodyPr wrap="square" rtlCol="0" anchor="ctr"/>
            <a:lstStyle/>
            <a:p>
              <a:pPr algn="ctr"/>
              <a:endParaRPr lang="en-US" kern="0" dirty="0">
                <a:solidFill>
                  <a:schemeClr val="bg1"/>
                </a:solidFill>
              </a:endParaRPr>
            </a:p>
          </p:txBody>
        </p:sp>
        <p:sp>
          <p:nvSpPr>
            <p:cNvPr id="60" name="Arrow: Chevron 46">
              <a:extLst>
                <a:ext uri="{FF2B5EF4-FFF2-40B4-BE49-F238E27FC236}">
                  <a16:creationId xmlns:a16="http://schemas.microsoft.com/office/drawing/2014/main" id="{3A7859EA-336A-493E-A6BF-2F23A174847D}"/>
                </a:ext>
              </a:extLst>
            </p:cNvPr>
            <p:cNvSpPr/>
            <p:nvPr/>
          </p:nvSpPr>
          <p:spPr>
            <a:xfrm rot="3518039">
              <a:off x="2880321" y="538855"/>
              <a:ext cx="555136" cy="390847"/>
            </a:xfrm>
            <a:custGeom>
              <a:avLst/>
              <a:gdLst>
                <a:gd name="connsiteX0" fmla="*/ 0 w 555136"/>
                <a:gd name="connsiteY0" fmla="*/ 0 h 178069"/>
                <a:gd name="connsiteX1" fmla="*/ 466102 w 555136"/>
                <a:gd name="connsiteY1" fmla="*/ 0 h 178069"/>
                <a:gd name="connsiteX2" fmla="*/ 555136 w 555136"/>
                <a:gd name="connsiteY2" fmla="*/ 89035 h 178069"/>
                <a:gd name="connsiteX3" fmla="*/ 466102 w 555136"/>
                <a:gd name="connsiteY3" fmla="*/ 178069 h 178069"/>
                <a:gd name="connsiteX4" fmla="*/ 0 w 555136"/>
                <a:gd name="connsiteY4" fmla="*/ 178069 h 178069"/>
                <a:gd name="connsiteX5" fmla="*/ 89035 w 555136"/>
                <a:gd name="connsiteY5" fmla="*/ 89035 h 178069"/>
                <a:gd name="connsiteX6" fmla="*/ 0 w 555136"/>
                <a:gd name="connsiteY6" fmla="*/ 0 h 178069"/>
                <a:gd name="connsiteX0" fmla="*/ 0 w 555136"/>
                <a:gd name="connsiteY0" fmla="*/ 0 h 390847"/>
                <a:gd name="connsiteX1" fmla="*/ 466102 w 555136"/>
                <a:gd name="connsiteY1" fmla="*/ 0 h 390847"/>
                <a:gd name="connsiteX2" fmla="*/ 555136 w 555136"/>
                <a:gd name="connsiteY2" fmla="*/ 89035 h 390847"/>
                <a:gd name="connsiteX3" fmla="*/ 274612 w 555136"/>
                <a:gd name="connsiteY3" fmla="*/ 390847 h 390847"/>
                <a:gd name="connsiteX4" fmla="*/ 0 w 555136"/>
                <a:gd name="connsiteY4" fmla="*/ 178069 h 390847"/>
                <a:gd name="connsiteX5" fmla="*/ 89035 w 555136"/>
                <a:gd name="connsiteY5" fmla="*/ 89035 h 390847"/>
                <a:gd name="connsiteX6" fmla="*/ 0 w 555136"/>
                <a:gd name="connsiteY6" fmla="*/ 0 h 39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136" h="390847">
                  <a:moveTo>
                    <a:pt x="0" y="0"/>
                  </a:moveTo>
                  <a:lnTo>
                    <a:pt x="466102" y="0"/>
                  </a:lnTo>
                  <a:lnTo>
                    <a:pt x="555136" y="89035"/>
                  </a:lnTo>
                  <a:lnTo>
                    <a:pt x="274612" y="390847"/>
                  </a:lnTo>
                  <a:lnTo>
                    <a:pt x="0" y="178069"/>
                  </a:lnTo>
                  <a:lnTo>
                    <a:pt x="89035" y="89035"/>
                  </a:lnTo>
                  <a:lnTo>
                    <a:pt x="0" y="0"/>
                  </a:lnTo>
                  <a:close/>
                </a:path>
              </a:pathLst>
            </a:custGeom>
            <a:solidFill>
              <a:schemeClr val="accent1">
                <a:lumMod val="20000"/>
                <a:lumOff val="80000"/>
              </a:schemeClr>
            </a:solid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61" name="Circle: Hollow 60">
              <a:extLst>
                <a:ext uri="{FF2B5EF4-FFF2-40B4-BE49-F238E27FC236}">
                  <a16:creationId xmlns:a16="http://schemas.microsoft.com/office/drawing/2014/main" id="{F9F0EA99-5252-46C7-A6D3-24AFDCC474BC}"/>
                </a:ext>
              </a:extLst>
            </p:cNvPr>
            <p:cNvSpPr/>
            <p:nvPr/>
          </p:nvSpPr>
          <p:spPr>
            <a:xfrm>
              <a:off x="2024654" y="649090"/>
              <a:ext cx="2304694" cy="2289940"/>
            </a:xfrm>
            <a:prstGeom prst="donut">
              <a:avLst>
                <a:gd name="adj" fmla="val 17740"/>
              </a:avLst>
            </a:prstGeom>
            <a:grpFill/>
            <a:ln w="12700">
              <a:noFill/>
              <a:miter lim="800000"/>
              <a:headEnd/>
              <a:tailEnd/>
            </a:ln>
          </p:spPr>
          <p:txBody>
            <a:bodyPr wrap="square" rtlCol="0" anchor="ctr"/>
            <a:lstStyle/>
            <a:p>
              <a:pPr algn="ctr"/>
              <a:endParaRPr lang="en-US" kern="0" dirty="0">
                <a:solidFill>
                  <a:schemeClr val="bg1"/>
                </a:solidFill>
              </a:endParaRPr>
            </a:p>
          </p:txBody>
        </p:sp>
        <p:sp>
          <p:nvSpPr>
            <p:cNvPr id="62" name="Arrow: Chevron 41">
              <a:extLst>
                <a:ext uri="{FF2B5EF4-FFF2-40B4-BE49-F238E27FC236}">
                  <a16:creationId xmlns:a16="http://schemas.microsoft.com/office/drawing/2014/main" id="{67DD1814-3DC2-4805-87C7-6AB1101050F1}"/>
                </a:ext>
              </a:extLst>
            </p:cNvPr>
            <p:cNvSpPr/>
            <p:nvPr/>
          </p:nvSpPr>
          <p:spPr>
            <a:xfrm rot="2408661">
              <a:off x="1994448" y="2115608"/>
              <a:ext cx="1062804" cy="73652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 name="connsiteX0" fmla="*/ 223733 w 1599451"/>
                <a:gd name="connsiteY0" fmla="*/ 0 h 392475"/>
                <a:gd name="connsiteX1" fmla="*/ 1403214 w 1599451"/>
                <a:gd name="connsiteY1" fmla="*/ 0 h 392475"/>
                <a:gd name="connsiteX2" fmla="*/ 1599451 w 1599451"/>
                <a:gd name="connsiteY2" fmla="*/ 196238 h 392475"/>
                <a:gd name="connsiteX3" fmla="*/ 1403214 w 1599451"/>
                <a:gd name="connsiteY3" fmla="*/ 392475 h 392475"/>
                <a:gd name="connsiteX4" fmla="*/ 0 w 1599451"/>
                <a:gd name="connsiteY4" fmla="*/ 326560 h 392475"/>
                <a:gd name="connsiteX5" fmla="*/ 223325 w 1599451"/>
                <a:gd name="connsiteY5" fmla="*/ 215902 h 392475"/>
                <a:gd name="connsiteX6" fmla="*/ 223733 w 1599451"/>
                <a:gd name="connsiteY6" fmla="*/ 0 h 392475"/>
                <a:gd name="connsiteX0" fmla="*/ 172255 w 1599451"/>
                <a:gd name="connsiteY0" fmla="*/ 0 h 430727"/>
                <a:gd name="connsiteX1" fmla="*/ 1403214 w 1599451"/>
                <a:gd name="connsiteY1" fmla="*/ 38252 h 430727"/>
                <a:gd name="connsiteX2" fmla="*/ 1599451 w 1599451"/>
                <a:gd name="connsiteY2" fmla="*/ 234490 h 430727"/>
                <a:gd name="connsiteX3" fmla="*/ 1403214 w 1599451"/>
                <a:gd name="connsiteY3" fmla="*/ 430727 h 430727"/>
                <a:gd name="connsiteX4" fmla="*/ 0 w 1599451"/>
                <a:gd name="connsiteY4" fmla="*/ 364812 h 430727"/>
                <a:gd name="connsiteX5" fmla="*/ 223325 w 1599451"/>
                <a:gd name="connsiteY5" fmla="*/ 254154 h 430727"/>
                <a:gd name="connsiteX6" fmla="*/ 172255 w 1599451"/>
                <a:gd name="connsiteY6" fmla="*/ 0 h 430727"/>
                <a:gd name="connsiteX0" fmla="*/ 172255 w 1599451"/>
                <a:gd name="connsiteY0" fmla="*/ 0 h 430727"/>
                <a:gd name="connsiteX1" fmla="*/ 1403214 w 1599451"/>
                <a:gd name="connsiteY1" fmla="*/ 38252 h 430727"/>
                <a:gd name="connsiteX2" fmla="*/ 1599451 w 1599451"/>
                <a:gd name="connsiteY2" fmla="*/ 234490 h 430727"/>
                <a:gd name="connsiteX3" fmla="*/ 1403214 w 1599451"/>
                <a:gd name="connsiteY3" fmla="*/ 430727 h 430727"/>
                <a:gd name="connsiteX4" fmla="*/ 0 w 1599451"/>
                <a:gd name="connsiteY4" fmla="*/ 364812 h 430727"/>
                <a:gd name="connsiteX5" fmla="*/ 234384 w 1599451"/>
                <a:gd name="connsiteY5" fmla="*/ 216002 h 430727"/>
                <a:gd name="connsiteX6" fmla="*/ 172255 w 1599451"/>
                <a:gd name="connsiteY6" fmla="*/ 0 h 430727"/>
                <a:gd name="connsiteX0" fmla="*/ 172255 w 1599451"/>
                <a:gd name="connsiteY0" fmla="*/ 0 h 581687"/>
                <a:gd name="connsiteX1" fmla="*/ 1403214 w 1599451"/>
                <a:gd name="connsiteY1" fmla="*/ 38252 h 581687"/>
                <a:gd name="connsiteX2" fmla="*/ 1599451 w 1599451"/>
                <a:gd name="connsiteY2" fmla="*/ 234490 h 581687"/>
                <a:gd name="connsiteX3" fmla="*/ 603362 w 1599451"/>
                <a:gd name="connsiteY3" fmla="*/ 581687 h 581687"/>
                <a:gd name="connsiteX4" fmla="*/ 0 w 1599451"/>
                <a:gd name="connsiteY4" fmla="*/ 364812 h 581687"/>
                <a:gd name="connsiteX5" fmla="*/ 234384 w 1599451"/>
                <a:gd name="connsiteY5" fmla="*/ 216002 h 581687"/>
                <a:gd name="connsiteX6" fmla="*/ 172255 w 1599451"/>
                <a:gd name="connsiteY6" fmla="*/ 0 h 581687"/>
                <a:gd name="connsiteX0" fmla="*/ 172255 w 1599451"/>
                <a:gd name="connsiteY0" fmla="*/ 0 h 588545"/>
                <a:gd name="connsiteX1" fmla="*/ 1403214 w 1599451"/>
                <a:gd name="connsiteY1" fmla="*/ 38252 h 588545"/>
                <a:gd name="connsiteX2" fmla="*/ 1599451 w 1599451"/>
                <a:gd name="connsiteY2" fmla="*/ 234490 h 588545"/>
                <a:gd name="connsiteX3" fmla="*/ 603362 w 1599451"/>
                <a:gd name="connsiteY3" fmla="*/ 581687 h 588545"/>
                <a:gd name="connsiteX4" fmla="*/ 0 w 1599451"/>
                <a:gd name="connsiteY4" fmla="*/ 364812 h 588545"/>
                <a:gd name="connsiteX5" fmla="*/ 234384 w 1599451"/>
                <a:gd name="connsiteY5" fmla="*/ 216002 h 588545"/>
                <a:gd name="connsiteX6" fmla="*/ 172255 w 1599451"/>
                <a:gd name="connsiteY6" fmla="*/ 0 h 588545"/>
                <a:gd name="connsiteX0" fmla="*/ 172255 w 1599451"/>
                <a:gd name="connsiteY0" fmla="*/ 0 h 649428"/>
                <a:gd name="connsiteX1" fmla="*/ 1403214 w 1599451"/>
                <a:gd name="connsiteY1" fmla="*/ 38252 h 649428"/>
                <a:gd name="connsiteX2" fmla="*/ 1599451 w 1599451"/>
                <a:gd name="connsiteY2" fmla="*/ 234490 h 649428"/>
                <a:gd name="connsiteX3" fmla="*/ 603362 w 1599451"/>
                <a:gd name="connsiteY3" fmla="*/ 581687 h 649428"/>
                <a:gd name="connsiteX4" fmla="*/ 0 w 1599451"/>
                <a:gd name="connsiteY4" fmla="*/ 364812 h 649428"/>
                <a:gd name="connsiteX5" fmla="*/ 234384 w 1599451"/>
                <a:gd name="connsiteY5" fmla="*/ 216002 h 649428"/>
                <a:gd name="connsiteX6" fmla="*/ 172255 w 1599451"/>
                <a:gd name="connsiteY6" fmla="*/ 0 h 649428"/>
                <a:gd name="connsiteX0" fmla="*/ 172255 w 1599451"/>
                <a:gd name="connsiteY0" fmla="*/ 0 h 658299"/>
                <a:gd name="connsiteX1" fmla="*/ 1403214 w 1599451"/>
                <a:gd name="connsiteY1" fmla="*/ 38252 h 658299"/>
                <a:gd name="connsiteX2" fmla="*/ 1599451 w 1599451"/>
                <a:gd name="connsiteY2" fmla="*/ 234490 h 658299"/>
                <a:gd name="connsiteX3" fmla="*/ 603362 w 1599451"/>
                <a:gd name="connsiteY3" fmla="*/ 581687 h 658299"/>
                <a:gd name="connsiteX4" fmla="*/ 0 w 1599451"/>
                <a:gd name="connsiteY4" fmla="*/ 364812 h 658299"/>
                <a:gd name="connsiteX5" fmla="*/ 234384 w 1599451"/>
                <a:gd name="connsiteY5" fmla="*/ 216002 h 658299"/>
                <a:gd name="connsiteX6" fmla="*/ 172255 w 1599451"/>
                <a:gd name="connsiteY6" fmla="*/ 0 h 658299"/>
                <a:gd name="connsiteX0" fmla="*/ 172255 w 1599451"/>
                <a:gd name="connsiteY0" fmla="*/ 0 h 653231"/>
                <a:gd name="connsiteX1" fmla="*/ 1403214 w 1599451"/>
                <a:gd name="connsiteY1" fmla="*/ 38252 h 653231"/>
                <a:gd name="connsiteX2" fmla="*/ 1599451 w 1599451"/>
                <a:gd name="connsiteY2" fmla="*/ 234490 h 653231"/>
                <a:gd name="connsiteX3" fmla="*/ 593452 w 1599451"/>
                <a:gd name="connsiteY3" fmla="*/ 575633 h 653231"/>
                <a:gd name="connsiteX4" fmla="*/ 0 w 1599451"/>
                <a:gd name="connsiteY4" fmla="*/ 364812 h 653231"/>
                <a:gd name="connsiteX5" fmla="*/ 234384 w 1599451"/>
                <a:gd name="connsiteY5" fmla="*/ 216002 h 653231"/>
                <a:gd name="connsiteX6" fmla="*/ 172255 w 1599451"/>
                <a:gd name="connsiteY6" fmla="*/ 0 h 653231"/>
                <a:gd name="connsiteX0" fmla="*/ 172255 w 1599451"/>
                <a:gd name="connsiteY0" fmla="*/ 0 h 675213"/>
                <a:gd name="connsiteX1" fmla="*/ 1403214 w 1599451"/>
                <a:gd name="connsiteY1" fmla="*/ 38252 h 675213"/>
                <a:gd name="connsiteX2" fmla="*/ 1599451 w 1599451"/>
                <a:gd name="connsiteY2" fmla="*/ 234490 h 675213"/>
                <a:gd name="connsiteX3" fmla="*/ 593452 w 1599451"/>
                <a:gd name="connsiteY3" fmla="*/ 575633 h 675213"/>
                <a:gd name="connsiteX4" fmla="*/ 0 w 1599451"/>
                <a:gd name="connsiteY4" fmla="*/ 364812 h 675213"/>
                <a:gd name="connsiteX5" fmla="*/ 234384 w 1599451"/>
                <a:gd name="connsiteY5" fmla="*/ 216002 h 675213"/>
                <a:gd name="connsiteX6" fmla="*/ 172255 w 1599451"/>
                <a:gd name="connsiteY6" fmla="*/ 0 h 675213"/>
                <a:gd name="connsiteX0" fmla="*/ 172255 w 1403214"/>
                <a:gd name="connsiteY0" fmla="*/ 0 h 675213"/>
                <a:gd name="connsiteX1" fmla="*/ 1403214 w 1403214"/>
                <a:gd name="connsiteY1" fmla="*/ 38252 h 675213"/>
                <a:gd name="connsiteX2" fmla="*/ 729011 w 1403214"/>
                <a:gd name="connsiteY2" fmla="*/ 296059 h 675213"/>
                <a:gd name="connsiteX3" fmla="*/ 593452 w 1403214"/>
                <a:gd name="connsiteY3" fmla="*/ 575633 h 675213"/>
                <a:gd name="connsiteX4" fmla="*/ 0 w 1403214"/>
                <a:gd name="connsiteY4" fmla="*/ 364812 h 675213"/>
                <a:gd name="connsiteX5" fmla="*/ 234384 w 1403214"/>
                <a:gd name="connsiteY5" fmla="*/ 216002 h 675213"/>
                <a:gd name="connsiteX6" fmla="*/ 172255 w 1403214"/>
                <a:gd name="connsiteY6" fmla="*/ 0 h 675213"/>
                <a:gd name="connsiteX0" fmla="*/ 172255 w 852498"/>
                <a:gd name="connsiteY0" fmla="*/ 0 h 675213"/>
                <a:gd name="connsiteX1" fmla="*/ 852498 w 852498"/>
                <a:gd name="connsiteY1" fmla="*/ 416255 h 675213"/>
                <a:gd name="connsiteX2" fmla="*/ 729011 w 852498"/>
                <a:gd name="connsiteY2" fmla="*/ 296059 h 675213"/>
                <a:gd name="connsiteX3" fmla="*/ 593452 w 852498"/>
                <a:gd name="connsiteY3" fmla="*/ 575633 h 675213"/>
                <a:gd name="connsiteX4" fmla="*/ 0 w 852498"/>
                <a:gd name="connsiteY4" fmla="*/ 364812 h 675213"/>
                <a:gd name="connsiteX5" fmla="*/ 234384 w 852498"/>
                <a:gd name="connsiteY5" fmla="*/ 216002 h 675213"/>
                <a:gd name="connsiteX6" fmla="*/ 172255 w 852498"/>
                <a:gd name="connsiteY6" fmla="*/ 0 h 675213"/>
                <a:gd name="connsiteX0" fmla="*/ 172255 w 854638"/>
                <a:gd name="connsiteY0" fmla="*/ 0 h 675213"/>
                <a:gd name="connsiteX1" fmla="*/ 852498 w 854638"/>
                <a:gd name="connsiteY1" fmla="*/ 416255 h 675213"/>
                <a:gd name="connsiteX2" fmla="*/ 729011 w 854638"/>
                <a:gd name="connsiteY2" fmla="*/ 296059 h 675213"/>
                <a:gd name="connsiteX3" fmla="*/ 593452 w 854638"/>
                <a:gd name="connsiteY3" fmla="*/ 575633 h 675213"/>
                <a:gd name="connsiteX4" fmla="*/ 0 w 854638"/>
                <a:gd name="connsiteY4" fmla="*/ 364812 h 675213"/>
                <a:gd name="connsiteX5" fmla="*/ 234384 w 854638"/>
                <a:gd name="connsiteY5" fmla="*/ 216002 h 675213"/>
                <a:gd name="connsiteX6" fmla="*/ 172255 w 854638"/>
                <a:gd name="connsiteY6" fmla="*/ 0 h 675213"/>
                <a:gd name="connsiteX0" fmla="*/ 172255 w 875585"/>
                <a:gd name="connsiteY0" fmla="*/ 0 h 675213"/>
                <a:gd name="connsiteX1" fmla="*/ 852498 w 875585"/>
                <a:gd name="connsiteY1" fmla="*/ 416255 h 675213"/>
                <a:gd name="connsiteX2" fmla="*/ 729011 w 875585"/>
                <a:gd name="connsiteY2" fmla="*/ 296059 h 675213"/>
                <a:gd name="connsiteX3" fmla="*/ 593452 w 875585"/>
                <a:gd name="connsiteY3" fmla="*/ 575633 h 675213"/>
                <a:gd name="connsiteX4" fmla="*/ 0 w 875585"/>
                <a:gd name="connsiteY4" fmla="*/ 364812 h 675213"/>
                <a:gd name="connsiteX5" fmla="*/ 234384 w 875585"/>
                <a:gd name="connsiteY5" fmla="*/ 216002 h 675213"/>
                <a:gd name="connsiteX6" fmla="*/ 172255 w 875585"/>
                <a:gd name="connsiteY6" fmla="*/ 0 h 675213"/>
                <a:gd name="connsiteX0" fmla="*/ 172255 w 880734"/>
                <a:gd name="connsiteY0" fmla="*/ 288437 h 963650"/>
                <a:gd name="connsiteX1" fmla="*/ 858206 w 880734"/>
                <a:gd name="connsiteY1" fmla="*/ 238694 h 963650"/>
                <a:gd name="connsiteX2" fmla="*/ 729011 w 880734"/>
                <a:gd name="connsiteY2" fmla="*/ 584496 h 963650"/>
                <a:gd name="connsiteX3" fmla="*/ 593452 w 880734"/>
                <a:gd name="connsiteY3" fmla="*/ 864070 h 963650"/>
                <a:gd name="connsiteX4" fmla="*/ 0 w 880734"/>
                <a:gd name="connsiteY4" fmla="*/ 653249 h 963650"/>
                <a:gd name="connsiteX5" fmla="*/ 234384 w 880734"/>
                <a:gd name="connsiteY5" fmla="*/ 504439 h 963650"/>
                <a:gd name="connsiteX6" fmla="*/ 172255 w 880734"/>
                <a:gd name="connsiteY6" fmla="*/ 288437 h 963650"/>
                <a:gd name="connsiteX0" fmla="*/ 172255 w 999558"/>
                <a:gd name="connsiteY0" fmla="*/ 297229 h 972442"/>
                <a:gd name="connsiteX1" fmla="*/ 858206 w 999558"/>
                <a:gd name="connsiteY1" fmla="*/ 247486 h 972442"/>
                <a:gd name="connsiteX2" fmla="*/ 989168 w 999558"/>
                <a:gd name="connsiteY2" fmla="*/ 537207 h 972442"/>
                <a:gd name="connsiteX3" fmla="*/ 593452 w 999558"/>
                <a:gd name="connsiteY3" fmla="*/ 872862 h 972442"/>
                <a:gd name="connsiteX4" fmla="*/ 0 w 999558"/>
                <a:gd name="connsiteY4" fmla="*/ 662041 h 972442"/>
                <a:gd name="connsiteX5" fmla="*/ 234384 w 999558"/>
                <a:gd name="connsiteY5" fmla="*/ 513231 h 972442"/>
                <a:gd name="connsiteX6" fmla="*/ 172255 w 999558"/>
                <a:gd name="connsiteY6" fmla="*/ 297229 h 972442"/>
                <a:gd name="connsiteX0" fmla="*/ 172255 w 999558"/>
                <a:gd name="connsiteY0" fmla="*/ 297229 h 972442"/>
                <a:gd name="connsiteX1" fmla="*/ 858206 w 999558"/>
                <a:gd name="connsiteY1" fmla="*/ 247486 h 972442"/>
                <a:gd name="connsiteX2" fmla="*/ 989168 w 999558"/>
                <a:gd name="connsiteY2" fmla="*/ 537207 h 972442"/>
                <a:gd name="connsiteX3" fmla="*/ 593452 w 999558"/>
                <a:gd name="connsiteY3" fmla="*/ 872862 h 972442"/>
                <a:gd name="connsiteX4" fmla="*/ 0 w 999558"/>
                <a:gd name="connsiteY4" fmla="*/ 662041 h 972442"/>
                <a:gd name="connsiteX5" fmla="*/ 234384 w 999558"/>
                <a:gd name="connsiteY5" fmla="*/ 513231 h 972442"/>
                <a:gd name="connsiteX6" fmla="*/ 172255 w 999558"/>
                <a:gd name="connsiteY6" fmla="*/ 297229 h 972442"/>
                <a:gd name="connsiteX0" fmla="*/ 172255 w 1015869"/>
                <a:gd name="connsiteY0" fmla="*/ 49743 h 724956"/>
                <a:gd name="connsiteX1" fmla="*/ 858206 w 1015869"/>
                <a:gd name="connsiteY1" fmla="*/ 0 h 724956"/>
                <a:gd name="connsiteX2" fmla="*/ 989168 w 1015869"/>
                <a:gd name="connsiteY2" fmla="*/ 289721 h 724956"/>
                <a:gd name="connsiteX3" fmla="*/ 593452 w 1015869"/>
                <a:gd name="connsiteY3" fmla="*/ 625376 h 724956"/>
                <a:gd name="connsiteX4" fmla="*/ 0 w 1015869"/>
                <a:gd name="connsiteY4" fmla="*/ 414555 h 724956"/>
                <a:gd name="connsiteX5" fmla="*/ 234384 w 1015869"/>
                <a:gd name="connsiteY5" fmla="*/ 265745 h 724956"/>
                <a:gd name="connsiteX6" fmla="*/ 172255 w 1015869"/>
                <a:gd name="connsiteY6" fmla="*/ 49743 h 724956"/>
                <a:gd name="connsiteX0" fmla="*/ 172255 w 999205"/>
                <a:gd name="connsiteY0" fmla="*/ 49743 h 724956"/>
                <a:gd name="connsiteX1" fmla="*/ 858206 w 999205"/>
                <a:gd name="connsiteY1" fmla="*/ 0 h 724956"/>
                <a:gd name="connsiteX2" fmla="*/ 989168 w 999205"/>
                <a:gd name="connsiteY2" fmla="*/ 289721 h 724956"/>
                <a:gd name="connsiteX3" fmla="*/ 593452 w 999205"/>
                <a:gd name="connsiteY3" fmla="*/ 625376 h 724956"/>
                <a:gd name="connsiteX4" fmla="*/ 0 w 999205"/>
                <a:gd name="connsiteY4" fmla="*/ 414555 h 724956"/>
                <a:gd name="connsiteX5" fmla="*/ 234384 w 999205"/>
                <a:gd name="connsiteY5" fmla="*/ 265745 h 724956"/>
                <a:gd name="connsiteX6" fmla="*/ 172255 w 999205"/>
                <a:gd name="connsiteY6" fmla="*/ 49743 h 724956"/>
                <a:gd name="connsiteX0" fmla="*/ 172255 w 994425"/>
                <a:gd name="connsiteY0" fmla="*/ 49743 h 724956"/>
                <a:gd name="connsiteX1" fmla="*/ 858206 w 994425"/>
                <a:gd name="connsiteY1" fmla="*/ 0 h 724956"/>
                <a:gd name="connsiteX2" fmla="*/ 989168 w 994425"/>
                <a:gd name="connsiteY2" fmla="*/ 289721 h 724956"/>
                <a:gd name="connsiteX3" fmla="*/ 593452 w 994425"/>
                <a:gd name="connsiteY3" fmla="*/ 625376 h 724956"/>
                <a:gd name="connsiteX4" fmla="*/ 0 w 994425"/>
                <a:gd name="connsiteY4" fmla="*/ 414555 h 724956"/>
                <a:gd name="connsiteX5" fmla="*/ 234384 w 994425"/>
                <a:gd name="connsiteY5" fmla="*/ 265745 h 724956"/>
                <a:gd name="connsiteX6" fmla="*/ 172255 w 994425"/>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34384 w 998107"/>
                <a:gd name="connsiteY5" fmla="*/ 265745 h 724956"/>
                <a:gd name="connsiteX6" fmla="*/ 172255 w 998107"/>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59548 w 998107"/>
                <a:gd name="connsiteY5" fmla="*/ 306326 h 724956"/>
                <a:gd name="connsiteX6" fmla="*/ 172255 w 998107"/>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70777 w 998107"/>
                <a:gd name="connsiteY5" fmla="*/ 297005 h 724956"/>
                <a:gd name="connsiteX6" fmla="*/ 172255 w 998107"/>
                <a:gd name="connsiteY6" fmla="*/ 49743 h 72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107" h="724956">
                  <a:moveTo>
                    <a:pt x="172255" y="49743"/>
                  </a:moveTo>
                  <a:cubicBezTo>
                    <a:pt x="399003" y="188495"/>
                    <a:pt x="674922" y="55182"/>
                    <a:pt x="858206" y="0"/>
                  </a:cubicBezTo>
                  <a:cubicBezTo>
                    <a:pt x="919428" y="257904"/>
                    <a:pt x="1030330" y="329786"/>
                    <a:pt x="989168" y="289721"/>
                  </a:cubicBezTo>
                  <a:lnTo>
                    <a:pt x="593452" y="625376"/>
                  </a:lnTo>
                  <a:cubicBezTo>
                    <a:pt x="360951" y="891811"/>
                    <a:pt x="171901" y="554727"/>
                    <a:pt x="0" y="414555"/>
                  </a:cubicBezTo>
                  <a:lnTo>
                    <a:pt x="270777" y="297005"/>
                  </a:lnTo>
                  <a:lnTo>
                    <a:pt x="172255" y="49743"/>
                  </a:lnTo>
                  <a:close/>
                </a:path>
              </a:pathLst>
            </a:custGeom>
            <a:solidFill>
              <a:schemeClr val="accent1">
                <a:lumMod val="20000"/>
                <a:lumOff val="80000"/>
              </a:schemeClr>
            </a:solid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63" name="Arrow: Chevron 41">
              <a:extLst>
                <a:ext uri="{FF2B5EF4-FFF2-40B4-BE49-F238E27FC236}">
                  <a16:creationId xmlns:a16="http://schemas.microsoft.com/office/drawing/2014/main" id="{5FEC0832-42A8-45DB-B333-D0F42903524A}"/>
                </a:ext>
              </a:extLst>
            </p:cNvPr>
            <p:cNvSpPr/>
            <p:nvPr/>
          </p:nvSpPr>
          <p:spPr>
            <a:xfrm>
              <a:off x="2024654" y="2515518"/>
              <a:ext cx="1376126" cy="42351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26" h="392475">
                  <a:moveTo>
                    <a:pt x="408" y="0"/>
                  </a:moveTo>
                  <a:lnTo>
                    <a:pt x="1179889" y="0"/>
                  </a:lnTo>
                  <a:lnTo>
                    <a:pt x="1376126" y="196238"/>
                  </a:lnTo>
                  <a:lnTo>
                    <a:pt x="1179889" y="392475"/>
                  </a:lnTo>
                  <a:lnTo>
                    <a:pt x="408" y="392475"/>
                  </a:lnTo>
                  <a:lnTo>
                    <a:pt x="0" y="215902"/>
                  </a:lnTo>
                  <a:lnTo>
                    <a:pt x="408" y="0"/>
                  </a:lnTo>
                  <a:close/>
                </a:path>
              </a:pathLst>
            </a:custGeom>
            <a:grp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grpSp>
      <p:sp>
        <p:nvSpPr>
          <p:cNvPr id="44" name="Double Wave 43">
            <a:extLst>
              <a:ext uri="{FF2B5EF4-FFF2-40B4-BE49-F238E27FC236}">
                <a16:creationId xmlns:a16="http://schemas.microsoft.com/office/drawing/2014/main" id="{57ADE3BB-7317-427A-8261-911DED361FCE}"/>
              </a:ext>
            </a:extLst>
          </p:cNvPr>
          <p:cNvSpPr/>
          <p:nvPr/>
        </p:nvSpPr>
        <p:spPr bwMode="gray">
          <a:xfrm>
            <a:off x="2439154" y="2082506"/>
            <a:ext cx="535685" cy="378929"/>
          </a:xfrm>
          <a:prstGeom prst="doubleWav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45" name="Straight Connector 44">
            <a:extLst>
              <a:ext uri="{FF2B5EF4-FFF2-40B4-BE49-F238E27FC236}">
                <a16:creationId xmlns:a16="http://schemas.microsoft.com/office/drawing/2014/main" id="{431BE42D-CF94-4650-9124-2F1E2B570E79}"/>
              </a:ext>
            </a:extLst>
          </p:cNvPr>
          <p:cNvCxnSpPr>
            <a:cxnSpLocks/>
          </p:cNvCxnSpPr>
          <p:nvPr/>
        </p:nvCxnSpPr>
        <p:spPr>
          <a:xfrm>
            <a:off x="325276" y="3287465"/>
            <a:ext cx="270432" cy="1"/>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47" name="Flowchart: Connector 46">
            <a:extLst>
              <a:ext uri="{FF2B5EF4-FFF2-40B4-BE49-F238E27FC236}">
                <a16:creationId xmlns:a16="http://schemas.microsoft.com/office/drawing/2014/main" id="{A6563EBD-AA3D-4CCC-A560-B94FBD8CEC23}"/>
              </a:ext>
            </a:extLst>
          </p:cNvPr>
          <p:cNvSpPr/>
          <p:nvPr/>
        </p:nvSpPr>
        <p:spPr bwMode="gray">
          <a:xfrm>
            <a:off x="3131846" y="2427059"/>
            <a:ext cx="85344" cy="84605"/>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8" name="Flowchart: Connector 47">
            <a:extLst>
              <a:ext uri="{FF2B5EF4-FFF2-40B4-BE49-F238E27FC236}">
                <a16:creationId xmlns:a16="http://schemas.microsoft.com/office/drawing/2014/main" id="{930F9823-AEB0-4766-A24D-EB1FF5E8C8E2}"/>
              </a:ext>
            </a:extLst>
          </p:cNvPr>
          <p:cNvSpPr/>
          <p:nvPr/>
        </p:nvSpPr>
        <p:spPr bwMode="gray">
          <a:xfrm>
            <a:off x="6805926" y="1300660"/>
            <a:ext cx="106726" cy="105802"/>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9" name="Flowchart: Connector 48">
            <a:extLst>
              <a:ext uri="{FF2B5EF4-FFF2-40B4-BE49-F238E27FC236}">
                <a16:creationId xmlns:a16="http://schemas.microsoft.com/office/drawing/2014/main" id="{F182FE63-71CA-4F58-9233-42AF8FAAA198}"/>
              </a:ext>
            </a:extLst>
          </p:cNvPr>
          <p:cNvSpPr/>
          <p:nvPr/>
        </p:nvSpPr>
        <p:spPr bwMode="gray">
          <a:xfrm>
            <a:off x="7748782" y="3287464"/>
            <a:ext cx="160263" cy="158876"/>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1" name="TextBox 50">
            <a:extLst>
              <a:ext uri="{FF2B5EF4-FFF2-40B4-BE49-F238E27FC236}">
                <a16:creationId xmlns:a16="http://schemas.microsoft.com/office/drawing/2014/main" id="{F57198B8-DE62-4B95-BC76-6D22E481D68B}"/>
              </a:ext>
            </a:extLst>
          </p:cNvPr>
          <p:cNvSpPr txBox="1"/>
          <p:nvPr/>
        </p:nvSpPr>
        <p:spPr>
          <a:xfrm>
            <a:off x="1342760" y="3665242"/>
            <a:ext cx="222547" cy="378929"/>
          </a:xfrm>
          <a:prstGeom prst="rect">
            <a:avLst/>
          </a:prstGeom>
          <a:solidFill>
            <a:schemeClr val="bg1"/>
          </a:solidFill>
          <a:ln>
            <a:noFill/>
          </a:ln>
        </p:spPr>
        <p:txBody>
          <a:bodyPr wrap="none" lIns="0" tIns="0" rIns="0" bIns="0" rtlCol="0">
            <a:noAutofit/>
          </a:bodyPr>
          <a:lstStyle/>
          <a:p>
            <a:pPr>
              <a:lnSpc>
                <a:spcPct val="90000"/>
              </a:lnSpc>
            </a:pPr>
            <a:r>
              <a:rPr lang="en-US" sz="2800" b="1" dirty="0">
                <a:solidFill>
                  <a:schemeClr val="bg1">
                    <a:lumMod val="75000"/>
                  </a:schemeClr>
                </a:solidFill>
              </a:rPr>
              <a:t>+</a:t>
            </a:r>
          </a:p>
        </p:txBody>
      </p:sp>
      <p:sp>
        <p:nvSpPr>
          <p:cNvPr id="52" name="AutoShape 16">
            <a:extLst>
              <a:ext uri="{FF2B5EF4-FFF2-40B4-BE49-F238E27FC236}">
                <a16:creationId xmlns:a16="http://schemas.microsoft.com/office/drawing/2014/main" id="{CD1A04B2-2EFC-4626-B8F8-3986735C1A94}"/>
              </a:ext>
            </a:extLst>
          </p:cNvPr>
          <p:cNvSpPr>
            <a:spLocks noChangeArrowheads="1"/>
          </p:cNvSpPr>
          <p:nvPr/>
        </p:nvSpPr>
        <p:spPr bwMode="auto">
          <a:xfrm rot="19404545">
            <a:off x="1659249" y="3296701"/>
            <a:ext cx="1493838" cy="1116013"/>
          </a:xfrm>
          <a:prstGeom prst="lightningBolt">
            <a:avLst/>
          </a:prstGeom>
          <a:solidFill>
            <a:schemeClr val="bg1"/>
          </a:solidFill>
          <a:ln w="38100">
            <a:solidFill>
              <a:schemeClr val="accent6">
                <a:lumMod val="75000"/>
              </a:schemeClr>
            </a:solidFill>
            <a:miter lim="800000"/>
            <a:headEnd/>
            <a:tailEnd/>
          </a:ln>
        </p:spPr>
        <p:txBody>
          <a:bodyPr wrap="none" anchor="ctr"/>
          <a:lstStyle>
            <a:lvl1pPr algn="ctr">
              <a:defRPr sz="3200">
                <a:solidFill>
                  <a:srgbClr val="000000"/>
                </a:solidFill>
                <a:latin typeface="Gill Sans" pitchFamily="1" charset="0"/>
                <a:ea typeface="ヒラギノ角ゴ Pro W3" pitchFamily="1" charset="-128"/>
                <a:sym typeface="Gill Sans" pitchFamily="1" charset="0"/>
              </a:defRPr>
            </a:lvl1pPr>
            <a:lvl2pPr marL="742950" indent="-285750" algn="ctr">
              <a:defRPr sz="3200">
                <a:solidFill>
                  <a:srgbClr val="000000"/>
                </a:solidFill>
                <a:latin typeface="Gill Sans" pitchFamily="1" charset="0"/>
                <a:ea typeface="ヒラギノ角ゴ Pro W3" pitchFamily="1" charset="-128"/>
                <a:sym typeface="Gill Sans" pitchFamily="1" charset="0"/>
              </a:defRPr>
            </a:lvl2pPr>
            <a:lvl3pPr marL="1143000" indent="-228600" algn="ctr">
              <a:defRPr sz="3200">
                <a:solidFill>
                  <a:srgbClr val="000000"/>
                </a:solidFill>
                <a:latin typeface="Gill Sans" pitchFamily="1" charset="0"/>
                <a:ea typeface="ヒラギノ角ゴ Pro W3" pitchFamily="1" charset="-128"/>
                <a:sym typeface="Gill Sans" pitchFamily="1" charset="0"/>
              </a:defRPr>
            </a:lvl3pPr>
            <a:lvl4pPr marL="1600200" indent="-228600" algn="ctr">
              <a:defRPr sz="3200">
                <a:solidFill>
                  <a:srgbClr val="000000"/>
                </a:solidFill>
                <a:latin typeface="Gill Sans" pitchFamily="1" charset="0"/>
                <a:ea typeface="ヒラギノ角ゴ Pro W3" pitchFamily="1" charset="-128"/>
                <a:sym typeface="Gill Sans" pitchFamily="1" charset="0"/>
              </a:defRPr>
            </a:lvl4pPr>
            <a:lvl5pPr marL="2057400" indent="-228600" algn="ctr">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2000" dirty="0">
              <a:solidFill>
                <a:schemeClr val="tx1"/>
              </a:solidFill>
              <a:latin typeface="Tahoma" panose="020B0604030504040204" pitchFamily="34" charset="0"/>
            </a:endParaRPr>
          </a:p>
        </p:txBody>
      </p:sp>
      <p:sp>
        <p:nvSpPr>
          <p:cNvPr id="53" name="Double Wave 52">
            <a:extLst>
              <a:ext uri="{FF2B5EF4-FFF2-40B4-BE49-F238E27FC236}">
                <a16:creationId xmlns:a16="http://schemas.microsoft.com/office/drawing/2014/main" id="{D8485A5A-FD12-4CF5-9708-C3ED2B6A8A6E}"/>
              </a:ext>
            </a:extLst>
          </p:cNvPr>
          <p:cNvSpPr/>
          <p:nvPr/>
        </p:nvSpPr>
        <p:spPr bwMode="gray">
          <a:xfrm>
            <a:off x="7359343" y="2354714"/>
            <a:ext cx="1094308" cy="795034"/>
          </a:xfrm>
          <a:prstGeom prst="doubleWave">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Arc 16">
            <a:extLst>
              <a:ext uri="{FF2B5EF4-FFF2-40B4-BE49-F238E27FC236}">
                <a16:creationId xmlns:a16="http://schemas.microsoft.com/office/drawing/2014/main" id="{65C0869B-641B-4FA9-9643-38A1EF382AEC}"/>
              </a:ext>
            </a:extLst>
          </p:cNvPr>
          <p:cNvSpPr/>
          <p:nvPr/>
        </p:nvSpPr>
        <p:spPr>
          <a:xfrm rot="21530294">
            <a:off x="6607689" y="2705590"/>
            <a:ext cx="886573" cy="1019579"/>
          </a:xfrm>
          <a:prstGeom prst="arc">
            <a:avLst>
              <a:gd name="adj1" fmla="val 17767284"/>
              <a:gd name="adj2" fmla="val 0"/>
            </a:avLst>
          </a:prstGeom>
          <a:solidFill>
            <a:schemeClr val="accent2">
              <a:lumMod val="20000"/>
              <a:lumOff val="80000"/>
            </a:schemeClr>
          </a:solidFill>
          <a:ln w="28575">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TextBox 53">
            <a:extLst>
              <a:ext uri="{FF2B5EF4-FFF2-40B4-BE49-F238E27FC236}">
                <a16:creationId xmlns:a16="http://schemas.microsoft.com/office/drawing/2014/main" id="{38FD2DCC-E37F-435F-8F14-76FAC6BDB39C}"/>
              </a:ext>
            </a:extLst>
          </p:cNvPr>
          <p:cNvSpPr txBox="1"/>
          <p:nvPr/>
        </p:nvSpPr>
        <p:spPr>
          <a:xfrm>
            <a:off x="10134601" y="2625554"/>
            <a:ext cx="222547" cy="378929"/>
          </a:xfrm>
          <a:prstGeom prst="rect">
            <a:avLst/>
          </a:prstGeom>
          <a:noFill/>
          <a:ln>
            <a:noFill/>
          </a:ln>
        </p:spPr>
        <p:txBody>
          <a:bodyPr wrap="none" lIns="0" tIns="0" rIns="0" bIns="0" rtlCol="0">
            <a:noAutofit/>
          </a:bodyPr>
          <a:lstStyle/>
          <a:p>
            <a:pPr>
              <a:lnSpc>
                <a:spcPct val="90000"/>
              </a:lnSpc>
            </a:pPr>
            <a:r>
              <a:rPr lang="en-US" sz="2800" b="1" dirty="0">
                <a:solidFill>
                  <a:schemeClr val="bg1">
                    <a:lumMod val="75000"/>
                  </a:schemeClr>
                </a:solidFill>
              </a:rPr>
              <a:t>+</a:t>
            </a:r>
          </a:p>
        </p:txBody>
      </p:sp>
      <p:cxnSp>
        <p:nvCxnSpPr>
          <p:cNvPr id="56" name="Straight Connector 55">
            <a:extLst>
              <a:ext uri="{FF2B5EF4-FFF2-40B4-BE49-F238E27FC236}">
                <a16:creationId xmlns:a16="http://schemas.microsoft.com/office/drawing/2014/main" id="{BAC7F01A-47EC-43B4-B151-4FE00C56DC8D}"/>
              </a:ext>
            </a:extLst>
          </p:cNvPr>
          <p:cNvCxnSpPr>
            <a:cxnSpLocks/>
          </p:cNvCxnSpPr>
          <p:nvPr/>
        </p:nvCxnSpPr>
        <p:spPr>
          <a:xfrm>
            <a:off x="220206" y="3439865"/>
            <a:ext cx="527903" cy="0"/>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9" name="Hexagon 18">
            <a:extLst>
              <a:ext uri="{FF2B5EF4-FFF2-40B4-BE49-F238E27FC236}">
                <a16:creationId xmlns:a16="http://schemas.microsoft.com/office/drawing/2014/main" id="{E5D8F71D-B56E-4E8F-9741-2C4288367935}"/>
              </a:ext>
            </a:extLst>
          </p:cNvPr>
          <p:cNvSpPr/>
          <p:nvPr/>
        </p:nvSpPr>
        <p:spPr bwMode="gray">
          <a:xfrm>
            <a:off x="5794982" y="3218811"/>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2" name="Hexagon 21">
            <a:extLst>
              <a:ext uri="{FF2B5EF4-FFF2-40B4-BE49-F238E27FC236}">
                <a16:creationId xmlns:a16="http://schemas.microsoft.com/office/drawing/2014/main" id="{2C61C926-D8C0-4A44-BCD7-CF0E6ADC94E6}"/>
              </a:ext>
            </a:extLst>
          </p:cNvPr>
          <p:cNvSpPr/>
          <p:nvPr/>
        </p:nvSpPr>
        <p:spPr bwMode="gray">
          <a:xfrm>
            <a:off x="6178543" y="3439527"/>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Hexagon 17">
            <a:extLst>
              <a:ext uri="{FF2B5EF4-FFF2-40B4-BE49-F238E27FC236}">
                <a16:creationId xmlns:a16="http://schemas.microsoft.com/office/drawing/2014/main" id="{08FCFD3D-234B-4C9F-8ADA-AB6042F0EC0D}"/>
              </a:ext>
            </a:extLst>
          </p:cNvPr>
          <p:cNvSpPr/>
          <p:nvPr/>
        </p:nvSpPr>
        <p:spPr bwMode="gray">
          <a:xfrm>
            <a:off x="5037828" y="2147051"/>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a:extLst>
              <a:ext uri="{FF2B5EF4-FFF2-40B4-BE49-F238E27FC236}">
                <a16:creationId xmlns:a16="http://schemas.microsoft.com/office/drawing/2014/main" id="{D9C945F1-D731-45E9-A3AC-A6D25EC7F866}"/>
              </a:ext>
            </a:extLst>
          </p:cNvPr>
          <p:cNvSpPr/>
          <p:nvPr/>
        </p:nvSpPr>
        <p:spPr bwMode="gray">
          <a:xfrm>
            <a:off x="4321396" y="3012875"/>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4" name="Hexagon 63">
            <a:extLst>
              <a:ext uri="{FF2B5EF4-FFF2-40B4-BE49-F238E27FC236}">
                <a16:creationId xmlns:a16="http://schemas.microsoft.com/office/drawing/2014/main" id="{9B746C9C-B5DF-4C80-AEA5-D10676AB1391}"/>
              </a:ext>
            </a:extLst>
          </p:cNvPr>
          <p:cNvSpPr/>
          <p:nvPr/>
        </p:nvSpPr>
        <p:spPr bwMode="gray">
          <a:xfrm>
            <a:off x="5414558" y="1925009"/>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5" name="Rectangle 2">
            <a:extLst>
              <a:ext uri="{FF2B5EF4-FFF2-40B4-BE49-F238E27FC236}">
                <a16:creationId xmlns:a16="http://schemas.microsoft.com/office/drawing/2014/main" id="{EE264A00-5795-450F-8F78-0D3534DC616E}"/>
              </a:ext>
            </a:extLst>
          </p:cNvPr>
          <p:cNvSpPr txBox="1">
            <a:spLocks noChangeArrowheads="1"/>
          </p:cNvSpPr>
          <p:nvPr/>
        </p:nvSpPr>
        <p:spPr>
          <a:xfrm>
            <a:off x="674240" y="6203622"/>
            <a:ext cx="11042349" cy="81371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698500"/>
            <a:r>
              <a:rPr lang="en-US" altLang="en-US" dirty="0">
                <a:latin typeface="Calibri" panose="020F0502020204030204" pitchFamily="34" charset="0"/>
                <a:cs typeface="Calibri" panose="020F0502020204030204" pitchFamily="34" charset="0"/>
              </a:rPr>
              <a:t>Make the cost of change visible – train everyone to think ahead vs react</a:t>
            </a:r>
          </a:p>
          <a:p>
            <a:pPr marL="698500"/>
            <a:endParaRPr lang="en-US" altLang="en-US" dirty="0"/>
          </a:p>
        </p:txBody>
      </p:sp>
      <p:sp>
        <p:nvSpPr>
          <p:cNvPr id="66" name="Rectangle 2">
            <a:extLst>
              <a:ext uri="{FF2B5EF4-FFF2-40B4-BE49-F238E27FC236}">
                <a16:creationId xmlns:a16="http://schemas.microsoft.com/office/drawing/2014/main" id="{C561D61D-42CA-43DD-A732-645D3B69AD77}"/>
              </a:ext>
            </a:extLst>
          </p:cNvPr>
          <p:cNvSpPr txBox="1">
            <a:spLocks noChangeArrowheads="1"/>
          </p:cNvSpPr>
          <p:nvPr/>
        </p:nvSpPr>
        <p:spPr>
          <a:xfrm>
            <a:off x="7391400" y="4954279"/>
            <a:ext cx="4336597" cy="940143"/>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469900" indent="0">
              <a:buNone/>
            </a:pPr>
            <a:r>
              <a:rPr lang="en-US" altLang="en-US" dirty="0">
                <a:latin typeface="Calibri" panose="020F0502020204030204" pitchFamily="34" charset="0"/>
                <a:cs typeface="Calibri" panose="020F0502020204030204" pitchFamily="34" charset="0"/>
              </a:rPr>
              <a:t>The business commits to leave priorities alone during the sprint, allow the team to stay focused</a:t>
            </a:r>
          </a:p>
          <a:p>
            <a:pPr marL="698500"/>
            <a:endParaRPr lang="en-US" altLang="en-US" dirty="0"/>
          </a:p>
        </p:txBody>
      </p:sp>
      <p:sp>
        <p:nvSpPr>
          <p:cNvPr id="4" name="Arrow: Left-Right 3">
            <a:extLst>
              <a:ext uri="{FF2B5EF4-FFF2-40B4-BE49-F238E27FC236}">
                <a16:creationId xmlns:a16="http://schemas.microsoft.com/office/drawing/2014/main" id="{511C3749-9EC7-456A-8EC7-91E3B8864C60}"/>
              </a:ext>
            </a:extLst>
          </p:cNvPr>
          <p:cNvSpPr/>
          <p:nvPr/>
        </p:nvSpPr>
        <p:spPr>
          <a:xfrm>
            <a:off x="4025180" y="5076799"/>
            <a:ext cx="3479327" cy="804599"/>
          </a:xfrm>
          <a:prstGeom prst="leftRightArrow">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rtlCol="0" anchor="ctr"/>
          <a:lstStyle/>
          <a:p>
            <a:pPr algn="ctr"/>
            <a:endParaRPr lang="en-US" kern="0" dirty="0">
              <a:solidFill>
                <a:schemeClr val="bg1"/>
              </a:solidFill>
            </a:endParaRPr>
          </a:p>
        </p:txBody>
      </p:sp>
    </p:spTree>
    <p:extLst>
      <p:ext uri="{BB962C8B-B14F-4D97-AF65-F5344CB8AC3E}">
        <p14:creationId xmlns:p14="http://schemas.microsoft.com/office/powerpoint/2010/main" val="315318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B781982-E0C7-48F0-AEA6-9AF3C686B07A}"/>
              </a:ext>
            </a:extLst>
          </p:cNvPr>
          <p:cNvSpPr>
            <a:spLocks noGrp="1"/>
          </p:cNvSpPr>
          <p:nvPr>
            <p:ph type="title"/>
          </p:nvPr>
        </p:nvSpPr>
        <p:spPr/>
        <p:txBody>
          <a:bodyPr/>
          <a:lstStyle/>
          <a:p>
            <a:r>
              <a:rPr lang="en-US" dirty="0"/>
              <a:t>Sprint deadlines are sacred</a:t>
            </a:r>
          </a:p>
        </p:txBody>
      </p:sp>
      <p:sp>
        <p:nvSpPr>
          <p:cNvPr id="14" name="Content Placeholder 13">
            <a:extLst>
              <a:ext uri="{FF2B5EF4-FFF2-40B4-BE49-F238E27FC236}">
                <a16:creationId xmlns:a16="http://schemas.microsoft.com/office/drawing/2014/main" id="{FBCD7094-F591-4B98-B2B8-857FFF0E1A5C}"/>
              </a:ext>
            </a:extLst>
          </p:cNvPr>
          <p:cNvSpPr>
            <a:spLocks noGrp="1"/>
          </p:cNvSpPr>
          <p:nvPr>
            <p:ph idx="1"/>
          </p:nvPr>
        </p:nvSpPr>
        <p:spPr>
          <a:xfrm>
            <a:off x="311559" y="1214437"/>
            <a:ext cx="11201400" cy="5100638"/>
          </a:xfrm>
        </p:spPr>
        <p:txBody>
          <a:bodyPr>
            <a:normAutofit/>
          </a:bodyPr>
          <a:lstStyle/>
          <a:p>
            <a:r>
              <a:rPr lang="en-US" dirty="0">
                <a:solidFill>
                  <a:schemeClr val="bg2">
                    <a:lumMod val="50000"/>
                  </a:schemeClr>
                </a:solidFill>
                <a:latin typeface="Calibri" panose="020F0502020204030204" pitchFamily="34" charset="0"/>
                <a:cs typeface="Calibri" panose="020F0502020204030204" pitchFamily="34" charset="0"/>
              </a:rPr>
              <a:t>Sprints end when the time box is over. </a:t>
            </a:r>
          </a:p>
          <a:p>
            <a:pPr lvl="1"/>
            <a:r>
              <a:rPr lang="en-US" dirty="0">
                <a:solidFill>
                  <a:schemeClr val="bg2">
                    <a:lumMod val="50000"/>
                  </a:schemeClr>
                </a:solidFill>
                <a:latin typeface="Calibri" panose="020F0502020204030204" pitchFamily="34" charset="0"/>
                <a:cs typeface="Calibri" panose="020F0502020204030204" pitchFamily="34" charset="0"/>
              </a:rPr>
              <a:t>Missing a deadline is not okay! And missing every time is crushing</a:t>
            </a:r>
          </a:p>
          <a:p>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Drop scope if necessary – but do it in a planned way </a:t>
            </a:r>
          </a:p>
          <a:p>
            <a:pPr lvl="1"/>
            <a:r>
              <a:rPr lang="en-US" dirty="0">
                <a:solidFill>
                  <a:schemeClr val="bg2">
                    <a:lumMod val="50000"/>
                  </a:schemeClr>
                </a:solidFill>
                <a:latin typeface="Calibri" panose="020F0502020204030204" pitchFamily="34" charset="0"/>
                <a:cs typeface="Calibri" panose="020F0502020204030204" pitchFamily="34" charset="0"/>
              </a:rPr>
              <a:t>Team, product owner, and scrum master are involved when discussing dropping scope</a:t>
            </a:r>
          </a:p>
          <a:p>
            <a:pPr lvl="1"/>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Dropping scope or dumping to next sprint as a habit is a terrible habit to get into</a:t>
            </a:r>
          </a:p>
          <a:p>
            <a:pPr lvl="2"/>
            <a:r>
              <a:rPr lang="en-US" dirty="0">
                <a:solidFill>
                  <a:schemeClr val="bg2">
                    <a:lumMod val="50000"/>
                  </a:schemeClr>
                </a:solidFill>
                <a:latin typeface="Calibri" panose="020F0502020204030204" pitchFamily="34" charset="0"/>
                <a:cs typeface="Calibri" panose="020F0502020204030204" pitchFamily="34" charset="0"/>
              </a:rPr>
              <a:t>DOUBLE the size of what you missed, then plan that much less the following sprint</a:t>
            </a:r>
          </a:p>
          <a:p>
            <a:pPr lvl="2"/>
            <a:r>
              <a:rPr lang="en-US" dirty="0">
                <a:solidFill>
                  <a:schemeClr val="bg2">
                    <a:lumMod val="50000"/>
                  </a:schemeClr>
                </a:solidFill>
                <a:latin typeface="Calibri" panose="020F0502020204030204" pitchFamily="34" charset="0"/>
                <a:cs typeface="Calibri" panose="020F0502020204030204" pitchFamily="34" charset="0"/>
              </a:rPr>
              <a:t>10 hour miss? Next sprint plan 20 hours less work!</a:t>
            </a:r>
          </a:p>
          <a:p>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When you know what it takes to meet the deadline, and how to make the date, you can focus on sensible scope</a:t>
            </a:r>
          </a:p>
          <a:p>
            <a:pPr lvl="1"/>
            <a:r>
              <a:rPr lang="en-US" dirty="0" err="1">
                <a:solidFill>
                  <a:schemeClr val="bg2">
                    <a:lumMod val="50000"/>
                  </a:schemeClr>
                </a:solidFill>
                <a:latin typeface="Calibri" panose="020F0502020204030204" pitchFamily="34" charset="0"/>
                <a:cs typeface="Calibri" panose="020F0502020204030204" pitchFamily="34" charset="0"/>
              </a:rPr>
              <a:t>Predictablity</a:t>
            </a:r>
            <a:endParaRPr lang="en-US" dirty="0">
              <a:solidFill>
                <a:schemeClr val="bg2">
                  <a:lumMod val="50000"/>
                </a:schemeClr>
              </a:solidFill>
              <a:latin typeface="Calibri" panose="020F0502020204030204" pitchFamily="34" charset="0"/>
              <a:cs typeface="Calibri" panose="020F0502020204030204" pitchFamily="34" charset="0"/>
            </a:endParaRPr>
          </a:p>
          <a:p>
            <a:pPr lvl="1"/>
            <a:endParaRPr lang="en-US" dirty="0">
              <a:solidFill>
                <a:schemeClr val="bg2">
                  <a:lumMod val="50000"/>
                </a:schemeClr>
              </a:solidFill>
            </a:endParaRPr>
          </a:p>
        </p:txBody>
      </p:sp>
    </p:spTree>
    <p:extLst>
      <p:ext uri="{BB962C8B-B14F-4D97-AF65-F5344CB8AC3E}">
        <p14:creationId xmlns:p14="http://schemas.microsoft.com/office/powerpoint/2010/main" val="233402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FC8B7D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0225" y="361950"/>
            <a:ext cx="8591550" cy="6134100"/>
          </a:xfrm>
          <a:prstGeom prst="rect">
            <a:avLst/>
          </a:prstGeom>
        </p:spPr>
      </p:pic>
    </p:spTree>
    <p:extLst>
      <p:ext uri="{BB962C8B-B14F-4D97-AF65-F5344CB8AC3E}">
        <p14:creationId xmlns:p14="http://schemas.microsoft.com/office/powerpoint/2010/main" val="1137662772"/>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149" y="304800"/>
            <a:ext cx="9686925" cy="382588"/>
          </a:xfrm>
        </p:spPr>
        <p:txBody>
          <a:bodyPr/>
          <a:lstStyle/>
          <a:p>
            <a:r>
              <a:rPr lang="en-US" dirty="0"/>
              <a:t>Consequences of a change</a:t>
            </a:r>
          </a:p>
        </p:txBody>
      </p:sp>
      <p:sp>
        <p:nvSpPr>
          <p:cNvPr id="6" name="Rectangle 2"/>
          <p:cNvSpPr txBox="1">
            <a:spLocks noChangeArrowheads="1"/>
          </p:cNvSpPr>
          <p:nvPr/>
        </p:nvSpPr>
        <p:spPr>
          <a:xfrm>
            <a:off x="276305" y="1167971"/>
            <a:ext cx="6717161" cy="3869695"/>
          </a:xfrm>
          <a:prstGeom prst="rect">
            <a:avLst/>
          </a:prstGeom>
        </p:spPr>
        <p:style>
          <a:lnRef idx="2">
            <a:schemeClr val="accent5"/>
          </a:lnRef>
          <a:fillRef idx="1">
            <a:schemeClr val="lt1"/>
          </a:fillRef>
          <a:effectRef idx="0">
            <a:schemeClr val="accent5"/>
          </a:effectRef>
          <a:fontRef idx="minor">
            <a:schemeClr val="dk1"/>
          </a:fontRef>
        </p:style>
        <p:txBody>
          <a:bodyPr vert="horz" lIns="0" tIns="0" rIns="0" bIns="0" rtlCol="0" anchor="ctr">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812800" indent="-342900"/>
            <a:r>
              <a:rPr lang="en-US" altLang="en-US" dirty="0">
                <a:latin typeface="Calibri" panose="020F0502020204030204" pitchFamily="34" charset="0"/>
                <a:cs typeface="Calibri" panose="020F0502020204030204" pitchFamily="34" charset="0"/>
              </a:rPr>
              <a:t>You have completed the sprint planning meeting.</a:t>
            </a:r>
          </a:p>
          <a:p>
            <a:pPr marL="812800" indent="-342900"/>
            <a:r>
              <a:rPr lang="en-US" altLang="en-US" dirty="0">
                <a:latin typeface="Calibri" panose="020F0502020204030204" pitchFamily="34" charset="0"/>
                <a:cs typeface="Calibri" panose="020F0502020204030204" pitchFamily="34" charset="0"/>
              </a:rPr>
              <a:t>The team has committed to completing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product backlog items A, B, C, and D.</a:t>
            </a:r>
          </a:p>
          <a:p>
            <a:pPr marL="812800" indent="-342900"/>
            <a:r>
              <a:rPr lang="en-US" altLang="en-US" dirty="0">
                <a:latin typeface="Calibri" panose="020F0502020204030204" pitchFamily="34" charset="0"/>
                <a:cs typeface="Calibri" panose="020F0502020204030204" pitchFamily="34" charset="0"/>
              </a:rPr>
              <a:t>An escalation comes in during the sprint, and the product owner asks the team to work on item E instead of C.</a:t>
            </a:r>
          </a:p>
        </p:txBody>
      </p:sp>
      <p:sp>
        <p:nvSpPr>
          <p:cNvPr id="7" name="Rectangle 6">
            <a:extLst>
              <a:ext uri="{FF2B5EF4-FFF2-40B4-BE49-F238E27FC236}">
                <a16:creationId xmlns:a16="http://schemas.microsoft.com/office/drawing/2014/main" id="{ECEA6655-3B20-405E-8829-1809580A9F70}"/>
              </a:ext>
            </a:extLst>
          </p:cNvPr>
          <p:cNvSpPr/>
          <p:nvPr/>
        </p:nvSpPr>
        <p:spPr>
          <a:xfrm>
            <a:off x="6855269" y="3102818"/>
            <a:ext cx="3861893" cy="2962582"/>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rtlCol="0" anchor="ctr"/>
          <a:lstStyle/>
          <a:p>
            <a:pPr algn="ctr"/>
            <a:r>
              <a:rPr lang="en-US" sz="2800" kern="0" dirty="0">
                <a:latin typeface="Calibri" panose="020F0502020204030204" pitchFamily="34" charset="0"/>
                <a:cs typeface="Calibri" panose="020F0502020204030204" pitchFamily="34" charset="0"/>
              </a:rPr>
              <a:t>What are the consequences of changing the team’s priorities once the sprint has started?</a:t>
            </a:r>
          </a:p>
        </p:txBody>
      </p:sp>
    </p:spTree>
    <p:extLst>
      <p:ext uri="{BB962C8B-B14F-4D97-AF65-F5344CB8AC3E}">
        <p14:creationId xmlns:p14="http://schemas.microsoft.com/office/powerpoint/2010/main" val="33703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Absorbing a change</a:t>
            </a:r>
          </a:p>
        </p:txBody>
      </p:sp>
      <p:sp>
        <p:nvSpPr>
          <p:cNvPr id="3" name="Content Placeholder 2">
            <a:extLst>
              <a:ext uri="{FF2B5EF4-FFF2-40B4-BE49-F238E27FC236}">
                <a16:creationId xmlns:a16="http://schemas.microsoft.com/office/drawing/2014/main" id="{68DA5909-911D-42CB-85E5-D7BA6584A13E}"/>
              </a:ext>
            </a:extLst>
          </p:cNvPr>
          <p:cNvSpPr>
            <a:spLocks noGrp="1"/>
          </p:cNvSpPr>
          <p:nvPr>
            <p:ph sz="quarter" idx="12"/>
          </p:nvPr>
        </p:nvSpPr>
        <p:spPr/>
        <p:txBody>
          <a:bodyPr/>
          <a:lstStyle/>
          <a:p>
            <a:r>
              <a:rPr lang="en-US" dirty="0"/>
              <a:t>We do not live in an alternate reality where there are no changes and everything goes according to plan</a:t>
            </a:r>
          </a:p>
          <a:p>
            <a:endParaRPr lang="en-US" dirty="0"/>
          </a:p>
          <a:p>
            <a:r>
              <a:rPr lang="en-US" dirty="0"/>
              <a:t>Planning ahead – don’t over-book during a sprint</a:t>
            </a:r>
          </a:p>
          <a:p>
            <a:r>
              <a:rPr lang="en-US" dirty="0"/>
              <a:t>PO also committing to the sprint during sprint planning</a:t>
            </a:r>
          </a:p>
          <a:p>
            <a:r>
              <a:rPr lang="en-US" dirty="0"/>
              <a:t>Base your estimates on your actual history, not on what you would LIKE it to be</a:t>
            </a:r>
          </a:p>
          <a:p>
            <a:r>
              <a:rPr lang="en-US" dirty="0"/>
              <a:t>Only make changes during a scrum ceremony so that entire team is aware</a:t>
            </a:r>
          </a:p>
          <a:p>
            <a:r>
              <a:rPr lang="en-US" dirty="0"/>
              <a:t>… learn from doing it, and do what works for YOUR scrum team</a:t>
            </a:r>
          </a:p>
        </p:txBody>
      </p:sp>
    </p:spTree>
    <p:extLst>
      <p:ext uri="{BB962C8B-B14F-4D97-AF65-F5344CB8AC3E}">
        <p14:creationId xmlns:p14="http://schemas.microsoft.com/office/powerpoint/2010/main" val="1033672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gray">
          <a:xfrm>
            <a:off x="6948561" y="5425834"/>
            <a:ext cx="3768652" cy="6096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noFill/>
        </p:spPr>
        <p:txBody>
          <a:bodyPr/>
          <a:lstStyle/>
          <a:p>
            <a:r>
              <a:rPr lang="en-US" dirty="0"/>
              <a:t>Defining Done</a:t>
            </a:r>
            <a:br>
              <a:rPr lang="en-US" dirty="0"/>
            </a:br>
            <a:endParaRPr lang="en-US" dirty="0"/>
          </a:p>
        </p:txBody>
      </p:sp>
      <p:sp>
        <p:nvSpPr>
          <p:cNvPr id="8" name="Rounded Rectangle 7"/>
          <p:cNvSpPr/>
          <p:nvPr/>
        </p:nvSpPr>
        <p:spPr bwMode="gray">
          <a:xfrm>
            <a:off x="774589" y="1278450"/>
            <a:ext cx="1524000" cy="55035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Planned</a:t>
            </a:r>
          </a:p>
        </p:txBody>
      </p:sp>
      <p:sp>
        <p:nvSpPr>
          <p:cNvPr id="15" name="Rounded Rectangle 14"/>
          <p:cNvSpPr/>
          <p:nvPr/>
        </p:nvSpPr>
        <p:spPr bwMode="gray">
          <a:xfrm>
            <a:off x="1766799" y="1663236"/>
            <a:ext cx="1592209" cy="602027"/>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Analyzed</a:t>
            </a:r>
          </a:p>
        </p:txBody>
      </p:sp>
      <p:sp>
        <p:nvSpPr>
          <p:cNvPr id="7" name="Rounded Rectangle 6"/>
          <p:cNvSpPr/>
          <p:nvPr/>
        </p:nvSpPr>
        <p:spPr bwMode="gray">
          <a:xfrm>
            <a:off x="2819400" y="2099698"/>
            <a:ext cx="1600200" cy="55035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Designed</a:t>
            </a:r>
          </a:p>
        </p:txBody>
      </p:sp>
      <p:sp>
        <p:nvSpPr>
          <p:cNvPr id="3" name="Rounded Rectangle 2"/>
          <p:cNvSpPr/>
          <p:nvPr/>
        </p:nvSpPr>
        <p:spPr bwMode="gray">
          <a:xfrm>
            <a:off x="3733800" y="2534804"/>
            <a:ext cx="1524000" cy="4369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Coded</a:t>
            </a:r>
          </a:p>
        </p:txBody>
      </p:sp>
      <p:sp>
        <p:nvSpPr>
          <p:cNvPr id="10" name="Rounded Rectangle 9"/>
          <p:cNvSpPr/>
          <p:nvPr/>
        </p:nvSpPr>
        <p:spPr bwMode="gray">
          <a:xfrm>
            <a:off x="4800600" y="2856556"/>
            <a:ext cx="1371600" cy="55035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Code</a:t>
            </a:r>
            <a:r>
              <a:rPr lang="en-US" dirty="0">
                <a:solidFill>
                  <a:schemeClr val="tx2"/>
                </a:solidFill>
              </a:rPr>
              <a:t> </a:t>
            </a:r>
            <a:r>
              <a:rPr lang="en-US" dirty="0">
                <a:solidFill>
                  <a:schemeClr val="bg1"/>
                </a:solidFill>
              </a:rPr>
              <a:t>Reviewed</a:t>
            </a:r>
          </a:p>
        </p:txBody>
      </p:sp>
      <p:sp>
        <p:nvSpPr>
          <p:cNvPr id="9" name="Rounded Rectangle 8"/>
          <p:cNvSpPr/>
          <p:nvPr/>
        </p:nvSpPr>
        <p:spPr bwMode="gray">
          <a:xfrm>
            <a:off x="5934297" y="3294486"/>
            <a:ext cx="1533304" cy="434172"/>
          </a:xfrm>
          <a:prstGeom prst="roundRect">
            <a:avLst/>
          </a:prstGeom>
          <a:ln w="19050">
            <a:solidFill>
              <a:schemeClr val="tx2"/>
            </a:solidFill>
            <a:miter lim="800000"/>
          </a:ln>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Checked In</a:t>
            </a:r>
          </a:p>
        </p:txBody>
      </p:sp>
      <p:sp>
        <p:nvSpPr>
          <p:cNvPr id="17" name="Rounded Rectangle 16"/>
          <p:cNvSpPr/>
          <p:nvPr/>
        </p:nvSpPr>
        <p:spPr bwMode="gray">
          <a:xfrm>
            <a:off x="7038994" y="3673351"/>
            <a:ext cx="1419207" cy="493238"/>
          </a:xfrm>
          <a:prstGeom prst="roundRect">
            <a:avLst/>
          </a:prstGeom>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Tested</a:t>
            </a:r>
          </a:p>
        </p:txBody>
      </p:sp>
      <p:sp>
        <p:nvSpPr>
          <p:cNvPr id="19" name="Rounded Rectangle 18"/>
          <p:cNvSpPr/>
          <p:nvPr/>
        </p:nvSpPr>
        <p:spPr bwMode="gray">
          <a:xfrm>
            <a:off x="8067592" y="4017046"/>
            <a:ext cx="1530591" cy="560200"/>
          </a:xfrm>
          <a:prstGeom prst="roundRect">
            <a:avLst/>
          </a:prstGeom>
          <a:solidFill>
            <a:schemeClr val="accent5">
              <a:lumMod val="50000"/>
            </a:schemeClr>
          </a:solidFill>
          <a:ln w="19050">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Automated</a:t>
            </a:r>
          </a:p>
        </p:txBody>
      </p:sp>
      <p:sp>
        <p:nvSpPr>
          <p:cNvPr id="20" name="Rounded Rectangle 19"/>
          <p:cNvSpPr/>
          <p:nvPr/>
        </p:nvSpPr>
        <p:spPr bwMode="gray">
          <a:xfrm>
            <a:off x="9186623" y="4448163"/>
            <a:ext cx="1530591" cy="581037"/>
          </a:xfrm>
          <a:prstGeom prst="roundRect">
            <a:avLst/>
          </a:prstGeom>
          <a:solidFill>
            <a:schemeClr val="accent2">
              <a:lumMod val="75000"/>
            </a:schemeClr>
          </a:solidFill>
          <a:ln w="19050">
            <a:solidFill>
              <a:schemeClr val="accent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Regressed</a:t>
            </a:r>
          </a:p>
        </p:txBody>
      </p:sp>
      <p:sp>
        <p:nvSpPr>
          <p:cNvPr id="6" name="Oval 5"/>
          <p:cNvSpPr/>
          <p:nvPr/>
        </p:nvSpPr>
        <p:spPr bwMode="gray">
          <a:xfrm rot="986298">
            <a:off x="576500" y="1163270"/>
            <a:ext cx="4841932"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bwMode="gray">
          <a:xfrm rot="986298">
            <a:off x="531211" y="1386378"/>
            <a:ext cx="6292864"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Oval 25"/>
          <p:cNvSpPr/>
          <p:nvPr/>
        </p:nvSpPr>
        <p:spPr bwMode="gray">
          <a:xfrm rot="986298">
            <a:off x="486367" y="1528366"/>
            <a:ext cx="7505495"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Oval 26"/>
          <p:cNvSpPr/>
          <p:nvPr/>
        </p:nvSpPr>
        <p:spPr bwMode="gray">
          <a:xfrm rot="998427">
            <a:off x="402036" y="1522648"/>
            <a:ext cx="8400249" cy="2295575"/>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Oval 27"/>
          <p:cNvSpPr/>
          <p:nvPr/>
        </p:nvSpPr>
        <p:spPr bwMode="gray">
          <a:xfrm rot="1269167">
            <a:off x="387248" y="1851743"/>
            <a:ext cx="9847016" cy="2295575"/>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Rectangle 2"/>
          <p:cNvSpPr txBox="1">
            <a:spLocks noChangeArrowheads="1"/>
          </p:cNvSpPr>
          <p:nvPr/>
        </p:nvSpPr>
        <p:spPr>
          <a:xfrm>
            <a:off x="136683" y="3865581"/>
            <a:ext cx="9461500" cy="2028611"/>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812800" indent="-342900"/>
            <a:r>
              <a:rPr lang="en-US" altLang="en-US" dirty="0">
                <a:latin typeface="Calibri" panose="020F0502020204030204" pitchFamily="34" charset="0"/>
                <a:cs typeface="Calibri" panose="020F0502020204030204" pitchFamily="34" charset="0"/>
              </a:rPr>
              <a:t>Extend the scope as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far as possible</a:t>
            </a:r>
          </a:p>
          <a:p>
            <a:pPr marL="812800" indent="-342900"/>
            <a:r>
              <a:rPr lang="en-US" altLang="en-US" dirty="0">
                <a:latin typeface="Calibri" panose="020F0502020204030204" pitchFamily="34" charset="0"/>
                <a:cs typeface="Calibri" panose="020F0502020204030204" pitchFamily="34" charset="0"/>
              </a:rPr>
              <a:t>Written down, committed to by team</a:t>
            </a:r>
          </a:p>
          <a:p>
            <a:pPr marL="812800" indent="-342900"/>
            <a:r>
              <a:rPr lang="en-US" altLang="en-US" dirty="0">
                <a:latin typeface="Calibri" panose="020F0502020204030204" pitchFamily="34" charset="0"/>
                <a:cs typeface="Calibri" panose="020F0502020204030204" pitchFamily="34" charset="0"/>
              </a:rPr>
              <a:t>Team is responsible for ensuring it and checking it</a:t>
            </a:r>
          </a:p>
          <a:p>
            <a:pPr marL="812800" indent="-342900"/>
            <a:r>
              <a:rPr lang="en-US" altLang="en-US" dirty="0">
                <a:latin typeface="Calibri" panose="020F0502020204030204" pitchFamily="34" charset="0"/>
                <a:cs typeface="Calibri" panose="020F0502020204030204" pitchFamily="34" charset="0"/>
              </a:rPr>
              <a:t>Your sprint plans should account for achieving all DoD requirements</a:t>
            </a:r>
          </a:p>
          <a:p>
            <a:pPr marL="812800" indent="-342900"/>
            <a:endParaRPr lang="en-US" altLang="en-US" dirty="0"/>
          </a:p>
        </p:txBody>
      </p:sp>
    </p:spTree>
    <p:extLst>
      <p:ext uri="{BB962C8B-B14F-4D97-AF65-F5344CB8AC3E}">
        <p14:creationId xmlns:p14="http://schemas.microsoft.com/office/powerpoint/2010/main" val="288387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6" grpId="0" animBg="1"/>
      <p:bldP spid="27"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29FE71-DC91-4E93-9CE4-15D1EC971D0E}"/>
              </a:ext>
            </a:extLst>
          </p:cNvPr>
          <p:cNvSpPr>
            <a:spLocks noGrp="1"/>
          </p:cNvSpPr>
          <p:nvPr>
            <p:ph type="sldNum" sz="quarter" idx="12"/>
          </p:nvPr>
        </p:nvSpPr>
        <p:spPr/>
        <p:txBody>
          <a:bodyPr/>
          <a:lstStyle/>
          <a:p>
            <a:fld id="{2D88F0F9-74A8-45E4-B405-052EDB68E8BD}" type="slidenum">
              <a:rPr lang="en-US" smtClean="0"/>
              <a:t>53</a:t>
            </a:fld>
            <a:endParaRPr lang="en-US"/>
          </a:p>
        </p:txBody>
      </p:sp>
      <p:sp>
        <p:nvSpPr>
          <p:cNvPr id="5" name="TextBox 4">
            <a:extLst>
              <a:ext uri="{FF2B5EF4-FFF2-40B4-BE49-F238E27FC236}">
                <a16:creationId xmlns:a16="http://schemas.microsoft.com/office/drawing/2014/main" id="{AE30E331-9AB2-4535-8144-36F66F27D164}"/>
              </a:ext>
            </a:extLst>
          </p:cNvPr>
          <p:cNvSpPr txBox="1"/>
          <p:nvPr/>
        </p:nvSpPr>
        <p:spPr>
          <a:xfrm>
            <a:off x="1681317" y="1622322"/>
            <a:ext cx="6058325" cy="3170099"/>
          </a:xfrm>
          <a:prstGeom prst="rect">
            <a:avLst/>
          </a:prstGeom>
          <a:noFill/>
        </p:spPr>
        <p:txBody>
          <a:bodyPr wrap="none" rtlCol="0">
            <a:spAutoFit/>
          </a:bodyPr>
          <a:lstStyle/>
          <a:p>
            <a:pPr algn="l"/>
            <a:r>
              <a:rPr lang="en-US" sz="4000" b="1" dirty="0">
                <a:solidFill>
                  <a:schemeClr val="tx1">
                    <a:lumMod val="65000"/>
                    <a:lumOff val="35000"/>
                  </a:schemeClr>
                </a:solidFill>
                <a:latin typeface="+mj-lt"/>
              </a:rPr>
              <a:t>Have rules</a:t>
            </a:r>
          </a:p>
          <a:p>
            <a:pPr algn="l"/>
            <a:endParaRPr lang="en-US" sz="4000" b="1" dirty="0">
              <a:solidFill>
                <a:schemeClr val="tx1">
                  <a:lumMod val="65000"/>
                  <a:lumOff val="35000"/>
                </a:schemeClr>
              </a:solidFill>
              <a:latin typeface="+mj-lt"/>
            </a:endParaRPr>
          </a:p>
          <a:p>
            <a:pPr algn="l"/>
            <a:r>
              <a:rPr lang="en-US" sz="4000" b="1" dirty="0">
                <a:solidFill>
                  <a:schemeClr val="tx1">
                    <a:lumMod val="65000"/>
                    <a:lumOff val="35000"/>
                  </a:schemeClr>
                </a:solidFill>
                <a:latin typeface="+mj-lt"/>
              </a:rPr>
              <a:t>Play by those rules</a:t>
            </a:r>
          </a:p>
          <a:p>
            <a:pPr algn="l"/>
            <a:endParaRPr lang="en-US" sz="4000" b="1" dirty="0">
              <a:solidFill>
                <a:schemeClr val="tx1">
                  <a:lumMod val="65000"/>
                  <a:lumOff val="35000"/>
                </a:schemeClr>
              </a:solidFill>
              <a:latin typeface="+mj-lt"/>
            </a:endParaRPr>
          </a:p>
          <a:p>
            <a:pPr algn="l"/>
            <a:r>
              <a:rPr lang="en-US" sz="4000" b="1" dirty="0">
                <a:solidFill>
                  <a:schemeClr val="tx1">
                    <a:lumMod val="65000"/>
                    <a:lumOff val="35000"/>
                  </a:schemeClr>
                </a:solidFill>
                <a:latin typeface="+mj-lt"/>
              </a:rPr>
              <a:t>Get a little better each time</a:t>
            </a:r>
          </a:p>
        </p:txBody>
      </p:sp>
    </p:spTree>
    <p:extLst>
      <p:ext uri="{BB962C8B-B14F-4D97-AF65-F5344CB8AC3E}">
        <p14:creationId xmlns:p14="http://schemas.microsoft.com/office/powerpoint/2010/main" val="41313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54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219200"/>
            <a:ext cx="7747000" cy="4572000"/>
          </a:xfrm>
          <a:prstGeom prst="rect">
            <a:avLst/>
          </a:prstGeom>
        </p:spPr>
      </p:pic>
      <p:sp>
        <p:nvSpPr>
          <p:cNvPr id="5" name="Title 1">
            <a:extLst>
              <a:ext uri="{FF2B5EF4-FFF2-40B4-BE49-F238E27FC236}">
                <a16:creationId xmlns:a16="http://schemas.microsoft.com/office/drawing/2014/main" id="{2CACDA7C-06E3-44FC-AF53-C068F1A6CDE3}"/>
              </a:ext>
            </a:extLst>
          </p:cNvPr>
          <p:cNvSpPr txBox="1">
            <a:spLocks/>
          </p:cNvSpPr>
          <p:nvPr/>
        </p:nvSpPr>
        <p:spPr>
          <a:xfrm>
            <a:off x="611188" y="304800"/>
            <a:ext cx="10969625" cy="838200"/>
          </a:xfrm>
          <a:prstGeom prst="rect">
            <a:avLst/>
          </a:prstGeom>
          <a:noFill/>
        </p:spPr>
        <p:txBody>
          <a:bodyPr/>
          <a:lstStyle>
            <a:lvl1pPr algn="l" defTabSz="914400" rtl="0" eaLnBrk="1" latinLnBrk="0" hangingPunct="1">
              <a:lnSpc>
                <a:spcPct val="90000"/>
              </a:lnSpc>
              <a:spcBef>
                <a:spcPct val="0"/>
              </a:spcBef>
              <a:buNone/>
              <a:defRPr sz="2800" b="1" kern="1200">
                <a:solidFill>
                  <a:srgbClr val="404040"/>
                </a:solidFill>
                <a:latin typeface="+mj-lt"/>
                <a:ea typeface="+mj-ea"/>
                <a:cs typeface="+mj-cs"/>
              </a:defRPr>
            </a:lvl1pPr>
          </a:lstStyle>
          <a:p>
            <a:r>
              <a:rPr lang="en-US" dirty="0"/>
              <a:t>Practice = get a little better at it every time</a:t>
            </a:r>
          </a:p>
        </p:txBody>
      </p:sp>
    </p:spTree>
    <p:extLst>
      <p:ext uri="{BB962C8B-B14F-4D97-AF65-F5344CB8AC3E}">
        <p14:creationId xmlns:p14="http://schemas.microsoft.com/office/powerpoint/2010/main" val="3557937150"/>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Agile Estimating</a:t>
            </a:r>
          </a:p>
        </p:txBody>
      </p:sp>
    </p:spTree>
    <p:extLst>
      <p:ext uri="{BB962C8B-B14F-4D97-AF65-F5344CB8AC3E}">
        <p14:creationId xmlns:p14="http://schemas.microsoft.com/office/powerpoint/2010/main" val="2081758380"/>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estimating…</a:t>
            </a:r>
          </a:p>
        </p:txBody>
      </p:sp>
      <p:sp>
        <p:nvSpPr>
          <p:cNvPr id="3" name="Content Placeholder 2"/>
          <p:cNvSpPr>
            <a:spLocks noGrp="1"/>
          </p:cNvSpPr>
          <p:nvPr>
            <p:ph idx="1"/>
          </p:nvPr>
        </p:nvSpPr>
        <p:spPr>
          <a:xfrm>
            <a:off x="495300" y="1494366"/>
            <a:ext cx="11201400" cy="1304973"/>
          </a:xfrm>
        </p:spPr>
        <p:txBody>
          <a:bodyPr/>
          <a:lstStyle/>
          <a:p>
            <a:pPr marL="0" indent="0">
              <a:buNone/>
            </a:pPr>
            <a:r>
              <a:rPr lang="en-US" dirty="0"/>
              <a:t>…is people. We are terrible at it.</a:t>
            </a:r>
          </a:p>
          <a:p>
            <a:pPr marL="0" indent="0">
              <a:buNone/>
            </a:pPr>
            <a:endParaRPr lang="en-US" dirty="0"/>
          </a:p>
          <a:p>
            <a:pPr marL="0" indent="0">
              <a:buNone/>
            </a:pPr>
            <a:r>
              <a:rPr lang="en-US" dirty="0"/>
              <a:t>Particularly about making absolute estimates, that are also accurate.</a:t>
            </a:r>
          </a:p>
        </p:txBody>
      </p:sp>
      <p:grpSp>
        <p:nvGrpSpPr>
          <p:cNvPr id="5" name="Group 4"/>
          <p:cNvGrpSpPr/>
          <p:nvPr/>
        </p:nvGrpSpPr>
        <p:grpSpPr>
          <a:xfrm>
            <a:off x="6254221" y="3307888"/>
            <a:ext cx="1689471" cy="1607216"/>
            <a:chOff x="4812255" y="2797866"/>
            <a:chExt cx="1689471" cy="1607216"/>
          </a:xfrm>
        </p:grpSpPr>
        <p:sp>
          <p:nvSpPr>
            <p:cNvPr id="13" name="Oval 12"/>
            <p:cNvSpPr/>
            <p:nvPr/>
          </p:nvSpPr>
          <p:spPr>
            <a:xfrm>
              <a:off x="4812255" y="2797866"/>
              <a:ext cx="1689471" cy="1607216"/>
            </a:xfrm>
            <a:prstGeom prst="ellipse">
              <a:avLst/>
            </a:prstGeom>
            <a:solidFill>
              <a:schemeClr val="bg1"/>
            </a:solidFill>
            <a:ln w="28575"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23646" y="2984501"/>
              <a:ext cx="1266688" cy="1233946"/>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254180" y="3179234"/>
              <a:ext cx="805621" cy="844480"/>
            </a:xfrm>
            <a:prstGeom prst="ellipse">
              <a:avLst/>
            </a:prstGeom>
            <a:solidFill>
              <a:schemeClr val="bg1"/>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86057" y="3342505"/>
              <a:ext cx="541867" cy="517939"/>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p:cNvCxnSpPr/>
          <p:nvPr/>
        </p:nvCxnSpPr>
        <p:spPr>
          <a:xfrm>
            <a:off x="5446228" y="3505052"/>
            <a:ext cx="1299544" cy="1807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7369890" y="4715862"/>
            <a:ext cx="94246" cy="8111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039293" y="4742574"/>
            <a:ext cx="490761" cy="567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hevron 8"/>
          <p:cNvSpPr/>
          <p:nvPr/>
        </p:nvSpPr>
        <p:spPr>
          <a:xfrm rot="424585">
            <a:off x="5065807" y="3337293"/>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rot="16873517">
            <a:off x="7073793" y="5437986"/>
            <a:ext cx="556344" cy="351108"/>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rot="19273793">
            <a:off x="5670307" y="5154780"/>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p:cNvCxnSpPr/>
          <p:nvPr/>
        </p:nvCxnSpPr>
        <p:spPr>
          <a:xfrm rot="526542" flipV="1">
            <a:off x="10332718" y="589030"/>
            <a:ext cx="904240" cy="345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hevron 26"/>
          <p:cNvSpPr/>
          <p:nvPr/>
        </p:nvSpPr>
        <p:spPr>
          <a:xfrm rot="20469772">
            <a:off x="9826141" y="789571"/>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456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does this sailboat cost?</a:t>
            </a:r>
          </a:p>
        </p:txBody>
      </p:sp>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57</a:t>
            </a:fld>
            <a:endParaRPr lang="en-US"/>
          </a:p>
        </p:txBody>
      </p:sp>
      <p:pic>
        <p:nvPicPr>
          <p:cNvPr id="5" name="Picture 4"/>
          <p:cNvPicPr>
            <a:picLocks noChangeAspect="1"/>
          </p:cNvPicPr>
          <p:nvPr/>
        </p:nvPicPr>
        <p:blipFill>
          <a:blip r:embed="rId2"/>
          <a:stretch>
            <a:fillRect/>
          </a:stretch>
        </p:blipFill>
        <p:spPr>
          <a:xfrm>
            <a:off x="5410200" y="2324294"/>
            <a:ext cx="5886450" cy="3733800"/>
          </a:xfrm>
          <a:prstGeom prst="rect">
            <a:avLst/>
          </a:prstGeom>
        </p:spPr>
      </p:pic>
      <p:pic>
        <p:nvPicPr>
          <p:cNvPr id="6" name="Picture 5"/>
          <p:cNvPicPr>
            <a:picLocks noChangeAspect="1"/>
          </p:cNvPicPr>
          <p:nvPr/>
        </p:nvPicPr>
        <p:blipFill>
          <a:blip r:embed="rId3"/>
          <a:stretch>
            <a:fillRect/>
          </a:stretch>
        </p:blipFill>
        <p:spPr>
          <a:xfrm>
            <a:off x="523876" y="1362270"/>
            <a:ext cx="4200525" cy="4695825"/>
          </a:xfrm>
          <a:prstGeom prst="rect">
            <a:avLst/>
          </a:prstGeom>
        </p:spPr>
      </p:pic>
      <p:sp>
        <p:nvSpPr>
          <p:cNvPr id="7" name="TextBox 6"/>
          <p:cNvSpPr txBox="1"/>
          <p:nvPr/>
        </p:nvSpPr>
        <p:spPr>
          <a:xfrm>
            <a:off x="5410200" y="1274355"/>
            <a:ext cx="5105400" cy="914400"/>
          </a:xfrm>
          <a:prstGeom prst="rect">
            <a:avLst/>
          </a:prstGeom>
          <a:noFill/>
        </p:spPr>
        <p:txBody>
          <a:bodyPr wrap="none" lIns="0" tIns="0" rIns="0" bIns="0" rtlCol="0">
            <a:noAutofit/>
          </a:bodyPr>
          <a:lstStyle/>
          <a:p>
            <a:pPr>
              <a:lnSpc>
                <a:spcPct val="90000"/>
              </a:lnSpc>
            </a:pPr>
            <a:r>
              <a:rPr lang="en-US" sz="2800" b="1" dirty="0">
                <a:solidFill>
                  <a:srgbClr val="404040"/>
                </a:solidFill>
                <a:latin typeface="+mj-lt"/>
                <a:ea typeface="+mj-ea"/>
                <a:cs typeface="+mj-cs"/>
              </a:rPr>
              <a:t>Which sailboat is more expensive?</a:t>
            </a:r>
          </a:p>
        </p:txBody>
      </p:sp>
    </p:spTree>
    <p:extLst>
      <p:ext uri="{BB962C8B-B14F-4D97-AF65-F5344CB8AC3E}">
        <p14:creationId xmlns:p14="http://schemas.microsoft.com/office/powerpoint/2010/main" val="21375586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long will it take…</a:t>
            </a:r>
          </a:p>
        </p:txBody>
      </p:sp>
      <p:pic>
        <p:nvPicPr>
          <p:cNvPr id="1026" name="Picture 2" descr="http://conradhotels3.hilton.com/resources/media/ch/en_US/img/shared/carousel/main/CN_chicagosun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18" y="3237532"/>
            <a:ext cx="5392578" cy="2516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344833" y="187325"/>
            <a:ext cx="4402667" cy="3962400"/>
          </a:xfrm>
          <a:prstGeom prst="rect">
            <a:avLst/>
          </a:prstGeom>
        </p:spPr>
      </p:pic>
      <p:sp>
        <p:nvSpPr>
          <p:cNvPr id="6" name="TextBox 5"/>
          <p:cNvSpPr txBox="1"/>
          <p:nvPr/>
        </p:nvSpPr>
        <p:spPr>
          <a:xfrm>
            <a:off x="2662737" y="2533185"/>
            <a:ext cx="2438400" cy="914400"/>
          </a:xfrm>
          <a:prstGeom prst="rect">
            <a:avLst/>
          </a:prstGeom>
          <a:solidFill>
            <a:schemeClr val="bg1"/>
          </a:solidFill>
          <a:ln w="19050">
            <a:solidFill>
              <a:schemeClr val="accent5"/>
            </a:solidFill>
          </a:ln>
        </p:spPr>
        <p:txBody>
          <a:bodyPr wrap="none" lIns="0" tIns="0" rIns="0" bIns="0" rtlCol="0" anchor="ctr">
            <a:noAutofit/>
          </a:bodyPr>
          <a:lstStyle/>
          <a:p>
            <a:pPr>
              <a:lnSpc>
                <a:spcPct val="90000"/>
              </a:lnSpc>
            </a:pPr>
            <a:r>
              <a:rPr lang="en-US" dirty="0">
                <a:latin typeface="Calibri" panose="020F0502020204030204" pitchFamily="34" charset="0"/>
                <a:cs typeface="Calibri" panose="020F0502020204030204" pitchFamily="34" charset="0"/>
              </a:rPr>
              <a:t>   ….to drive to Chicago?</a:t>
            </a:r>
          </a:p>
        </p:txBody>
      </p:sp>
      <p:sp>
        <p:nvSpPr>
          <p:cNvPr id="9" name="TextBox 8"/>
          <p:cNvSpPr txBox="1"/>
          <p:nvPr/>
        </p:nvSpPr>
        <p:spPr>
          <a:xfrm>
            <a:off x="8001001" y="3866666"/>
            <a:ext cx="2060021" cy="1715468"/>
          </a:xfrm>
          <a:prstGeom prst="rect">
            <a:avLst/>
          </a:prstGeom>
          <a:solidFill>
            <a:schemeClr val="bg1"/>
          </a:solidFill>
          <a:ln w="19050">
            <a:solidFill>
              <a:schemeClr val="accent5"/>
            </a:solidFill>
          </a:ln>
        </p:spPr>
        <p:txBody>
          <a:bodyPr wrap="none" lIns="0" tIns="0" rIns="0" bIns="0" rtlCol="0" anchor="ctr">
            <a:noAutofit/>
          </a:bodyPr>
          <a:lstStyle/>
          <a:p>
            <a:pPr algn="ctr">
              <a:lnSpc>
                <a:spcPct val="90000"/>
              </a:lnSpc>
            </a:pPr>
            <a:r>
              <a:rPr lang="en-US" dirty="0">
                <a:latin typeface="Calibri" panose="020F0502020204030204" pitchFamily="34" charset="0"/>
                <a:cs typeface="Calibri" panose="020F0502020204030204" pitchFamily="34" charset="0"/>
              </a:rPr>
              <a:t>   …to read the last </a:t>
            </a:r>
          </a:p>
          <a:p>
            <a:pPr algn="ctr">
              <a:lnSpc>
                <a:spcPct val="90000"/>
              </a:lnSpc>
            </a:pPr>
            <a:r>
              <a:rPr lang="en-US" dirty="0">
                <a:latin typeface="Calibri" panose="020F0502020204030204" pitchFamily="34" charset="0"/>
                <a:cs typeface="Calibri" panose="020F0502020204030204" pitchFamily="34" charset="0"/>
              </a:rPr>
              <a:t>book in the </a:t>
            </a:r>
          </a:p>
          <a:p>
            <a:pPr algn="ctr">
              <a:lnSpc>
                <a:spcPct val="90000"/>
              </a:lnSpc>
            </a:pPr>
            <a:r>
              <a:rPr lang="en-US" dirty="0">
                <a:latin typeface="Calibri" panose="020F0502020204030204" pitchFamily="34" charset="0"/>
                <a:cs typeface="Calibri" panose="020F0502020204030204" pitchFamily="34" charset="0"/>
              </a:rPr>
              <a:t>Harry Potter </a:t>
            </a:r>
          </a:p>
          <a:p>
            <a:pPr algn="ctr">
              <a:lnSpc>
                <a:spcPct val="90000"/>
              </a:lnSpc>
            </a:pPr>
            <a:r>
              <a:rPr lang="en-US" dirty="0">
                <a:latin typeface="Calibri" panose="020F0502020204030204" pitchFamily="34" charset="0"/>
                <a:cs typeface="Calibri" panose="020F0502020204030204" pitchFamily="34" charset="0"/>
              </a:rPr>
              <a:t>series?</a:t>
            </a:r>
          </a:p>
        </p:txBody>
      </p:sp>
    </p:spTree>
    <p:extLst>
      <p:ext uri="{BB962C8B-B14F-4D97-AF65-F5344CB8AC3E}">
        <p14:creationId xmlns:p14="http://schemas.microsoft.com/office/powerpoint/2010/main" val="21718017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59</a:t>
            </a:fld>
            <a:endParaRPr lang="en-US"/>
          </a:p>
        </p:txBody>
      </p:sp>
      <p:pic>
        <p:nvPicPr>
          <p:cNvPr id="10" name="Picture 9"/>
          <p:cNvPicPr>
            <a:picLocks noChangeAspect="1"/>
          </p:cNvPicPr>
          <p:nvPr/>
        </p:nvPicPr>
        <p:blipFill>
          <a:blip r:embed="rId2"/>
          <a:stretch>
            <a:fillRect/>
          </a:stretch>
        </p:blipFill>
        <p:spPr>
          <a:xfrm>
            <a:off x="6324601" y="1286933"/>
            <a:ext cx="4402667" cy="3962400"/>
          </a:xfrm>
          <a:prstGeom prst="rect">
            <a:avLst/>
          </a:prstGeom>
        </p:spPr>
      </p:pic>
      <p:sp>
        <p:nvSpPr>
          <p:cNvPr id="7" name="Rectangle 6"/>
          <p:cNvSpPr/>
          <p:nvPr/>
        </p:nvSpPr>
        <p:spPr bwMode="gray">
          <a:xfrm>
            <a:off x="9677400" y="1515533"/>
            <a:ext cx="1295400" cy="3352800"/>
          </a:xfrm>
          <a:prstGeom prst="rect">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TextBox 11"/>
          <p:cNvSpPr txBox="1"/>
          <p:nvPr/>
        </p:nvSpPr>
        <p:spPr>
          <a:xfrm>
            <a:off x="533400" y="685800"/>
            <a:ext cx="4267200" cy="4724400"/>
          </a:xfrm>
          <a:prstGeom prst="rect">
            <a:avLst/>
          </a:prstGeom>
          <a:noFill/>
        </p:spPr>
        <p:txBody>
          <a:bodyPr wrap="none" lIns="0" tIns="0" rIns="0" bIns="0" rtlCol="0">
            <a:noAutofit/>
          </a:bodyPr>
          <a:lstStyle/>
          <a:p>
            <a:pPr>
              <a:lnSpc>
                <a:spcPct val="90000"/>
              </a:lnSpc>
            </a:pPr>
            <a:r>
              <a:rPr lang="en-US" sz="2400" dirty="0"/>
              <a:t>Estimation by analogy:</a:t>
            </a:r>
          </a:p>
          <a:p>
            <a:pPr>
              <a:lnSpc>
                <a:spcPct val="90000"/>
              </a:lnSpc>
            </a:pPr>
            <a:endParaRPr lang="en-US" sz="2400" dirty="0"/>
          </a:p>
          <a:p>
            <a:pPr marL="285750" indent="-285750">
              <a:lnSpc>
                <a:spcPct val="9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This looks about the same size as the</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previous book… maybe a little bigger.</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Estimate size of work, then pace:</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Book seems to be about 600 pages…</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I read about 1 page in 1 ½ mins…</a:t>
            </a:r>
          </a:p>
          <a:p>
            <a:pPr>
              <a:lnSpc>
                <a:spcPct val="90000"/>
              </a:lnSpc>
            </a:pPr>
            <a:r>
              <a:rPr lang="en-US" sz="2400" dirty="0">
                <a:latin typeface="Calibri" panose="020F0502020204030204" pitchFamily="34" charset="0"/>
                <a:cs typeface="Calibri" panose="020F0502020204030204" pitchFamily="34" charset="0"/>
              </a:rPr>
              <a:t>So 40 pages an hour…</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600/40 = 15 hours</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Distance to Chicago / mph….</a:t>
            </a:r>
          </a:p>
        </p:txBody>
      </p:sp>
    </p:spTree>
    <p:extLst>
      <p:ext uri="{BB962C8B-B14F-4D97-AF65-F5344CB8AC3E}">
        <p14:creationId xmlns:p14="http://schemas.microsoft.com/office/powerpoint/2010/main" val="16975237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DF0F19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180975"/>
            <a:ext cx="8534400" cy="6496050"/>
          </a:xfrm>
          <a:prstGeom prst="rect">
            <a:avLst/>
          </a:prstGeom>
        </p:spPr>
      </p:pic>
    </p:spTree>
    <p:extLst>
      <p:ext uri="{BB962C8B-B14F-4D97-AF65-F5344CB8AC3E}">
        <p14:creationId xmlns:p14="http://schemas.microsoft.com/office/powerpoint/2010/main" val="2189350719"/>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size, derive duration</a:t>
            </a:r>
          </a:p>
        </p:txBody>
      </p:sp>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60</a:t>
            </a:fld>
            <a:endParaRPr lang="en-US"/>
          </a:p>
        </p:txBody>
      </p:sp>
      <p:sp>
        <p:nvSpPr>
          <p:cNvPr id="6" name="Rectangle 5"/>
          <p:cNvSpPr/>
          <p:nvPr/>
        </p:nvSpPr>
        <p:spPr bwMode="gray">
          <a:xfrm>
            <a:off x="1143000" y="1676400"/>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Size</a:t>
            </a:r>
          </a:p>
        </p:txBody>
      </p:sp>
      <p:sp>
        <p:nvSpPr>
          <p:cNvPr id="7" name="Rectangle 6"/>
          <p:cNvSpPr/>
          <p:nvPr/>
        </p:nvSpPr>
        <p:spPr bwMode="gray">
          <a:xfrm>
            <a:off x="4419600" y="1696844"/>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Calculation</a:t>
            </a:r>
          </a:p>
        </p:txBody>
      </p:sp>
      <p:sp>
        <p:nvSpPr>
          <p:cNvPr id="8" name="Rectangle 7"/>
          <p:cNvSpPr/>
          <p:nvPr/>
        </p:nvSpPr>
        <p:spPr bwMode="gray">
          <a:xfrm>
            <a:off x="7696200" y="1696844"/>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Duration</a:t>
            </a:r>
          </a:p>
        </p:txBody>
      </p:sp>
      <p:sp>
        <p:nvSpPr>
          <p:cNvPr id="9" name="Right Arrow 8"/>
          <p:cNvSpPr/>
          <p:nvPr/>
        </p:nvSpPr>
        <p:spPr bwMode="gray">
          <a:xfrm>
            <a:off x="3315900" y="2667000"/>
            <a:ext cx="1371600" cy="398656"/>
          </a:xfrm>
          <a:prstGeom prst="rightArrow">
            <a:avLst/>
          </a:prstGeom>
          <a:solidFill>
            <a:schemeClr val="accent2"/>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Calibri" panose="020F0502020204030204" pitchFamily="34" charset="0"/>
              <a:cs typeface="Calibri" panose="020F0502020204030204" pitchFamily="34" charset="0"/>
            </a:endParaRPr>
          </a:p>
        </p:txBody>
      </p:sp>
      <p:sp>
        <p:nvSpPr>
          <p:cNvPr id="10" name="Right Arrow 9"/>
          <p:cNvSpPr/>
          <p:nvPr/>
        </p:nvSpPr>
        <p:spPr bwMode="gray">
          <a:xfrm>
            <a:off x="6629400" y="2663283"/>
            <a:ext cx="1371600" cy="398656"/>
          </a:xfrm>
          <a:prstGeom prst="rightArrow">
            <a:avLst/>
          </a:prstGeom>
          <a:solidFill>
            <a:schemeClr val="accent2"/>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Calibri" panose="020F0502020204030204" pitchFamily="34" charset="0"/>
              <a:cs typeface="Calibri" panose="020F0502020204030204" pitchFamily="34" charset="0"/>
            </a:endParaRPr>
          </a:p>
        </p:txBody>
      </p:sp>
      <p:sp>
        <p:nvSpPr>
          <p:cNvPr id="11" name="Rectangle 10"/>
          <p:cNvSpPr/>
          <p:nvPr/>
        </p:nvSpPr>
        <p:spPr bwMode="gray">
          <a:xfrm>
            <a:off x="1143000" y="4170556"/>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700 </a:t>
            </a:r>
          </a:p>
          <a:p>
            <a:pPr algn="ctr">
              <a:lnSpc>
                <a:spcPct val="90000"/>
              </a:lnSpc>
            </a:pPr>
            <a:r>
              <a:rPr lang="en-US" sz="3600" dirty="0">
                <a:solidFill>
                  <a:schemeClr val="bg1"/>
                </a:solidFill>
                <a:latin typeface="Calibri" panose="020F0502020204030204" pitchFamily="34" charset="0"/>
                <a:cs typeface="Calibri" panose="020F0502020204030204" pitchFamily="34" charset="0"/>
              </a:rPr>
              <a:t>…“units”</a:t>
            </a:r>
          </a:p>
        </p:txBody>
      </p:sp>
      <p:sp>
        <p:nvSpPr>
          <p:cNvPr id="12" name="Rectangle 11"/>
          <p:cNvSpPr/>
          <p:nvPr/>
        </p:nvSpPr>
        <p:spPr bwMode="gray">
          <a:xfrm>
            <a:off x="4419600" y="4191000"/>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Velocity = 20</a:t>
            </a:r>
          </a:p>
        </p:txBody>
      </p:sp>
      <p:sp>
        <p:nvSpPr>
          <p:cNvPr id="13" name="Rectangle 12"/>
          <p:cNvSpPr/>
          <p:nvPr/>
        </p:nvSpPr>
        <p:spPr bwMode="gray">
          <a:xfrm>
            <a:off x="7696200" y="4191000"/>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700/20=35 iterations</a:t>
            </a:r>
          </a:p>
        </p:txBody>
      </p:sp>
    </p:spTree>
    <p:extLst>
      <p:ext uri="{BB962C8B-B14F-4D97-AF65-F5344CB8AC3E}">
        <p14:creationId xmlns:p14="http://schemas.microsoft.com/office/powerpoint/2010/main" val="1423149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Story Points</a:t>
            </a:r>
          </a:p>
        </p:txBody>
      </p:sp>
    </p:spTree>
    <p:extLst>
      <p:ext uri="{BB962C8B-B14F-4D97-AF65-F5344CB8AC3E}">
        <p14:creationId xmlns:p14="http://schemas.microsoft.com/office/powerpoint/2010/main" val="1144968002"/>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story points?</a:t>
            </a:r>
          </a:p>
        </p:txBody>
      </p:sp>
      <p:sp>
        <p:nvSpPr>
          <p:cNvPr id="3" name="Content Placeholder 2"/>
          <p:cNvSpPr>
            <a:spLocks noGrp="1"/>
          </p:cNvSpPr>
          <p:nvPr>
            <p:ph idx="1"/>
          </p:nvPr>
        </p:nvSpPr>
        <p:spPr>
          <a:xfrm>
            <a:off x="413004" y="1371600"/>
            <a:ext cx="11365992" cy="2763834"/>
          </a:xfrm>
        </p:spPr>
        <p:txBody>
          <a:bodyPr/>
          <a:lstStyle/>
          <a:p>
            <a:r>
              <a:rPr lang="en-US" dirty="0">
                <a:latin typeface="Calibri" panose="020F0502020204030204" pitchFamily="34" charset="0"/>
                <a:cs typeface="Calibri" panose="020F0502020204030204" pitchFamily="34" charset="0"/>
              </a:rPr>
              <a:t>Relative estimates – humans are good at these</a:t>
            </a:r>
          </a:p>
          <a:p>
            <a:r>
              <a:rPr lang="en-US" dirty="0">
                <a:latin typeface="Calibri" panose="020F0502020204030204" pitchFamily="34" charset="0"/>
                <a:cs typeface="Calibri" panose="020F0502020204030204" pitchFamily="34" charset="0"/>
              </a:rPr>
              <a:t>Great for long-term planning</a:t>
            </a:r>
          </a:p>
          <a:p>
            <a:r>
              <a:rPr lang="en-US" dirty="0">
                <a:latin typeface="Calibri" panose="020F0502020204030204" pitchFamily="34" charset="0"/>
                <a:cs typeface="Calibri" panose="020F0502020204030204" pitchFamily="34" charset="0"/>
              </a:rPr>
              <a:t>Law of large numbers – estimates eventually ‘even out’</a:t>
            </a:r>
          </a:p>
          <a:p>
            <a:r>
              <a:rPr lang="en-US" dirty="0">
                <a:latin typeface="Calibri" panose="020F0502020204030204" pitchFamily="34" charset="0"/>
                <a:cs typeface="Calibri" panose="020F0502020204030204" pitchFamily="34" charset="0"/>
              </a:rPr>
              <a:t>(Not useful for sprint planning &gt; for that we use tasks/hours)</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12450937"/>
              </p:ext>
            </p:extLst>
          </p:nvPr>
        </p:nvGraphicFramePr>
        <p:xfrm>
          <a:off x="914400" y="3810000"/>
          <a:ext cx="3377142" cy="1965258"/>
        </p:xfrm>
        <a:graphic>
          <a:graphicData uri="http://schemas.openxmlformats.org/drawingml/2006/table">
            <a:tbl>
              <a:tblPr firstRow="1" bandRow="1">
                <a:tableStyleId>{FABFCF23-3B69-468F-B69F-88F6DE6A72F2}</a:tableStyleId>
              </a:tblPr>
              <a:tblGrid>
                <a:gridCol w="2667000">
                  <a:extLst>
                    <a:ext uri="{9D8B030D-6E8A-4147-A177-3AD203B41FA5}">
                      <a16:colId xmlns:a16="http://schemas.microsoft.com/office/drawing/2014/main" val="20000"/>
                    </a:ext>
                  </a:extLst>
                </a:gridCol>
                <a:gridCol w="710142">
                  <a:extLst>
                    <a:ext uri="{9D8B030D-6E8A-4147-A177-3AD203B41FA5}">
                      <a16:colId xmlns:a16="http://schemas.microsoft.com/office/drawing/2014/main" val="20001"/>
                    </a:ext>
                  </a:extLst>
                </a:gridCol>
              </a:tblGrid>
              <a:tr h="292466">
                <a:tc gridSpan="2">
                  <a:txBody>
                    <a:bodyPr/>
                    <a:lstStyle/>
                    <a:p>
                      <a:pPr algn="ctr"/>
                      <a:r>
                        <a:rPr lang="en-US" dirty="0"/>
                        <a:t>Product Backlog</a:t>
                      </a:r>
                    </a:p>
                  </a:txBody>
                  <a:tcPr/>
                </a:tc>
                <a:tc hMerge="1">
                  <a:txBody>
                    <a:bodyPr/>
                    <a:lstStyle/>
                    <a:p>
                      <a:endParaRPr lang="en-US" dirty="0"/>
                    </a:p>
                  </a:txBody>
                  <a:tcPr/>
                </a:tc>
                <a:extLst>
                  <a:ext uri="{0D108BD9-81ED-4DB2-BD59-A6C34878D82A}">
                    <a16:rowId xmlns:a16="http://schemas.microsoft.com/office/drawing/2014/main" val="10000"/>
                  </a:ext>
                </a:extLst>
              </a:tr>
              <a:tr h="283779">
                <a:tc>
                  <a:txBody>
                    <a:bodyPr/>
                    <a:lstStyle/>
                    <a:p>
                      <a:r>
                        <a:rPr lang="en-US" dirty="0"/>
                        <a:t>As a user, I …</a:t>
                      </a:r>
                    </a:p>
                  </a:txBody>
                  <a:tcPr/>
                </a:tc>
                <a:tc>
                  <a:txBody>
                    <a:bodyPr/>
                    <a:lstStyle/>
                    <a:p>
                      <a:r>
                        <a:rPr lang="en-US" dirty="0"/>
                        <a:t>3</a:t>
                      </a:r>
                    </a:p>
                  </a:txBody>
                  <a:tcPr/>
                </a:tc>
                <a:extLst>
                  <a:ext uri="{0D108BD9-81ED-4DB2-BD59-A6C34878D82A}">
                    <a16:rowId xmlns:a16="http://schemas.microsoft.com/office/drawing/2014/main" val="10001"/>
                  </a:ext>
                </a:extLst>
              </a:tr>
              <a:tr h="194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5</a:t>
                      </a:r>
                    </a:p>
                  </a:txBody>
                  <a:tcPr/>
                </a:tc>
                <a:extLst>
                  <a:ext uri="{0D108BD9-81ED-4DB2-BD59-A6C34878D82A}">
                    <a16:rowId xmlns:a16="http://schemas.microsoft.com/office/drawing/2014/main" val="10002"/>
                  </a:ext>
                </a:extLst>
              </a:tr>
              <a:tr h="2859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2</a:t>
                      </a:r>
                    </a:p>
                  </a:txBody>
                  <a:tcPr/>
                </a:tc>
                <a:extLst>
                  <a:ext uri="{0D108BD9-81ED-4DB2-BD59-A6C34878D82A}">
                    <a16:rowId xmlns:a16="http://schemas.microsoft.com/office/drawing/2014/main" val="10003"/>
                  </a:ext>
                </a:extLst>
              </a:tr>
              <a:tr h="50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sp>
        <p:nvSpPr>
          <p:cNvPr id="10" name="Circular Arrow 9"/>
          <p:cNvSpPr/>
          <p:nvPr/>
        </p:nvSpPr>
        <p:spPr bwMode="gray">
          <a:xfrm rot="5400000" flipH="1">
            <a:off x="3758142" y="5177616"/>
            <a:ext cx="1066800" cy="1135028"/>
          </a:xfrm>
          <a:prstGeom prst="circularArrow">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9" name="TextBox 8"/>
          <p:cNvSpPr txBox="1"/>
          <p:nvPr/>
        </p:nvSpPr>
        <p:spPr>
          <a:xfrm>
            <a:off x="2289966" y="5646773"/>
            <a:ext cx="2234142" cy="762001"/>
          </a:xfrm>
          <a:prstGeom prst="rect">
            <a:avLst/>
          </a:prstGeom>
          <a:solidFill>
            <a:schemeClr val="bg1"/>
          </a:solidFill>
          <a:ln>
            <a:solidFill>
              <a:schemeClr val="accent5"/>
            </a:solidFill>
          </a:ln>
        </p:spPr>
        <p:txBody>
          <a:bodyPr wrap="none" lIns="0" tIns="0" rIns="0" bIns="0" rtlCol="0" anchor="ctr">
            <a:noAutofit/>
          </a:bodyPr>
          <a:lstStyle/>
          <a:p>
            <a:pPr>
              <a:lnSpc>
                <a:spcPct val="90000"/>
              </a:lnSpc>
            </a:pPr>
            <a:r>
              <a:rPr lang="en-US" dirty="0"/>
              <a:t>    We’re talking about </a:t>
            </a:r>
          </a:p>
          <a:p>
            <a:pPr algn="ctr">
              <a:lnSpc>
                <a:spcPct val="90000"/>
              </a:lnSpc>
            </a:pPr>
            <a:r>
              <a:rPr lang="en-US" dirty="0"/>
              <a:t>these</a:t>
            </a:r>
          </a:p>
        </p:txBody>
      </p:sp>
      <p:graphicFrame>
        <p:nvGraphicFramePr>
          <p:cNvPr id="11" name="Table 10">
            <a:extLst>
              <a:ext uri="{FF2B5EF4-FFF2-40B4-BE49-F238E27FC236}">
                <a16:creationId xmlns:a16="http://schemas.microsoft.com/office/drawing/2014/main" id="{E779E014-B1E0-41A7-A6B5-69BEBD81B3B0}"/>
              </a:ext>
            </a:extLst>
          </p:cNvPr>
          <p:cNvGraphicFramePr>
            <a:graphicFrameLocks noGrp="1"/>
          </p:cNvGraphicFramePr>
          <p:nvPr>
            <p:extLst>
              <p:ext uri="{D42A27DB-BD31-4B8C-83A1-F6EECF244321}">
                <p14:modId xmlns:p14="http://schemas.microsoft.com/office/powerpoint/2010/main" val="3745277227"/>
              </p:ext>
            </p:extLst>
          </p:nvPr>
        </p:nvGraphicFramePr>
        <p:xfrm>
          <a:off x="5257800" y="3810000"/>
          <a:ext cx="3377142" cy="2026218"/>
        </p:xfrm>
        <a:graphic>
          <a:graphicData uri="http://schemas.openxmlformats.org/drawingml/2006/table">
            <a:tbl>
              <a:tblPr firstRow="1" bandRow="1">
                <a:tableStyleId>{1E171933-4619-4E11-9A3F-F7608DF75F80}</a:tableStyleId>
              </a:tblPr>
              <a:tblGrid>
                <a:gridCol w="2667000">
                  <a:extLst>
                    <a:ext uri="{9D8B030D-6E8A-4147-A177-3AD203B41FA5}">
                      <a16:colId xmlns:a16="http://schemas.microsoft.com/office/drawing/2014/main" val="20000"/>
                    </a:ext>
                  </a:extLst>
                </a:gridCol>
                <a:gridCol w="710142">
                  <a:extLst>
                    <a:ext uri="{9D8B030D-6E8A-4147-A177-3AD203B41FA5}">
                      <a16:colId xmlns:a16="http://schemas.microsoft.com/office/drawing/2014/main" val="20001"/>
                    </a:ext>
                  </a:extLst>
                </a:gridCol>
              </a:tblGrid>
              <a:tr h="292466">
                <a:tc gridSpan="2">
                  <a:txBody>
                    <a:bodyPr/>
                    <a:lstStyle/>
                    <a:p>
                      <a:pPr algn="ctr"/>
                      <a:r>
                        <a:rPr lang="en-US" dirty="0"/>
                        <a:t>Sprint Backlog</a:t>
                      </a:r>
                    </a:p>
                  </a:txBody>
                  <a:tcPr/>
                </a:tc>
                <a:tc hMerge="1">
                  <a:txBody>
                    <a:bodyPr/>
                    <a:lstStyle/>
                    <a:p>
                      <a:endParaRPr lang="en-US" dirty="0"/>
                    </a:p>
                  </a:txBody>
                  <a:tcPr/>
                </a:tc>
                <a:extLst>
                  <a:ext uri="{0D108BD9-81ED-4DB2-BD59-A6C34878D82A}">
                    <a16:rowId xmlns:a16="http://schemas.microsoft.com/office/drawing/2014/main" val="10000"/>
                  </a:ext>
                </a:extLst>
              </a:tr>
              <a:tr h="283779">
                <a:tc>
                  <a:txBody>
                    <a:bodyPr/>
                    <a:lstStyle/>
                    <a:p>
                      <a:r>
                        <a:rPr lang="en-US" dirty="0"/>
                        <a:t>Set up test environment</a:t>
                      </a:r>
                    </a:p>
                  </a:txBody>
                  <a:tcPr/>
                </a:tc>
                <a:tc>
                  <a:txBody>
                    <a:bodyPr/>
                    <a:lstStyle/>
                    <a:p>
                      <a:r>
                        <a:rPr lang="en-US" dirty="0"/>
                        <a:t>12</a:t>
                      </a:r>
                    </a:p>
                  </a:txBody>
                  <a:tcPr/>
                </a:tc>
                <a:extLst>
                  <a:ext uri="{0D108BD9-81ED-4DB2-BD59-A6C34878D82A}">
                    <a16:rowId xmlns:a16="http://schemas.microsoft.com/office/drawing/2014/main" val="10001"/>
                  </a:ext>
                </a:extLst>
              </a:tr>
              <a:tr h="194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Automate the feature </a:t>
                      </a:r>
                    </a:p>
                  </a:txBody>
                  <a:tcPr/>
                </a:tc>
                <a:tc>
                  <a:txBody>
                    <a:bodyPr/>
                    <a:lstStyle/>
                    <a:p>
                      <a:r>
                        <a:rPr lang="en-US" dirty="0"/>
                        <a:t>16</a:t>
                      </a:r>
                    </a:p>
                  </a:txBody>
                  <a:tcPr/>
                </a:tc>
                <a:extLst>
                  <a:ext uri="{0D108BD9-81ED-4DB2-BD59-A6C34878D82A}">
                    <a16:rowId xmlns:a16="http://schemas.microsoft.com/office/drawing/2014/main" val="10002"/>
                  </a:ext>
                </a:extLst>
              </a:tr>
              <a:tr h="426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Misc</a:t>
                      </a:r>
                      <a:r>
                        <a:rPr lang="en-US" dirty="0"/>
                        <a:t> Support cases</a:t>
                      </a:r>
                    </a:p>
                  </a:txBody>
                  <a:tcPr/>
                </a:tc>
                <a:tc>
                  <a:txBody>
                    <a:bodyPr/>
                    <a:lstStyle/>
                    <a:p>
                      <a:r>
                        <a:rPr lang="en-US" dirty="0"/>
                        <a:t>12</a:t>
                      </a:r>
                    </a:p>
                  </a:txBody>
                  <a:tcPr/>
                </a:tc>
                <a:extLst>
                  <a:ext uri="{0D108BD9-81ED-4DB2-BD59-A6C34878D82A}">
                    <a16:rowId xmlns:a16="http://schemas.microsoft.com/office/drawing/2014/main" val="10003"/>
                  </a:ext>
                </a:extLst>
              </a:tr>
              <a:tr h="50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Split the reporting logs</a:t>
                      </a:r>
                    </a:p>
                  </a:txBody>
                  <a:tcPr/>
                </a:tc>
                <a:tc>
                  <a:txBody>
                    <a:bodyPr/>
                    <a:lstStyle/>
                    <a:p>
                      <a:r>
                        <a:rPr lang="en-US" dirty="0"/>
                        <a:t>8</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232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story points?</a:t>
            </a:r>
          </a:p>
        </p:txBody>
      </p:sp>
      <p:sp>
        <p:nvSpPr>
          <p:cNvPr id="3" name="Content Placeholder 2"/>
          <p:cNvSpPr>
            <a:spLocks noGrp="1"/>
          </p:cNvSpPr>
          <p:nvPr>
            <p:ph idx="1"/>
          </p:nvPr>
        </p:nvSpPr>
        <p:spPr>
          <a:xfrm>
            <a:off x="413004" y="1476375"/>
            <a:ext cx="11365992" cy="1507079"/>
          </a:xfrm>
        </p:spPr>
        <p:txBody>
          <a:bodyPr>
            <a:normAutofit fontScale="25000" lnSpcReduction="20000"/>
          </a:bodyPr>
          <a:lstStyle/>
          <a:p>
            <a:r>
              <a:rPr lang="en-US" sz="9600" dirty="0">
                <a:solidFill>
                  <a:schemeClr val="bg2">
                    <a:lumMod val="50000"/>
                  </a:schemeClr>
                </a:solidFill>
                <a:latin typeface="Calibri" panose="020F0502020204030204" pitchFamily="34" charset="0"/>
                <a:cs typeface="Calibri" panose="020F0502020204030204" pitchFamily="34" charset="0"/>
              </a:rPr>
              <a:t>How long a user story will take (effort)</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Allows teams with different skillsets to use the same unit of measurement</a:t>
            </a:r>
          </a:p>
          <a:p>
            <a:r>
              <a:rPr lang="en-US" sz="9600" i="1" dirty="0">
                <a:solidFill>
                  <a:schemeClr val="bg2">
                    <a:lumMod val="50000"/>
                  </a:schemeClr>
                </a:solidFill>
                <a:latin typeface="Calibri" panose="020F0502020204030204" pitchFamily="34" charset="0"/>
                <a:cs typeface="Calibri" panose="020F0502020204030204" pitchFamily="34" charset="0"/>
              </a:rPr>
              <a:t>Influenced</a:t>
            </a:r>
            <a:r>
              <a:rPr lang="en-US" sz="9600" dirty="0">
                <a:solidFill>
                  <a:schemeClr val="bg2">
                    <a:lumMod val="50000"/>
                  </a:schemeClr>
                </a:solidFill>
                <a:latin typeface="Calibri" panose="020F0502020204030204" pitchFamily="34" charset="0"/>
                <a:cs typeface="Calibri" panose="020F0502020204030204" pitchFamily="34" charset="0"/>
              </a:rPr>
              <a:t> by complexity, uncertainty, risk, volume of work, etc.</a:t>
            </a:r>
          </a:p>
          <a:p>
            <a:r>
              <a:rPr lang="en-US" sz="9600" dirty="0">
                <a:solidFill>
                  <a:schemeClr val="bg2">
                    <a:lumMod val="50000"/>
                  </a:schemeClr>
                </a:solidFill>
                <a:latin typeface="Calibri" panose="020F0502020204030204" pitchFamily="34" charset="0"/>
                <a:cs typeface="Calibri" panose="020F0502020204030204" pitchFamily="34" charset="0"/>
              </a:rPr>
              <a:t>Points are unit-less</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We use modified Fibonacci: 0, ½, 1, 2, 3, 5, 8, 13, 20, 40, 100 </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Each number averages out to being roughly 60% larger than the last</a:t>
            </a:r>
          </a:p>
          <a:p>
            <a:pPr marL="457200" lvl="2">
              <a:spcBef>
                <a:spcPts val="1800"/>
              </a:spcBef>
            </a:pPr>
            <a:r>
              <a:rPr lang="en-US" sz="9600" dirty="0">
                <a:solidFill>
                  <a:schemeClr val="bg2">
                    <a:lumMod val="50000"/>
                  </a:schemeClr>
                </a:solidFill>
                <a:latin typeface="Calibri" panose="020F0502020204030204" pitchFamily="34" charset="0"/>
                <a:cs typeface="Calibri" panose="020F0502020204030204" pitchFamily="34" charset="0"/>
              </a:rPr>
              <a:t>Math properties hold</a:t>
            </a:r>
          </a:p>
          <a:p>
            <a:pPr lvl="3"/>
            <a:r>
              <a:rPr lang="en-US" sz="9600" dirty="0">
                <a:solidFill>
                  <a:schemeClr val="bg2">
                    <a:lumMod val="50000"/>
                  </a:schemeClr>
                </a:solidFill>
                <a:latin typeface="Calibri" panose="020F0502020204030204" pitchFamily="34" charset="0"/>
                <a:cs typeface="Calibri" panose="020F0502020204030204" pitchFamily="34" charset="0"/>
              </a:rPr>
              <a:t>5 + 5 = 10</a:t>
            </a:r>
          </a:p>
          <a:p>
            <a:pPr marL="228600" lvl="1">
              <a:spcBef>
                <a:spcPts val="18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71690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to story points</a:t>
            </a:r>
          </a:p>
        </p:txBody>
      </p:sp>
      <p:sp>
        <p:nvSpPr>
          <p:cNvPr id="3" name="Content Placeholder 2"/>
          <p:cNvSpPr>
            <a:spLocks noGrp="1"/>
          </p:cNvSpPr>
          <p:nvPr>
            <p:ph idx="1"/>
          </p:nvPr>
        </p:nvSpPr>
        <p:spPr>
          <a:xfrm>
            <a:off x="495300" y="1494366"/>
            <a:ext cx="11201400" cy="2763834"/>
          </a:xfrm>
        </p:spPr>
        <p:txBody>
          <a:bodyPr/>
          <a:lstStyle/>
          <a:p>
            <a:r>
              <a:rPr lang="en-US" dirty="0">
                <a:latin typeface="Calibri" panose="020F0502020204030204" pitchFamily="34" charset="0"/>
                <a:cs typeface="Calibri" panose="020F0502020204030204" pitchFamily="34" charset="0"/>
              </a:rPr>
              <a:t>They are additive; time-based estimates might not be</a:t>
            </a:r>
          </a:p>
          <a:p>
            <a:r>
              <a:rPr lang="en-US" dirty="0">
                <a:latin typeface="Calibri" panose="020F0502020204030204" pitchFamily="34" charset="0"/>
                <a:cs typeface="Calibri" panose="020F0502020204030204" pitchFamily="34" charset="0"/>
              </a:rPr>
              <a:t>They help avoid problems with unit confusion </a:t>
            </a:r>
          </a:p>
          <a:p>
            <a:r>
              <a:rPr lang="en-US" dirty="0">
                <a:latin typeface="Calibri" panose="020F0502020204030204" pitchFamily="34" charset="0"/>
                <a:cs typeface="Calibri" panose="020F0502020204030204" pitchFamily="34" charset="0"/>
              </a:rPr>
              <a:t>It is much easier (especially initially) to do relative sizing</a:t>
            </a:r>
          </a:p>
          <a:p>
            <a:r>
              <a:rPr lang="en-US" dirty="0">
                <a:latin typeface="Calibri" panose="020F0502020204030204" pitchFamily="34" charset="0"/>
                <a:cs typeface="Calibri" panose="020F0502020204030204" pitchFamily="34" charset="0"/>
              </a:rPr>
              <a:t>They allow the product owner to prioritize the product backlog</a:t>
            </a:r>
          </a:p>
          <a:p>
            <a:r>
              <a:rPr lang="en-US" dirty="0">
                <a:latin typeface="Calibri" panose="020F0502020204030204" pitchFamily="34" charset="0"/>
                <a:cs typeface="Calibri" panose="020F0502020204030204" pitchFamily="34" charset="0"/>
              </a:rPr>
              <a:t>They allow the organization to make longer-term predictions</a:t>
            </a:r>
          </a:p>
          <a:p>
            <a:endParaRPr lang="en-US" dirty="0"/>
          </a:p>
        </p:txBody>
      </p:sp>
    </p:spTree>
    <p:extLst>
      <p:ext uri="{BB962C8B-B14F-4D97-AF65-F5344CB8AC3E}">
        <p14:creationId xmlns:p14="http://schemas.microsoft.com/office/powerpoint/2010/main" val="350928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estimating</a:t>
            </a:r>
          </a:p>
        </p:txBody>
      </p:sp>
      <p:sp>
        <p:nvSpPr>
          <p:cNvPr id="5" name="Freeform 62"/>
          <p:cNvSpPr>
            <a:spLocks noEditPoints="1"/>
          </p:cNvSpPr>
          <p:nvPr/>
        </p:nvSpPr>
        <p:spPr bwMode="auto">
          <a:xfrm>
            <a:off x="9435756" y="1987719"/>
            <a:ext cx="1893660" cy="1777231"/>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148 w 176"/>
              <a:gd name="T35" fmla="*/ 176 h 176"/>
              <a:gd name="T36" fmla="*/ 152 w 176"/>
              <a:gd name="T37" fmla="*/ 172 h 176"/>
              <a:gd name="T38" fmla="*/ 152 w 176"/>
              <a:gd name="T39" fmla="*/ 74 h 176"/>
              <a:gd name="T40" fmla="*/ 169 w 176"/>
              <a:gd name="T41" fmla="*/ 91 h 176"/>
              <a:gd name="T42" fmla="*/ 172 w 176"/>
              <a:gd name="T43" fmla="*/ 92 h 176"/>
              <a:gd name="T44" fmla="*/ 176 w 176"/>
              <a:gd name="T45" fmla="*/ 88 h 176"/>
              <a:gd name="T46" fmla="*/ 175 w 176"/>
              <a:gd name="T47" fmla="*/ 85 h 176"/>
              <a:gd name="T48" fmla="*/ 120 w 176"/>
              <a:gd name="T49" fmla="*/ 16 h 176"/>
              <a:gd name="T50" fmla="*/ 136 w 176"/>
              <a:gd name="T51" fmla="*/ 16 h 176"/>
              <a:gd name="T52" fmla="*/ 136 w 176"/>
              <a:gd name="T53" fmla="*/ 46 h 176"/>
              <a:gd name="T54" fmla="*/ 120 w 176"/>
              <a:gd name="T55" fmla="*/ 30 h 176"/>
              <a:gd name="T56" fmla="*/ 120 w 176"/>
              <a:gd name="T57" fmla="*/ 16 h 176"/>
              <a:gd name="T58" fmla="*/ 64 w 176"/>
              <a:gd name="T59" fmla="*/ 168 h 176"/>
              <a:gd name="T60" fmla="*/ 32 w 176"/>
              <a:gd name="T61" fmla="*/ 168 h 176"/>
              <a:gd name="T62" fmla="*/ 32 w 176"/>
              <a:gd name="T63" fmla="*/ 160 h 176"/>
              <a:gd name="T64" fmla="*/ 64 w 176"/>
              <a:gd name="T65" fmla="*/ 160 h 176"/>
              <a:gd name="T66" fmla="*/ 64 w 176"/>
              <a:gd name="T67" fmla="*/ 168 h 176"/>
              <a:gd name="T68" fmla="*/ 104 w 176"/>
              <a:gd name="T69" fmla="*/ 168 h 176"/>
              <a:gd name="T70" fmla="*/ 72 w 176"/>
              <a:gd name="T71" fmla="*/ 168 h 176"/>
              <a:gd name="T72" fmla="*/ 72 w 176"/>
              <a:gd name="T73" fmla="*/ 104 h 176"/>
              <a:gd name="T74" fmla="*/ 104 w 176"/>
              <a:gd name="T75" fmla="*/ 104 h 176"/>
              <a:gd name="T76" fmla="*/ 104 w 176"/>
              <a:gd name="T77" fmla="*/ 168 h 176"/>
              <a:gd name="T78" fmla="*/ 144 w 176"/>
              <a:gd name="T79" fmla="*/ 168 h 176"/>
              <a:gd name="T80" fmla="*/ 112 w 176"/>
              <a:gd name="T81" fmla="*/ 168 h 176"/>
              <a:gd name="T82" fmla="*/ 112 w 176"/>
              <a:gd name="T83" fmla="*/ 160 h 176"/>
              <a:gd name="T84" fmla="*/ 144 w 176"/>
              <a:gd name="T85" fmla="*/ 160 h 176"/>
              <a:gd name="T86" fmla="*/ 144 w 176"/>
              <a:gd name="T87" fmla="*/ 168 h 176"/>
              <a:gd name="T88" fmla="*/ 144 w 176"/>
              <a:gd name="T89" fmla="*/ 152 h 176"/>
              <a:gd name="T90" fmla="*/ 112 w 176"/>
              <a:gd name="T91" fmla="*/ 152 h 176"/>
              <a:gd name="T92" fmla="*/ 112 w 176"/>
              <a:gd name="T93" fmla="*/ 100 h 176"/>
              <a:gd name="T94" fmla="*/ 108 w 176"/>
              <a:gd name="T95" fmla="*/ 96 h 176"/>
              <a:gd name="T96" fmla="*/ 68 w 176"/>
              <a:gd name="T97" fmla="*/ 96 h 176"/>
              <a:gd name="T98" fmla="*/ 64 w 176"/>
              <a:gd name="T99" fmla="*/ 100 h 176"/>
              <a:gd name="T100" fmla="*/ 64 w 176"/>
              <a:gd name="T101" fmla="*/ 152 h 176"/>
              <a:gd name="T102" fmla="*/ 32 w 176"/>
              <a:gd name="T103" fmla="*/ 152 h 176"/>
              <a:gd name="T104" fmla="*/ 32 w 176"/>
              <a:gd name="T105" fmla="*/ 66 h 176"/>
              <a:gd name="T106" fmla="*/ 88 w 176"/>
              <a:gd name="T107" fmla="*/ 10 h 176"/>
              <a:gd name="T108" fmla="*/ 144 w 176"/>
              <a:gd name="T109" fmla="*/ 66 h 176"/>
              <a:gd name="T110" fmla="*/ 144 w 176"/>
              <a:gd name="T111" fmla="*/ 152 h 176"/>
              <a:gd name="T112" fmla="*/ 92 w 176"/>
              <a:gd name="T113" fmla="*/ 144 h 176"/>
              <a:gd name="T114" fmla="*/ 96 w 176"/>
              <a:gd name="T115" fmla="*/ 140 h 176"/>
              <a:gd name="T116" fmla="*/ 92 w 176"/>
              <a:gd name="T117" fmla="*/ 136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4046063" y="1203941"/>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Subflooring</a:t>
            </a:r>
          </a:p>
        </p:txBody>
      </p:sp>
      <p:sp>
        <p:nvSpPr>
          <p:cNvPr id="8" name="TextBox 7"/>
          <p:cNvSpPr txBox="1"/>
          <p:nvPr/>
        </p:nvSpPr>
        <p:spPr>
          <a:xfrm>
            <a:off x="1505878" y="3315273"/>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2788281" y="3624727"/>
            <a:ext cx="775854"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Carpeting</a:t>
            </a:r>
          </a:p>
        </p:txBody>
      </p:sp>
      <p:sp>
        <p:nvSpPr>
          <p:cNvPr id="10" name="TextBox 9"/>
          <p:cNvSpPr txBox="1"/>
          <p:nvPr/>
        </p:nvSpPr>
        <p:spPr>
          <a:xfrm rot="21114574">
            <a:off x="3882328" y="3467775"/>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3464788" y="2730658"/>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Chimney</a:t>
            </a:r>
          </a:p>
        </p:txBody>
      </p:sp>
      <p:sp>
        <p:nvSpPr>
          <p:cNvPr id="12" name="TextBox 11"/>
          <p:cNvSpPr txBox="1"/>
          <p:nvPr/>
        </p:nvSpPr>
        <p:spPr>
          <a:xfrm>
            <a:off x="6850134" y="4980153"/>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13" name="TextBox 12"/>
          <p:cNvSpPr txBox="1"/>
          <p:nvPr/>
        </p:nvSpPr>
        <p:spPr>
          <a:xfrm>
            <a:off x="4356208" y="2682436"/>
            <a:ext cx="78707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rot="20428827">
            <a:off x="2405658" y="2755108"/>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Frame the walls</a:t>
            </a:r>
          </a:p>
        </p:txBody>
      </p:sp>
      <p:sp>
        <p:nvSpPr>
          <p:cNvPr id="15" name="TextBox 14"/>
          <p:cNvSpPr txBox="1"/>
          <p:nvPr/>
        </p:nvSpPr>
        <p:spPr>
          <a:xfrm rot="798021">
            <a:off x="2338713" y="4137212"/>
            <a:ext cx="10355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rot="21093736">
            <a:off x="4338266" y="3991356"/>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hardwood floors</a:t>
            </a:r>
          </a:p>
        </p:txBody>
      </p:sp>
      <p:sp>
        <p:nvSpPr>
          <p:cNvPr id="17" name="TextBox 16"/>
          <p:cNvSpPr txBox="1"/>
          <p:nvPr/>
        </p:nvSpPr>
        <p:spPr>
          <a:xfrm>
            <a:off x="1935683" y="1962871"/>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4769783" y="2378311"/>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4060527" y="1951975"/>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rot="764201">
            <a:off x="5254007" y="3052487"/>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HVAC</a:t>
            </a:r>
          </a:p>
        </p:txBody>
      </p:sp>
      <p:sp>
        <p:nvSpPr>
          <p:cNvPr id="22" name="TextBox 21"/>
          <p:cNvSpPr txBox="1"/>
          <p:nvPr/>
        </p:nvSpPr>
        <p:spPr>
          <a:xfrm rot="20937435">
            <a:off x="4518278" y="1751375"/>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Landscaping</a:t>
            </a:r>
          </a:p>
        </p:txBody>
      </p:sp>
      <p:cxnSp>
        <p:nvCxnSpPr>
          <p:cNvPr id="24" name="Straight Connector 23"/>
          <p:cNvCxnSpPr/>
          <p:nvPr/>
        </p:nvCxnSpPr>
        <p:spPr>
          <a:xfrm>
            <a:off x="6707254" y="917565"/>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56082" y="6046044"/>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kitchen faucet</a:t>
            </a:r>
          </a:p>
        </p:txBody>
      </p:sp>
      <p:sp>
        <p:nvSpPr>
          <p:cNvPr id="28" name="TextBox 27"/>
          <p:cNvSpPr txBox="1"/>
          <p:nvPr/>
        </p:nvSpPr>
        <p:spPr>
          <a:xfrm>
            <a:off x="5621135" y="6046044"/>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a:t>1 point</a:t>
            </a:r>
          </a:p>
        </p:txBody>
      </p:sp>
      <p:sp>
        <p:nvSpPr>
          <p:cNvPr id="29" name="TextBox 28"/>
          <p:cNvSpPr txBox="1"/>
          <p:nvPr/>
        </p:nvSpPr>
        <p:spPr>
          <a:xfrm>
            <a:off x="5476784" y="1009048"/>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a:t>40 points</a:t>
            </a:r>
          </a:p>
        </p:txBody>
      </p:sp>
      <p:sp>
        <p:nvSpPr>
          <p:cNvPr id="31" name="TextBox 30"/>
          <p:cNvSpPr txBox="1"/>
          <p:nvPr/>
        </p:nvSpPr>
        <p:spPr>
          <a:xfrm rot="672110">
            <a:off x="2705626" y="1436892"/>
            <a:ext cx="110447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672110">
            <a:off x="861912" y="2542178"/>
            <a:ext cx="1373774"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Insulate the walls</a:t>
            </a:r>
          </a:p>
        </p:txBody>
      </p:sp>
      <p:sp>
        <p:nvSpPr>
          <p:cNvPr id="34" name="TextBox 33"/>
          <p:cNvSpPr txBox="1"/>
          <p:nvPr/>
        </p:nvSpPr>
        <p:spPr>
          <a:xfrm>
            <a:off x="5621135" y="493860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3 points</a:t>
            </a:r>
          </a:p>
        </p:txBody>
      </p:sp>
      <p:sp>
        <p:nvSpPr>
          <p:cNvPr id="36" name="TextBox 35"/>
          <p:cNvSpPr txBox="1"/>
          <p:nvPr/>
        </p:nvSpPr>
        <p:spPr>
          <a:xfrm rot="672110">
            <a:off x="2124672" y="2281361"/>
            <a:ext cx="120680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shower</a:t>
            </a:r>
          </a:p>
        </p:txBody>
      </p:sp>
      <p:sp>
        <p:nvSpPr>
          <p:cNvPr id="37" name="TextBox 36"/>
          <p:cNvSpPr txBox="1"/>
          <p:nvPr/>
        </p:nvSpPr>
        <p:spPr>
          <a:xfrm>
            <a:off x="6987885" y="939066"/>
            <a:ext cx="11461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the walls</a:t>
            </a:r>
          </a:p>
        </p:txBody>
      </p:sp>
      <p:sp>
        <p:nvSpPr>
          <p:cNvPr id="30" name="TextBox 29"/>
          <p:cNvSpPr txBox="1"/>
          <p:nvPr/>
        </p:nvSpPr>
        <p:spPr>
          <a:xfrm rot="20428827">
            <a:off x="1181329" y="1628417"/>
            <a:ext cx="825547"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Add a roof</a:t>
            </a:r>
          </a:p>
        </p:txBody>
      </p:sp>
    </p:spTree>
    <p:extLst>
      <p:ext uri="{BB962C8B-B14F-4D97-AF65-F5344CB8AC3E}">
        <p14:creationId xmlns:p14="http://schemas.microsoft.com/office/powerpoint/2010/main" val="96592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ppt_x"/>
                                          </p:val>
                                        </p:tav>
                                        <p:tav tm="100000">
                                          <p:val>
                                            <p:strVal val="#ppt_x"/>
                                          </p:val>
                                        </p:tav>
                                      </p:tavLst>
                                    </p:anim>
                                    <p:anim calcmode="lin" valueType="num">
                                      <p:cBhvr additive="base">
                                        <p:cTn id="7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1" nodeType="clickEffect">
                                  <p:stCondLst>
                                    <p:cond delay="0"/>
                                  </p:stCondLst>
                                  <p:childTnLst>
                                    <p:set>
                                      <p:cBhvr>
                                        <p:cTn id="75" dur="1" fill="hold">
                                          <p:stCondLst>
                                            <p:cond delay="0"/>
                                          </p:stCondLst>
                                        </p:cTn>
                                        <p:tgtEl>
                                          <p:spTgt spid="2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fill="hold"/>
                                        <p:tgtEl>
                                          <p:spTgt spid="34"/>
                                        </p:tgtEl>
                                        <p:attrNameLst>
                                          <p:attrName>ppt_x</p:attrName>
                                        </p:attrNameLst>
                                      </p:cBhvr>
                                      <p:tavLst>
                                        <p:tav tm="0">
                                          <p:val>
                                            <p:strVal val="#ppt_x"/>
                                          </p:val>
                                        </p:tav>
                                        <p:tav tm="100000">
                                          <p:val>
                                            <p:strVal val="#ppt_x"/>
                                          </p:val>
                                        </p:tav>
                                      </p:tavLst>
                                    </p:anim>
                                    <p:anim calcmode="lin" valueType="num">
                                      <p:cBhvr additive="base">
                                        <p:cTn id="8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6" grpId="1" animBg="1"/>
      <p:bldP spid="28" grpId="0"/>
      <p:bldP spid="29" grpId="0"/>
      <p:bldP spid="31" grpId="0" animBg="1"/>
      <p:bldP spid="33" grpId="0" animBg="1"/>
      <p:bldP spid="34" grpId="0"/>
      <p:bldP spid="36" grpId="0" animBg="1"/>
      <p:bldP spid="37"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by analogy</a:t>
            </a:r>
          </a:p>
        </p:txBody>
      </p:sp>
      <p:sp>
        <p:nvSpPr>
          <p:cNvPr id="3" name="Content Placeholder 2"/>
          <p:cNvSpPr>
            <a:spLocks noGrp="1"/>
          </p:cNvSpPr>
          <p:nvPr>
            <p:ph idx="1"/>
          </p:nvPr>
        </p:nvSpPr>
        <p:spPr>
          <a:xfrm>
            <a:off x="495300" y="1485900"/>
            <a:ext cx="11201400" cy="2934137"/>
          </a:xfrm>
        </p:spPr>
        <p:txBody>
          <a:bodyPr/>
          <a:lstStyle/>
          <a:p>
            <a:r>
              <a:rPr lang="en-US" dirty="0">
                <a:latin typeface="Calibri" panose="020F0502020204030204" pitchFamily="34" charset="0"/>
                <a:cs typeface="Calibri" panose="020F0502020204030204" pitchFamily="34" charset="0"/>
              </a:rPr>
              <a:t>Compare a story to others</a:t>
            </a:r>
          </a:p>
          <a:p>
            <a:pPr lvl="1"/>
            <a:r>
              <a:rPr lang="en-US" dirty="0">
                <a:latin typeface="Calibri" panose="020F0502020204030204" pitchFamily="34" charset="0"/>
                <a:cs typeface="Calibri" panose="020F0502020204030204" pitchFamily="34" charset="0"/>
              </a:rPr>
              <a:t>This story is like that story, so its estimate is what that story’s estimate was</a:t>
            </a:r>
          </a:p>
          <a:p>
            <a:r>
              <a:rPr lang="en-US" dirty="0">
                <a:latin typeface="Calibri" panose="020F0502020204030204" pitchFamily="34" charset="0"/>
                <a:cs typeface="Calibri" panose="020F0502020204030204" pitchFamily="34" charset="0"/>
              </a:rPr>
              <a:t>Don’t use a single gold standard</a:t>
            </a:r>
          </a:p>
          <a:p>
            <a:r>
              <a:rPr lang="en-US" dirty="0">
                <a:latin typeface="Calibri" panose="020F0502020204030204" pitchFamily="34" charset="0"/>
                <a:cs typeface="Calibri" panose="020F0502020204030204" pitchFamily="34" charset="0"/>
              </a:rPr>
              <a:t>Triangulate instead</a:t>
            </a:r>
          </a:p>
          <a:p>
            <a:pPr lvl="1"/>
            <a:r>
              <a:rPr lang="en-US" dirty="0">
                <a:latin typeface="Calibri" panose="020F0502020204030204" pitchFamily="34" charset="0"/>
                <a:cs typeface="Calibri" panose="020F0502020204030204" pitchFamily="34" charset="0"/>
              </a:rPr>
              <a:t>Compare the story being estimated to multiple other stories</a:t>
            </a:r>
          </a:p>
          <a:p>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87621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estimating</a:t>
            </a:r>
          </a:p>
        </p:txBody>
      </p:sp>
      <p:sp>
        <p:nvSpPr>
          <p:cNvPr id="5" name="Freeform 62"/>
          <p:cNvSpPr>
            <a:spLocks noEditPoints="1"/>
          </p:cNvSpPr>
          <p:nvPr/>
        </p:nvSpPr>
        <p:spPr bwMode="auto">
          <a:xfrm>
            <a:off x="9435756" y="1987719"/>
            <a:ext cx="1893660" cy="1777231"/>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148 w 176"/>
              <a:gd name="T35" fmla="*/ 176 h 176"/>
              <a:gd name="T36" fmla="*/ 152 w 176"/>
              <a:gd name="T37" fmla="*/ 172 h 176"/>
              <a:gd name="T38" fmla="*/ 152 w 176"/>
              <a:gd name="T39" fmla="*/ 74 h 176"/>
              <a:gd name="T40" fmla="*/ 169 w 176"/>
              <a:gd name="T41" fmla="*/ 91 h 176"/>
              <a:gd name="T42" fmla="*/ 172 w 176"/>
              <a:gd name="T43" fmla="*/ 92 h 176"/>
              <a:gd name="T44" fmla="*/ 176 w 176"/>
              <a:gd name="T45" fmla="*/ 88 h 176"/>
              <a:gd name="T46" fmla="*/ 175 w 176"/>
              <a:gd name="T47" fmla="*/ 85 h 176"/>
              <a:gd name="T48" fmla="*/ 120 w 176"/>
              <a:gd name="T49" fmla="*/ 16 h 176"/>
              <a:gd name="T50" fmla="*/ 136 w 176"/>
              <a:gd name="T51" fmla="*/ 16 h 176"/>
              <a:gd name="T52" fmla="*/ 136 w 176"/>
              <a:gd name="T53" fmla="*/ 46 h 176"/>
              <a:gd name="T54" fmla="*/ 120 w 176"/>
              <a:gd name="T55" fmla="*/ 30 h 176"/>
              <a:gd name="T56" fmla="*/ 120 w 176"/>
              <a:gd name="T57" fmla="*/ 16 h 176"/>
              <a:gd name="T58" fmla="*/ 64 w 176"/>
              <a:gd name="T59" fmla="*/ 168 h 176"/>
              <a:gd name="T60" fmla="*/ 32 w 176"/>
              <a:gd name="T61" fmla="*/ 168 h 176"/>
              <a:gd name="T62" fmla="*/ 32 w 176"/>
              <a:gd name="T63" fmla="*/ 160 h 176"/>
              <a:gd name="T64" fmla="*/ 64 w 176"/>
              <a:gd name="T65" fmla="*/ 160 h 176"/>
              <a:gd name="T66" fmla="*/ 64 w 176"/>
              <a:gd name="T67" fmla="*/ 168 h 176"/>
              <a:gd name="T68" fmla="*/ 104 w 176"/>
              <a:gd name="T69" fmla="*/ 168 h 176"/>
              <a:gd name="T70" fmla="*/ 72 w 176"/>
              <a:gd name="T71" fmla="*/ 168 h 176"/>
              <a:gd name="T72" fmla="*/ 72 w 176"/>
              <a:gd name="T73" fmla="*/ 104 h 176"/>
              <a:gd name="T74" fmla="*/ 104 w 176"/>
              <a:gd name="T75" fmla="*/ 104 h 176"/>
              <a:gd name="T76" fmla="*/ 104 w 176"/>
              <a:gd name="T77" fmla="*/ 168 h 176"/>
              <a:gd name="T78" fmla="*/ 144 w 176"/>
              <a:gd name="T79" fmla="*/ 168 h 176"/>
              <a:gd name="T80" fmla="*/ 112 w 176"/>
              <a:gd name="T81" fmla="*/ 168 h 176"/>
              <a:gd name="T82" fmla="*/ 112 w 176"/>
              <a:gd name="T83" fmla="*/ 160 h 176"/>
              <a:gd name="T84" fmla="*/ 144 w 176"/>
              <a:gd name="T85" fmla="*/ 160 h 176"/>
              <a:gd name="T86" fmla="*/ 144 w 176"/>
              <a:gd name="T87" fmla="*/ 168 h 176"/>
              <a:gd name="T88" fmla="*/ 144 w 176"/>
              <a:gd name="T89" fmla="*/ 152 h 176"/>
              <a:gd name="T90" fmla="*/ 112 w 176"/>
              <a:gd name="T91" fmla="*/ 152 h 176"/>
              <a:gd name="T92" fmla="*/ 112 w 176"/>
              <a:gd name="T93" fmla="*/ 100 h 176"/>
              <a:gd name="T94" fmla="*/ 108 w 176"/>
              <a:gd name="T95" fmla="*/ 96 h 176"/>
              <a:gd name="T96" fmla="*/ 68 w 176"/>
              <a:gd name="T97" fmla="*/ 96 h 176"/>
              <a:gd name="T98" fmla="*/ 64 w 176"/>
              <a:gd name="T99" fmla="*/ 100 h 176"/>
              <a:gd name="T100" fmla="*/ 64 w 176"/>
              <a:gd name="T101" fmla="*/ 152 h 176"/>
              <a:gd name="T102" fmla="*/ 32 w 176"/>
              <a:gd name="T103" fmla="*/ 152 h 176"/>
              <a:gd name="T104" fmla="*/ 32 w 176"/>
              <a:gd name="T105" fmla="*/ 66 h 176"/>
              <a:gd name="T106" fmla="*/ 88 w 176"/>
              <a:gd name="T107" fmla="*/ 10 h 176"/>
              <a:gd name="T108" fmla="*/ 144 w 176"/>
              <a:gd name="T109" fmla="*/ 66 h 176"/>
              <a:gd name="T110" fmla="*/ 144 w 176"/>
              <a:gd name="T111" fmla="*/ 152 h 176"/>
              <a:gd name="T112" fmla="*/ 92 w 176"/>
              <a:gd name="T113" fmla="*/ 144 h 176"/>
              <a:gd name="T114" fmla="*/ 96 w 176"/>
              <a:gd name="T115" fmla="*/ 140 h 176"/>
              <a:gd name="T116" fmla="*/ 92 w 176"/>
              <a:gd name="T117" fmla="*/ 136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981501" y="1367894"/>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Subflooring</a:t>
            </a:r>
          </a:p>
        </p:txBody>
      </p:sp>
      <p:sp>
        <p:nvSpPr>
          <p:cNvPr id="8" name="TextBox 7"/>
          <p:cNvSpPr txBox="1"/>
          <p:nvPr/>
        </p:nvSpPr>
        <p:spPr>
          <a:xfrm>
            <a:off x="6842988" y="5436053"/>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6842988" y="4673325"/>
            <a:ext cx="77585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Carpeting</a:t>
            </a:r>
          </a:p>
        </p:txBody>
      </p:sp>
      <p:sp>
        <p:nvSpPr>
          <p:cNvPr id="10" name="TextBox 9"/>
          <p:cNvSpPr txBox="1"/>
          <p:nvPr/>
        </p:nvSpPr>
        <p:spPr>
          <a:xfrm>
            <a:off x="6842988" y="3742237"/>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7528797" y="1996566"/>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Chimney</a:t>
            </a:r>
          </a:p>
        </p:txBody>
      </p:sp>
      <p:sp>
        <p:nvSpPr>
          <p:cNvPr id="12" name="TextBox 11"/>
          <p:cNvSpPr txBox="1"/>
          <p:nvPr/>
        </p:nvSpPr>
        <p:spPr>
          <a:xfrm>
            <a:off x="6850134" y="4980153"/>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13" name="TextBox 12"/>
          <p:cNvSpPr txBox="1"/>
          <p:nvPr/>
        </p:nvSpPr>
        <p:spPr>
          <a:xfrm>
            <a:off x="7384620" y="1289191"/>
            <a:ext cx="78707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a:off x="6871397" y="3039390"/>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Frame the walls</a:t>
            </a:r>
          </a:p>
        </p:txBody>
      </p:sp>
      <p:sp>
        <p:nvSpPr>
          <p:cNvPr id="15" name="TextBox 14"/>
          <p:cNvSpPr txBox="1"/>
          <p:nvPr/>
        </p:nvSpPr>
        <p:spPr>
          <a:xfrm rot="798021">
            <a:off x="7908022" y="2908622"/>
            <a:ext cx="103554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a:off x="6852789" y="4057918"/>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hardwood floors</a:t>
            </a:r>
          </a:p>
        </p:txBody>
      </p:sp>
      <p:sp>
        <p:nvSpPr>
          <p:cNvPr id="17" name="TextBox 16"/>
          <p:cNvSpPr txBox="1"/>
          <p:nvPr/>
        </p:nvSpPr>
        <p:spPr>
          <a:xfrm>
            <a:off x="7748066" y="4658383"/>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7096262" y="1793615"/>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7126101" y="1598286"/>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a:off x="7074153" y="1990364"/>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HVAC</a:t>
            </a:r>
          </a:p>
        </p:txBody>
      </p:sp>
      <p:sp>
        <p:nvSpPr>
          <p:cNvPr id="22" name="TextBox 21"/>
          <p:cNvSpPr txBox="1"/>
          <p:nvPr/>
        </p:nvSpPr>
        <p:spPr>
          <a:xfrm>
            <a:off x="6884905" y="2727623"/>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Landscaping</a:t>
            </a:r>
          </a:p>
        </p:txBody>
      </p:sp>
      <p:cxnSp>
        <p:nvCxnSpPr>
          <p:cNvPr id="24" name="Straight Connector 23"/>
          <p:cNvCxnSpPr/>
          <p:nvPr/>
        </p:nvCxnSpPr>
        <p:spPr>
          <a:xfrm>
            <a:off x="6707254" y="917565"/>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56082" y="6046044"/>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kitchen faucet</a:t>
            </a:r>
          </a:p>
        </p:txBody>
      </p:sp>
      <p:sp>
        <p:nvSpPr>
          <p:cNvPr id="28" name="TextBox 27"/>
          <p:cNvSpPr txBox="1"/>
          <p:nvPr/>
        </p:nvSpPr>
        <p:spPr>
          <a:xfrm>
            <a:off x="5621135" y="6046044"/>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a:t>1 point</a:t>
            </a:r>
          </a:p>
        </p:txBody>
      </p:sp>
      <p:sp>
        <p:nvSpPr>
          <p:cNvPr id="29" name="TextBox 28"/>
          <p:cNvSpPr txBox="1"/>
          <p:nvPr/>
        </p:nvSpPr>
        <p:spPr>
          <a:xfrm>
            <a:off x="5448484" y="512817"/>
            <a:ext cx="1183016" cy="276999"/>
          </a:xfrm>
          <a:prstGeom prst="rect">
            <a:avLst/>
          </a:prstGeom>
          <a:noFill/>
        </p:spPr>
        <p:txBody>
          <a:bodyPr wrap="none" lIns="0" tIns="0" rIns="0" bIns="0" rtlCol="0" anchor="t">
            <a:spAutoFit/>
          </a:bodyPr>
          <a:lstStyle/>
          <a:p>
            <a:pPr>
              <a:lnSpc>
                <a:spcPct val="90000"/>
              </a:lnSpc>
              <a:spcBef>
                <a:spcPts val="600"/>
              </a:spcBef>
            </a:pPr>
            <a:r>
              <a:rPr lang="en-US" sz="2000" dirty="0"/>
              <a:t>100 points</a:t>
            </a:r>
          </a:p>
        </p:txBody>
      </p:sp>
      <p:sp>
        <p:nvSpPr>
          <p:cNvPr id="31" name="TextBox 30"/>
          <p:cNvSpPr txBox="1"/>
          <p:nvPr/>
        </p:nvSpPr>
        <p:spPr>
          <a:xfrm rot="672110">
            <a:off x="7203996" y="3662291"/>
            <a:ext cx="110447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21402585">
            <a:off x="7200116" y="2603040"/>
            <a:ext cx="137377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Insulate the walls</a:t>
            </a:r>
          </a:p>
        </p:txBody>
      </p:sp>
      <p:sp>
        <p:nvSpPr>
          <p:cNvPr id="34" name="TextBox 33"/>
          <p:cNvSpPr txBox="1"/>
          <p:nvPr/>
        </p:nvSpPr>
        <p:spPr>
          <a:xfrm>
            <a:off x="5621135" y="493860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3 points</a:t>
            </a:r>
          </a:p>
        </p:txBody>
      </p:sp>
      <p:sp>
        <p:nvSpPr>
          <p:cNvPr id="36" name="TextBox 35"/>
          <p:cNvSpPr txBox="1"/>
          <p:nvPr/>
        </p:nvSpPr>
        <p:spPr>
          <a:xfrm rot="672110">
            <a:off x="6957551" y="5227666"/>
            <a:ext cx="120680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shower</a:t>
            </a:r>
          </a:p>
        </p:txBody>
      </p:sp>
      <p:sp>
        <p:nvSpPr>
          <p:cNvPr id="37" name="TextBox 36"/>
          <p:cNvSpPr txBox="1"/>
          <p:nvPr/>
        </p:nvSpPr>
        <p:spPr>
          <a:xfrm>
            <a:off x="6961044" y="436806"/>
            <a:ext cx="835165" cy="387798"/>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Dig the </a:t>
            </a:r>
            <a:br>
              <a:rPr lang="en-US" dirty="0"/>
            </a:br>
            <a:r>
              <a:rPr lang="en-US" dirty="0"/>
              <a:t>foundation</a:t>
            </a:r>
          </a:p>
        </p:txBody>
      </p:sp>
      <p:sp>
        <p:nvSpPr>
          <p:cNvPr id="30" name="TextBox 29"/>
          <p:cNvSpPr txBox="1"/>
          <p:nvPr/>
        </p:nvSpPr>
        <p:spPr>
          <a:xfrm>
            <a:off x="5581048" y="376341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5 points</a:t>
            </a:r>
          </a:p>
        </p:txBody>
      </p:sp>
      <p:sp>
        <p:nvSpPr>
          <p:cNvPr id="32" name="TextBox 31"/>
          <p:cNvSpPr txBox="1"/>
          <p:nvPr/>
        </p:nvSpPr>
        <p:spPr>
          <a:xfrm>
            <a:off x="5621135" y="270295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8 points</a:t>
            </a:r>
          </a:p>
        </p:txBody>
      </p:sp>
      <p:sp>
        <p:nvSpPr>
          <p:cNvPr id="35" name="TextBox 34"/>
          <p:cNvSpPr txBox="1"/>
          <p:nvPr/>
        </p:nvSpPr>
        <p:spPr>
          <a:xfrm>
            <a:off x="5418802" y="1768429"/>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a:t>13 points</a:t>
            </a:r>
          </a:p>
        </p:txBody>
      </p:sp>
      <p:sp>
        <p:nvSpPr>
          <p:cNvPr id="38" name="TextBox 37"/>
          <p:cNvSpPr txBox="1"/>
          <p:nvPr/>
        </p:nvSpPr>
        <p:spPr>
          <a:xfrm>
            <a:off x="6090586" y="1040405"/>
            <a:ext cx="256480" cy="276999"/>
          </a:xfrm>
          <a:prstGeom prst="rect">
            <a:avLst/>
          </a:prstGeom>
          <a:noFill/>
        </p:spPr>
        <p:txBody>
          <a:bodyPr wrap="none" lIns="0" tIns="0" rIns="0" bIns="0" rtlCol="0" anchor="t">
            <a:spAutoFit/>
          </a:bodyPr>
          <a:lstStyle/>
          <a:p>
            <a:pPr>
              <a:lnSpc>
                <a:spcPct val="90000"/>
              </a:lnSpc>
              <a:spcBef>
                <a:spcPts val="600"/>
              </a:spcBef>
            </a:pPr>
            <a:r>
              <a:rPr lang="en-US" sz="2000" dirty="0"/>
              <a:t>…</a:t>
            </a:r>
          </a:p>
        </p:txBody>
      </p:sp>
    </p:spTree>
    <p:extLst>
      <p:ext uri="{BB962C8B-B14F-4D97-AF65-F5344CB8AC3E}">
        <p14:creationId xmlns:p14="http://schemas.microsoft.com/office/powerpoint/2010/main" val="14603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in Zoo points</a:t>
            </a:r>
          </a:p>
        </p:txBody>
      </p:sp>
      <p:sp>
        <p:nvSpPr>
          <p:cNvPr id="7" name="Content Placeholder 6"/>
          <p:cNvSpPr>
            <a:spLocks noGrp="1"/>
          </p:cNvSpPr>
          <p:nvPr>
            <p:ph idx="1"/>
          </p:nvPr>
        </p:nvSpPr>
        <p:spPr>
          <a:xfrm>
            <a:off x="2286001" y="1456591"/>
            <a:ext cx="4799171" cy="4495801"/>
          </a:xfrm>
          <a:ln/>
        </p:spPr>
        <p:style>
          <a:lnRef idx="3">
            <a:schemeClr val="lt1"/>
          </a:lnRef>
          <a:fillRef idx="1">
            <a:schemeClr val="accent1"/>
          </a:fillRef>
          <a:effectRef idx="1">
            <a:schemeClr val="accent1"/>
          </a:effectRef>
          <a:fontRef idx="minor">
            <a:schemeClr val="lt1"/>
          </a:fontRef>
        </p:style>
        <p:txBody>
          <a:bodyPr anchor="ctr"/>
          <a:lstStyle/>
          <a:p>
            <a:pPr marL="0" indent="0" algn="ctr">
              <a:buNone/>
            </a:pPr>
            <a:r>
              <a:rPr lang="en-US" dirty="0"/>
              <a:t>Lion</a:t>
            </a:r>
          </a:p>
          <a:p>
            <a:pPr marL="0" indent="0" algn="ctr">
              <a:buNone/>
            </a:pPr>
            <a:r>
              <a:rPr lang="en-US" dirty="0"/>
              <a:t>Zebra</a:t>
            </a:r>
          </a:p>
          <a:p>
            <a:pPr marL="0" indent="0" algn="ctr">
              <a:buNone/>
            </a:pPr>
            <a:r>
              <a:rPr lang="en-US" dirty="0"/>
              <a:t>Giraffe</a:t>
            </a:r>
          </a:p>
          <a:p>
            <a:pPr marL="0" indent="0" algn="ctr">
              <a:buNone/>
            </a:pPr>
            <a:r>
              <a:rPr lang="en-US" dirty="0"/>
              <a:t>Hippopotamus</a:t>
            </a:r>
          </a:p>
          <a:p>
            <a:pPr marL="0" indent="0" algn="ctr">
              <a:buNone/>
            </a:pPr>
            <a:r>
              <a:rPr lang="en-US" dirty="0"/>
              <a:t>Bear</a:t>
            </a:r>
          </a:p>
          <a:p>
            <a:pPr marL="0" indent="0" algn="ctr">
              <a:buNone/>
            </a:pPr>
            <a:r>
              <a:rPr lang="en-US" dirty="0"/>
              <a:t>Tiger</a:t>
            </a:r>
          </a:p>
          <a:p>
            <a:pPr marL="0" indent="0" algn="ctr">
              <a:buNone/>
            </a:pPr>
            <a:r>
              <a:rPr lang="en-US" dirty="0"/>
              <a:t>Kangaroo</a:t>
            </a:r>
          </a:p>
          <a:p>
            <a:pPr marL="0" indent="0" algn="ctr">
              <a:buNone/>
            </a:pPr>
            <a:r>
              <a:rPr lang="en-US" dirty="0"/>
              <a:t>Rhinoceros</a:t>
            </a:r>
          </a:p>
        </p:txBody>
      </p:sp>
      <p:pic>
        <p:nvPicPr>
          <p:cNvPr id="6" name="Picture 5"/>
          <p:cNvPicPr>
            <a:picLocks noChangeAspect="1"/>
          </p:cNvPicPr>
          <p:nvPr/>
        </p:nvPicPr>
        <p:blipFill>
          <a:blip r:embed="rId2"/>
          <a:stretch>
            <a:fillRect/>
          </a:stretch>
        </p:blipFill>
        <p:spPr>
          <a:xfrm>
            <a:off x="6858000" y="655579"/>
            <a:ext cx="4267200" cy="5662443"/>
          </a:xfrm>
          <a:prstGeom prst="rect">
            <a:avLst/>
          </a:prstGeom>
        </p:spPr>
      </p:pic>
    </p:spTree>
    <p:extLst>
      <p:ext uri="{BB962C8B-B14F-4D97-AF65-F5344CB8AC3E}">
        <p14:creationId xmlns:p14="http://schemas.microsoft.com/office/powerpoint/2010/main" val="428261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1000"/>
                                        <p:tgtEl>
                                          <p:spTgt spid="7">
                                            <p:bg/>
                                          </p:spTgt>
                                        </p:tgtEl>
                                      </p:cBhvr>
                                    </p:animEffect>
                                    <p:anim calcmode="lin" valueType="num">
                                      <p:cBhvr>
                                        <p:cTn id="8" dur="1000" fill="hold"/>
                                        <p:tgtEl>
                                          <p:spTgt spid="7">
                                            <p:bg/>
                                          </p:spTgt>
                                        </p:tgtEl>
                                        <p:attrNameLst>
                                          <p:attrName>ppt_x</p:attrName>
                                        </p:attrNameLst>
                                      </p:cBhvr>
                                      <p:tavLst>
                                        <p:tav tm="0">
                                          <p:val>
                                            <p:strVal val="#ppt_x"/>
                                          </p:val>
                                        </p:tav>
                                        <p:tav tm="100000">
                                          <p:val>
                                            <p:strVal val="#ppt_x"/>
                                          </p:val>
                                        </p:tav>
                                      </p:tavLst>
                                    </p:anim>
                                    <p:anim calcmode="lin" valueType="num">
                                      <p:cBhvr>
                                        <p:cTn id="9" dur="1000" fill="hold"/>
                                        <p:tgtEl>
                                          <p:spTgt spid="7">
                                            <p:bg/>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42" presetClass="entr" presetSubtype="0"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1000"/>
                                        <p:tgtEl>
                                          <p:spTgt spid="7">
                                            <p:txEl>
                                              <p:pRg st="3" end="3"/>
                                            </p:txEl>
                                          </p:spTgt>
                                        </p:tgtEl>
                                      </p:cBhvr>
                                    </p:animEffect>
                                    <p:anim calcmode="lin" valueType="num">
                                      <p:cBhvr>
                                        <p:cTn id="3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500"/>
                            </p:stCondLst>
                            <p:childTnLst>
                              <p:par>
                                <p:cTn id="35" presetID="42" presetClass="entr" presetSubtype="0" fill="hold" grpId="0" nodeType="after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1000"/>
                                        <p:tgtEl>
                                          <p:spTgt spid="7">
                                            <p:txEl>
                                              <p:pRg st="4" end="4"/>
                                            </p:txEl>
                                          </p:spTgt>
                                        </p:tgtEl>
                                      </p:cBhvr>
                                    </p:animEffect>
                                    <p:anim calcmode="lin" valueType="num">
                                      <p:cBhvr>
                                        <p:cTn id="3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500"/>
                            </p:stCondLst>
                            <p:childTnLst>
                              <p:par>
                                <p:cTn id="41" presetID="42" presetClass="entr" presetSubtype="0" fill="hold" grpId="0" nodeType="after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Effect transition="in" filter="fade">
                                      <p:cBhvr>
                                        <p:cTn id="43" dur="1000"/>
                                        <p:tgtEl>
                                          <p:spTgt spid="7">
                                            <p:txEl>
                                              <p:pRg st="5" end="5"/>
                                            </p:txEl>
                                          </p:spTgt>
                                        </p:tgtEl>
                                      </p:cBhvr>
                                    </p:animEffect>
                                    <p:anim calcmode="lin" valueType="num">
                                      <p:cBhvr>
                                        <p:cTn id="4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500"/>
                            </p:stCondLst>
                            <p:childTnLst>
                              <p:par>
                                <p:cTn id="47" presetID="42" presetClass="entr" presetSubtype="0" fill="hold" grpId="0" nodeType="after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500"/>
                            </p:stCondLst>
                            <p:childTnLst>
                              <p:par>
                                <p:cTn id="53" presetID="42" presetClass="entr" presetSubtype="0" fill="hold" grpId="0" nodeType="after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1000"/>
                                        <p:tgtEl>
                                          <p:spTgt spid="7">
                                            <p:txEl>
                                              <p:pRg st="7" end="7"/>
                                            </p:txEl>
                                          </p:spTgt>
                                        </p:tgtEl>
                                      </p:cBhvr>
                                    </p:animEffect>
                                    <p:anim calcmode="lin" valueType="num">
                                      <p:cBhvr>
                                        <p:cTn id="5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the time to estimate?</a:t>
            </a:r>
          </a:p>
        </p:txBody>
      </p:sp>
      <p:sp>
        <p:nvSpPr>
          <p:cNvPr id="3" name="Content Placeholder 2"/>
          <p:cNvSpPr>
            <a:spLocks noGrp="1"/>
          </p:cNvSpPr>
          <p:nvPr>
            <p:ph idx="1"/>
          </p:nvPr>
        </p:nvSpPr>
        <p:spPr>
          <a:xfrm>
            <a:off x="546100" y="1570037"/>
            <a:ext cx="11201400" cy="2938240"/>
          </a:xfrm>
        </p:spPr>
        <p:txBody>
          <a:bodyPr/>
          <a:lstStyle/>
          <a:p>
            <a:r>
              <a:rPr lang="en-US" dirty="0">
                <a:latin typeface="Calibri" panose="020F0502020204030204" pitchFamily="34" charset="0"/>
                <a:cs typeface="Calibri" panose="020F0502020204030204" pitchFamily="34" charset="0"/>
              </a:rPr>
              <a:t>To be able to estimate, you need to learn enough about the story to really understand it</a:t>
            </a:r>
          </a:p>
          <a:p>
            <a:pPr lvl="1"/>
            <a:r>
              <a:rPr lang="en-US" dirty="0">
                <a:latin typeface="Calibri" panose="020F0502020204030204" pitchFamily="34" charset="0"/>
                <a:cs typeface="Calibri" panose="020F0502020204030204" pitchFamily="34" charset="0"/>
              </a:rPr>
              <a:t>Results in better implementations, fewer mistakes, and so on</a:t>
            </a:r>
          </a:p>
          <a:p>
            <a:r>
              <a:rPr lang="en-US" dirty="0">
                <a:latin typeface="Calibri" panose="020F0502020204030204" pitchFamily="34" charset="0"/>
                <a:cs typeface="Calibri" panose="020F0502020204030204" pitchFamily="34" charset="0"/>
              </a:rPr>
              <a:t>The whole team estimating the story means that everyone has had the same conversation and discussed it (ideally) from their own perspectives</a:t>
            </a:r>
          </a:p>
          <a:p>
            <a:r>
              <a:rPr lang="en-US" dirty="0">
                <a:latin typeface="Calibri" panose="020F0502020204030204" pitchFamily="34" charset="0"/>
                <a:cs typeface="Calibri" panose="020F0502020204030204" pitchFamily="34" charset="0"/>
              </a:rPr>
              <a:t>The estimates provide a tool for long-term planning</a:t>
            </a:r>
          </a:p>
          <a:p>
            <a:r>
              <a:rPr lang="en-US" dirty="0">
                <a:latin typeface="Calibri" panose="020F0502020204030204" pitchFamily="34" charset="0"/>
                <a:cs typeface="Calibri" panose="020F0502020204030204" pitchFamily="34" charset="0"/>
              </a:rPr>
              <a:t>You get better at what you practice</a:t>
            </a:r>
          </a:p>
          <a:p>
            <a:endParaRPr lang="en-US" dirty="0"/>
          </a:p>
        </p:txBody>
      </p:sp>
    </p:spTree>
    <p:extLst>
      <p:ext uri="{BB962C8B-B14F-4D97-AF65-F5344CB8AC3E}">
        <p14:creationId xmlns:p14="http://schemas.microsoft.com/office/powerpoint/2010/main" val="53568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E98A8F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2625" y="238125"/>
            <a:ext cx="8286750" cy="6381750"/>
          </a:xfrm>
          <a:prstGeom prst="rect">
            <a:avLst/>
          </a:prstGeom>
        </p:spPr>
      </p:pic>
    </p:spTree>
    <p:extLst>
      <p:ext uri="{BB962C8B-B14F-4D97-AF65-F5344CB8AC3E}">
        <p14:creationId xmlns:p14="http://schemas.microsoft.com/office/powerpoint/2010/main" val="2509616679"/>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effort should go into estimating?</a:t>
            </a:r>
          </a:p>
        </p:txBody>
      </p:sp>
      <p:sp>
        <p:nvSpPr>
          <p:cNvPr id="3" name="Content Placeholder 2"/>
          <p:cNvSpPr>
            <a:spLocks noGrp="1"/>
          </p:cNvSpPr>
          <p:nvPr>
            <p:ph idx="1"/>
          </p:nvPr>
        </p:nvSpPr>
        <p:spPr/>
        <p:txBody>
          <a:bodyPr/>
          <a:lstStyle/>
          <a:p>
            <a:r>
              <a:rPr lang="en-US" dirty="0"/>
              <a:t>A little effort helps a lot</a:t>
            </a:r>
          </a:p>
          <a:p>
            <a:r>
              <a:rPr lang="en-US" dirty="0"/>
              <a:t>A lot of effort only helps a little more</a:t>
            </a:r>
          </a:p>
          <a:p>
            <a:endParaRPr lang="en-US" dirty="0"/>
          </a:p>
          <a:p>
            <a:endParaRPr lang="en-US" dirty="0"/>
          </a:p>
        </p:txBody>
      </p:sp>
      <p:pic>
        <p:nvPicPr>
          <p:cNvPr id="8" name="Picture 7"/>
          <p:cNvPicPr>
            <a:picLocks noChangeAspect="1"/>
          </p:cNvPicPr>
          <p:nvPr/>
        </p:nvPicPr>
        <p:blipFill>
          <a:blip r:embed="rId2"/>
          <a:stretch>
            <a:fillRect/>
          </a:stretch>
        </p:blipFill>
        <p:spPr>
          <a:xfrm>
            <a:off x="3581400" y="2514600"/>
            <a:ext cx="4876800" cy="3570514"/>
          </a:xfrm>
          <a:prstGeom prst="rect">
            <a:avLst/>
          </a:prstGeom>
        </p:spPr>
      </p:pic>
    </p:spTree>
    <p:extLst>
      <p:ext uri="{BB962C8B-B14F-4D97-AF65-F5344CB8AC3E}">
        <p14:creationId xmlns:p14="http://schemas.microsoft.com/office/powerpoint/2010/main" val="410458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Story point these items</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80694278"/>
              </p:ext>
            </p:extLst>
          </p:nvPr>
        </p:nvGraphicFramePr>
        <p:xfrm>
          <a:off x="611028" y="990600"/>
          <a:ext cx="11123612" cy="5120640"/>
        </p:xfrm>
        <a:graphic>
          <a:graphicData uri="http://schemas.openxmlformats.org/drawingml/2006/table">
            <a:tbl>
              <a:tblPr firstRow="1" bandRow="1">
                <a:tableStyleId>{5940675A-B579-460E-94D1-54222C63F5DA}</a:tableStyleId>
              </a:tblPr>
              <a:tblGrid>
                <a:gridCol w="9980612">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640080">
                <a:tc>
                  <a:txBody>
                    <a:bodyPr/>
                    <a:lstStyle/>
                    <a:p>
                      <a:r>
                        <a:rPr lang="en-US" dirty="0">
                          <a:latin typeface="Calibri" panose="020F0502020204030204" pitchFamily="34" charset="0"/>
                          <a:cs typeface="Calibri" panose="020F0502020204030204" pitchFamily="34" charset="0"/>
                        </a:rPr>
                        <a:t>Read (and understand) a 10-page</a:t>
                      </a:r>
                      <a:r>
                        <a:rPr lang="en-US" baseline="0" dirty="0">
                          <a:latin typeface="Calibri" panose="020F0502020204030204" pitchFamily="34" charset="0"/>
                          <a:cs typeface="Calibri" panose="020F0502020204030204" pitchFamily="34" charset="0"/>
                        </a:rPr>
                        <a:t> article on agile software development in a celebrity magazine.</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0"/>
                  </a:ext>
                </a:extLst>
              </a:tr>
              <a:tr h="640080">
                <a:tc>
                  <a:txBody>
                    <a:bodyPr/>
                    <a:lstStyle/>
                    <a:p>
                      <a:r>
                        <a:rPr lang="en-US" dirty="0">
                          <a:latin typeface="Calibri" panose="020F0502020204030204" pitchFamily="34" charset="0"/>
                          <a:cs typeface="Calibri" panose="020F0502020204030204" pitchFamily="34" charset="0"/>
                        </a:rPr>
                        <a:t>Read (and understand) a 5</a:t>
                      </a:r>
                      <a:r>
                        <a:rPr lang="en-US" baseline="0" dirty="0">
                          <a:latin typeface="Calibri" panose="020F0502020204030204" pitchFamily="34" charset="0"/>
                          <a:cs typeface="Calibri" panose="020F0502020204030204" pitchFamily="34" charset="0"/>
                        </a:rPr>
                        <a:t>-page research paper on agile software development in an academic journal.</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1"/>
                  </a:ext>
                </a:extLst>
              </a:tr>
              <a:tr h="640080">
                <a:tc>
                  <a:txBody>
                    <a:bodyPr/>
                    <a:lstStyle/>
                    <a:p>
                      <a:r>
                        <a:rPr lang="en-US" dirty="0">
                          <a:latin typeface="Calibri" panose="020F0502020204030204" pitchFamily="34" charset="0"/>
                          <a:cs typeface="Calibri" panose="020F0502020204030204" pitchFamily="34" charset="0"/>
                        </a:rPr>
                        <a:t>Recruit,</a:t>
                      </a:r>
                      <a:r>
                        <a:rPr lang="en-US" baseline="0" dirty="0">
                          <a:latin typeface="Calibri" panose="020F0502020204030204" pitchFamily="34" charset="0"/>
                          <a:cs typeface="Calibri" panose="020F0502020204030204" pitchFamily="34" charset="0"/>
                        </a:rPr>
                        <a:t> interview, and hire a new member of your team.</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2"/>
                  </a:ext>
                </a:extLst>
              </a:tr>
              <a:tr h="640080">
                <a:tc>
                  <a:txBody>
                    <a:bodyPr/>
                    <a:lstStyle/>
                    <a:p>
                      <a:r>
                        <a:rPr lang="en-US" dirty="0">
                          <a:latin typeface="Calibri" panose="020F0502020204030204" pitchFamily="34" charset="0"/>
                          <a:cs typeface="Calibri" panose="020F0502020204030204" pitchFamily="34" charset="0"/>
                        </a:rPr>
                        <a:t>Create a 60-minute presentation about agile development for</a:t>
                      </a:r>
                      <a:r>
                        <a:rPr lang="en-US" baseline="0" dirty="0">
                          <a:latin typeface="Calibri" panose="020F0502020204030204" pitchFamily="34" charset="0"/>
                          <a:cs typeface="Calibri" panose="020F0502020204030204" pitchFamily="34" charset="0"/>
                        </a:rPr>
                        <a:t> your coworkers.</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3"/>
                  </a:ext>
                </a:extLst>
              </a:tr>
              <a:tr h="640080">
                <a:tc>
                  <a:txBody>
                    <a:bodyPr/>
                    <a:lstStyle/>
                    <a:p>
                      <a:r>
                        <a:rPr lang="en-US" dirty="0">
                          <a:latin typeface="Calibri" panose="020F0502020204030204" pitchFamily="34" charset="0"/>
                          <a:cs typeface="Calibri" panose="020F0502020204030204" pitchFamily="34" charset="0"/>
                        </a:rPr>
                        <a:t>Your uncle</a:t>
                      </a:r>
                      <a:r>
                        <a:rPr lang="en-US" baseline="0" dirty="0">
                          <a:latin typeface="Calibri" panose="020F0502020204030204" pitchFamily="34" charset="0"/>
                          <a:cs typeface="Calibri" panose="020F0502020204030204" pitchFamily="34" charset="0"/>
                        </a:rPr>
                        <a:t> owns a clock store and wants to sell clocks over the internet. Write a basic product backlog covering what his website will need to do.</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4"/>
                  </a:ext>
                </a:extLst>
              </a:tr>
              <a:tr h="640080">
                <a:tc>
                  <a:txBody>
                    <a:bodyPr/>
                    <a:lstStyle/>
                    <a:p>
                      <a:r>
                        <a:rPr lang="en-US" dirty="0">
                          <a:latin typeface="Calibri" panose="020F0502020204030204" pitchFamily="34" charset="0"/>
                          <a:cs typeface="Calibri" panose="020F0502020204030204" pitchFamily="34" charset="0"/>
                        </a:rPr>
                        <a:t>Wash</a:t>
                      </a:r>
                      <a:r>
                        <a:rPr lang="en-US" baseline="0" dirty="0">
                          <a:latin typeface="Calibri" panose="020F0502020204030204" pitchFamily="34" charset="0"/>
                          <a:cs typeface="Calibri" panose="020F0502020204030204" pitchFamily="34" charset="0"/>
                        </a:rPr>
                        <a:t> Rob’s new car.</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5"/>
                  </a:ext>
                </a:extLst>
              </a:tr>
              <a:tr h="640080">
                <a:tc>
                  <a:txBody>
                    <a:bodyPr/>
                    <a:lstStyle/>
                    <a:p>
                      <a:r>
                        <a:rPr lang="en-US" dirty="0">
                          <a:latin typeface="Calibri" panose="020F0502020204030204" pitchFamily="34" charset="0"/>
                          <a:cs typeface="Calibri" panose="020F0502020204030204" pitchFamily="34" charset="0"/>
                        </a:rPr>
                        <a:t>Read and understand a 150-page </a:t>
                      </a:r>
                      <a:r>
                        <a:rPr lang="en-US" baseline="0" dirty="0">
                          <a:latin typeface="Calibri" panose="020F0502020204030204" pitchFamily="34" charset="0"/>
                          <a:cs typeface="Calibri" panose="020F0502020204030204" pitchFamily="34" charset="0"/>
                        </a:rPr>
                        <a:t>book on agile development.</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6"/>
                  </a:ext>
                </a:extLst>
              </a:tr>
              <a:tr h="640080">
                <a:tc>
                  <a:txBody>
                    <a:bodyPr/>
                    <a:lstStyle/>
                    <a:p>
                      <a:r>
                        <a:rPr lang="en-US" dirty="0">
                          <a:latin typeface="Calibri" panose="020F0502020204030204" pitchFamily="34" charset="0"/>
                          <a:cs typeface="Calibri" panose="020F0502020204030204" pitchFamily="34" charset="0"/>
                        </a:rPr>
                        <a:t>Write an email summary of this</a:t>
                      </a:r>
                      <a:r>
                        <a:rPr lang="en-US" baseline="0" dirty="0">
                          <a:latin typeface="Calibri" panose="020F0502020204030204" pitchFamily="34" charset="0"/>
                          <a:cs typeface="Calibri" panose="020F0502020204030204" pitchFamily="34" charset="0"/>
                        </a:rPr>
                        <a:t> class for </a:t>
                      </a:r>
                      <a:r>
                        <a:rPr lang="en-US" baseline="0" dirty="0" err="1">
                          <a:latin typeface="Calibri" panose="020F0502020204030204" pitchFamily="34" charset="0"/>
                          <a:cs typeface="Calibri" panose="020F0502020204030204" pitchFamily="34" charset="0"/>
                        </a:rPr>
                        <a:t>Yaron</a:t>
                      </a:r>
                      <a:r>
                        <a:rPr lang="en-US" baseline="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3630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this process agile?		</a:t>
            </a:r>
          </a:p>
        </p:txBody>
      </p:sp>
      <p:sp>
        <p:nvSpPr>
          <p:cNvPr id="6" name="Content Placeholder 5"/>
          <p:cNvSpPr>
            <a:spLocks noGrp="1"/>
          </p:cNvSpPr>
          <p:nvPr>
            <p:ph idx="1"/>
          </p:nvPr>
        </p:nvSpPr>
        <p:spPr>
          <a:xfrm>
            <a:off x="413004" y="1371600"/>
            <a:ext cx="11365992" cy="1637371"/>
          </a:xfrm>
        </p:spPr>
        <p:txBody>
          <a:bodyPr/>
          <a:lstStyle/>
          <a:p>
            <a:r>
              <a:rPr lang="en-US" dirty="0"/>
              <a:t>It is more focused on planning than the plan</a:t>
            </a:r>
          </a:p>
          <a:p>
            <a:r>
              <a:rPr lang="en-US" dirty="0"/>
              <a:t>It is extremely collaborative and requires discussion with the whole team</a:t>
            </a:r>
          </a:p>
          <a:p>
            <a:r>
              <a:rPr lang="en-US" dirty="0"/>
              <a:t>Done weekly in backlog grooming, it is spread throughout the project (not done only once, at the very beginning)</a:t>
            </a:r>
          </a:p>
        </p:txBody>
      </p:sp>
      <p:pic>
        <p:nvPicPr>
          <p:cNvPr id="5" name="Picture 4"/>
          <p:cNvPicPr>
            <a:picLocks noChangeAspect="1"/>
          </p:cNvPicPr>
          <p:nvPr/>
        </p:nvPicPr>
        <p:blipFill>
          <a:blip r:embed="rId2"/>
          <a:stretch>
            <a:fillRect/>
          </a:stretch>
        </p:blipFill>
        <p:spPr>
          <a:xfrm>
            <a:off x="2702476" y="4250303"/>
            <a:ext cx="9307224" cy="2438740"/>
          </a:xfrm>
          <a:prstGeom prst="rect">
            <a:avLst/>
          </a:prstGeom>
        </p:spPr>
      </p:pic>
    </p:spTree>
    <p:extLst>
      <p:ext uri="{BB962C8B-B14F-4D97-AF65-F5344CB8AC3E}">
        <p14:creationId xmlns:p14="http://schemas.microsoft.com/office/powerpoint/2010/main" val="190912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Velocity and Capacity</a:t>
            </a:r>
          </a:p>
        </p:txBody>
      </p:sp>
    </p:spTree>
    <p:extLst>
      <p:ext uri="{BB962C8B-B14F-4D97-AF65-F5344CB8AC3E}">
        <p14:creationId xmlns:p14="http://schemas.microsoft.com/office/powerpoint/2010/main" val="1626766151"/>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551311"/>
            <a:ext cx="5577840" cy="366254"/>
          </a:xfrm>
        </p:spPr>
        <p:txBody>
          <a:bodyPr/>
          <a:lstStyle/>
          <a:p>
            <a:r>
              <a:rPr lang="en-US" dirty="0"/>
              <a:t>Velocity &amp; Capacity		</a:t>
            </a:r>
          </a:p>
        </p:txBody>
      </p:sp>
      <p:sp>
        <p:nvSpPr>
          <p:cNvPr id="3" name="Text Placeholder 2"/>
          <p:cNvSpPr>
            <a:spLocks noGrp="1"/>
          </p:cNvSpPr>
          <p:nvPr>
            <p:ph type="body" sz="quarter" idx="10"/>
          </p:nvPr>
        </p:nvSpPr>
        <p:spPr>
          <a:xfrm>
            <a:off x="411480" y="1371600"/>
            <a:ext cx="10626634" cy="4374531"/>
          </a:xfrm>
        </p:spPr>
        <p:txBody>
          <a:bodyPr/>
          <a:lstStyle/>
          <a:p>
            <a:r>
              <a:rPr lang="en-US" dirty="0">
                <a:latin typeface="Calibri" panose="020F0502020204030204" pitchFamily="34" charset="0"/>
                <a:cs typeface="Calibri" panose="020F0502020204030204" pitchFamily="34" charset="0"/>
              </a:rPr>
              <a:t>Data used for sprint planning to determine how much work the team is able to take on, in story points</a:t>
            </a:r>
          </a:p>
          <a:p>
            <a:r>
              <a:rPr lang="en-US" dirty="0">
                <a:latin typeface="Calibri" panose="020F0502020204030204" pitchFamily="34" charset="0"/>
                <a:cs typeface="Calibri" panose="020F0502020204030204" pitchFamily="34" charset="0"/>
              </a:rPr>
              <a:t>Learned over time. The first-ever sprint </a:t>
            </a:r>
            <a:r>
              <a:rPr lang="en-US" i="1" dirty="0">
                <a:latin typeface="Calibri" panose="020F0502020204030204" pitchFamily="34" charset="0"/>
                <a:cs typeface="Calibri" panose="020F0502020204030204" pitchFamily="34" charset="0"/>
              </a:rPr>
              <a:t>is entirely guesswork</a:t>
            </a:r>
          </a:p>
          <a:p>
            <a:r>
              <a:rPr lang="en-US" dirty="0">
                <a:latin typeface="Calibri" panose="020F0502020204030204" pitchFamily="34" charset="0"/>
                <a:cs typeface="Calibri" panose="020F0502020204030204" pitchFamily="34" charset="0"/>
              </a:rPr>
              <a:t>(Remember that humans are by nature bad at accurate estimation, so rely on the learning and the data to get better at it over time!)</a:t>
            </a:r>
          </a:p>
          <a:p>
            <a:endParaRPr lang="en-US" dirty="0"/>
          </a:p>
          <a:p>
            <a:pPr marL="630237" lvl="2" indent="0">
              <a:buNone/>
            </a:pPr>
            <a:r>
              <a:rPr lang="en-US" sz="2400" dirty="0">
                <a:latin typeface="Calibri" panose="020F0502020204030204" pitchFamily="34" charset="0"/>
                <a:cs typeface="Calibri" panose="020F0502020204030204" pitchFamily="34" charset="0"/>
              </a:rPr>
              <a:t>New team, Sprint 1: </a:t>
            </a:r>
          </a:p>
          <a:p>
            <a:pPr marL="630237" lvl="2" indent="0">
              <a:buNone/>
            </a:pPr>
            <a:r>
              <a:rPr lang="en-US" sz="2400" dirty="0">
                <a:latin typeface="Calibri" panose="020F0502020204030204" pitchFamily="34" charset="0"/>
                <a:cs typeface="Calibri" panose="020F0502020204030204" pitchFamily="34" charset="0"/>
              </a:rPr>
              <a:t>We can do 45 points! No problem! Yay!</a:t>
            </a:r>
          </a:p>
          <a:p>
            <a:pPr marL="630237" lvl="2" indent="0">
              <a:buNone/>
            </a:pPr>
            <a:r>
              <a:rPr lang="en-US" sz="2400" dirty="0">
                <a:latin typeface="Calibri" panose="020F0502020204030204" pitchFamily="34" charset="0"/>
                <a:cs typeface="Calibri" panose="020F0502020204030204" pitchFamily="34" charset="0"/>
              </a:rPr>
              <a:t>…</a:t>
            </a:r>
          </a:p>
          <a:p>
            <a:pPr marL="630237" lvl="2" indent="0">
              <a:buNone/>
            </a:pPr>
            <a:r>
              <a:rPr lang="en-US" sz="2400" dirty="0">
                <a:latin typeface="Calibri" panose="020F0502020204030204" pitchFamily="34" charset="0"/>
                <a:cs typeface="Calibri" panose="020F0502020204030204" pitchFamily="34" charset="0"/>
              </a:rPr>
              <a:t>Sprint 5:</a:t>
            </a:r>
          </a:p>
          <a:p>
            <a:pPr marL="630237" lvl="2" indent="0">
              <a:buNone/>
            </a:pPr>
            <a:r>
              <a:rPr lang="en-US" sz="2400" dirty="0">
                <a:latin typeface="Calibri" panose="020F0502020204030204" pitchFamily="34" charset="0"/>
                <a:cs typeface="Calibri" panose="020F0502020204030204" pitchFamily="34" charset="0"/>
              </a:rPr>
              <a:t>Apparently we cannot seem to do more than 26 points. Okay. </a:t>
            </a:r>
          </a:p>
        </p:txBody>
      </p:sp>
    </p:spTree>
    <p:extLst>
      <p:ext uri="{BB962C8B-B14F-4D97-AF65-F5344CB8AC3E}">
        <p14:creationId xmlns:p14="http://schemas.microsoft.com/office/powerpoint/2010/main" val="276805035"/>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1480" y="1371600"/>
            <a:ext cx="5577840" cy="818686"/>
          </a:xfrm>
        </p:spPr>
        <p:txBody>
          <a:bodyPr/>
          <a:lstStyle/>
          <a:p>
            <a:pPr marL="457200" indent="-457200">
              <a:buFont typeface="+mj-lt"/>
              <a:buAutoNum type="arabicPeriod"/>
            </a:pPr>
            <a:r>
              <a:rPr lang="en-US" dirty="0">
                <a:latin typeface="Calibri" panose="020F0502020204030204" pitchFamily="34" charset="0"/>
                <a:cs typeface="Calibri" panose="020F0502020204030204" pitchFamily="34" charset="0"/>
              </a:rPr>
              <a:t>The rate at which the team works</a:t>
            </a:r>
          </a:p>
          <a:p>
            <a:pPr marL="457200" indent="-457200">
              <a:buFont typeface="+mj-lt"/>
              <a:buAutoNum type="arabicPeriod"/>
            </a:pPr>
            <a:r>
              <a:rPr lang="en-US" dirty="0">
                <a:latin typeface="Calibri" panose="020F0502020204030204" pitchFamily="34" charset="0"/>
                <a:cs typeface="Calibri" panose="020F0502020204030204" pitchFamily="34" charset="0"/>
              </a:rPr>
              <a:t>Measured in Story Points</a:t>
            </a:r>
          </a:p>
        </p:txBody>
      </p:sp>
      <p:sp>
        <p:nvSpPr>
          <p:cNvPr id="2" name="Title 1"/>
          <p:cNvSpPr>
            <a:spLocks noGrp="1"/>
          </p:cNvSpPr>
          <p:nvPr>
            <p:ph type="title"/>
          </p:nvPr>
        </p:nvSpPr>
        <p:spPr>
          <a:xfrm>
            <a:off x="411480" y="551311"/>
            <a:ext cx="5577840" cy="366254"/>
          </a:xfrm>
        </p:spPr>
        <p:txBody>
          <a:bodyPr/>
          <a:lstStyle/>
          <a:p>
            <a:r>
              <a:rPr lang="en-US" dirty="0"/>
              <a:t>Velocity	</a:t>
            </a:r>
          </a:p>
        </p:txBody>
      </p:sp>
      <p:sp>
        <p:nvSpPr>
          <p:cNvPr id="5" name="Text Placeholder 4"/>
          <p:cNvSpPr>
            <a:spLocks noGrp="1"/>
          </p:cNvSpPr>
          <p:nvPr>
            <p:ph type="body" sz="quarter" idx="11"/>
          </p:nvPr>
        </p:nvSpPr>
        <p:spPr>
          <a:xfrm>
            <a:off x="5989320" y="1157908"/>
            <a:ext cx="5577840" cy="1151084"/>
          </a:xfrm>
        </p:spPr>
        <p:txBody>
          <a:bodyPr/>
          <a:lstStyle/>
          <a:p>
            <a:pPr marL="457200" indent="-457200">
              <a:buFont typeface="+mj-lt"/>
              <a:buAutoNum type="arabicPeriod"/>
            </a:pPr>
            <a:r>
              <a:rPr lang="en-US" dirty="0">
                <a:latin typeface="Calibri" panose="020F0502020204030204" pitchFamily="34" charset="0"/>
                <a:cs typeface="Calibri" panose="020F0502020204030204" pitchFamily="34" charset="0"/>
              </a:rPr>
              <a:t>The total availability of the team, minus the “focus factor”/non-productive hours</a:t>
            </a:r>
          </a:p>
          <a:p>
            <a:pPr marL="457200" indent="-457200">
              <a:buFont typeface="+mj-lt"/>
              <a:buAutoNum type="arabicPeriod"/>
            </a:pPr>
            <a:r>
              <a:rPr lang="en-US" dirty="0">
                <a:latin typeface="Calibri" panose="020F0502020204030204" pitchFamily="34" charset="0"/>
                <a:cs typeface="Calibri" panose="020F0502020204030204" pitchFamily="34" charset="0"/>
              </a:rPr>
              <a:t>Measured in hours</a:t>
            </a:r>
          </a:p>
        </p:txBody>
      </p:sp>
      <p:sp>
        <p:nvSpPr>
          <p:cNvPr id="6" name="Title 1"/>
          <p:cNvSpPr txBox="1">
            <a:spLocks/>
          </p:cNvSpPr>
          <p:nvPr/>
        </p:nvSpPr>
        <p:spPr bwMode="gray">
          <a:xfrm>
            <a:off x="6199632" y="551311"/>
            <a:ext cx="5577840" cy="366254"/>
          </a:xfrm>
          <a:prstGeom prst="rect">
            <a:avLst/>
          </a:prstGeom>
        </p:spPr>
        <p:txBody>
          <a:bodyPr vert="horz" wrap="square" lIns="0" tIns="0" rIns="0" bIns="0" rtlCol="0" anchor="ctr">
            <a:spAutoFit/>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a:t>Capacity	</a:t>
            </a:r>
          </a:p>
        </p:txBody>
      </p:sp>
      <p:sp>
        <p:nvSpPr>
          <p:cNvPr id="7" name="Text Placeholder 3"/>
          <p:cNvSpPr txBox="1">
            <a:spLocks/>
          </p:cNvSpPr>
          <p:nvPr/>
        </p:nvSpPr>
        <p:spPr>
          <a:xfrm>
            <a:off x="411480" y="2722880"/>
            <a:ext cx="5577840" cy="2942344"/>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8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4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Measured over time</a:t>
            </a:r>
          </a:p>
          <a:p>
            <a:r>
              <a:rPr lang="en-US" dirty="0">
                <a:latin typeface="Calibri" panose="020F0502020204030204" pitchFamily="34" charset="0"/>
                <a:cs typeface="Calibri" panose="020F0502020204030204" pitchFamily="34" charset="0"/>
              </a:rPr>
              <a:t>The average number of story points actually achieved across all sprints</a:t>
            </a:r>
          </a:p>
          <a:p>
            <a:r>
              <a:rPr lang="en-US" dirty="0">
                <a:latin typeface="Calibri" panose="020F0502020204030204" pitchFamily="34" charset="0"/>
                <a:cs typeface="Calibri" panose="020F0502020204030204" pitchFamily="34" charset="0"/>
              </a:rPr>
              <a:t>Missed stories = missed points</a:t>
            </a:r>
          </a:p>
          <a:p>
            <a:r>
              <a:rPr lang="en-US" dirty="0">
                <a:latin typeface="Calibri" panose="020F0502020204030204" pitchFamily="34" charset="0"/>
                <a:cs typeface="Calibri" panose="020F0502020204030204" pitchFamily="34" charset="0"/>
              </a:rPr>
              <a:t>Uses the story points the team added during Backlog Grooming</a:t>
            </a:r>
          </a:p>
          <a:p>
            <a:endParaRPr lang="en-US" dirty="0">
              <a:latin typeface="Calibri" panose="020F0502020204030204" pitchFamily="34" charset="0"/>
              <a:cs typeface="Calibri" panose="020F0502020204030204" pitchFamily="34" charset="0"/>
            </a:endParaRPr>
          </a:p>
        </p:txBody>
      </p:sp>
      <p:sp>
        <p:nvSpPr>
          <p:cNvPr id="8" name="Text Placeholder 4"/>
          <p:cNvSpPr txBox="1">
            <a:spLocks/>
          </p:cNvSpPr>
          <p:nvPr/>
        </p:nvSpPr>
        <p:spPr>
          <a:xfrm>
            <a:off x="5989320" y="2596448"/>
            <a:ext cx="5577840" cy="3761030"/>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8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4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How many hours each team member is available during the sprint</a:t>
            </a:r>
          </a:p>
          <a:p>
            <a:r>
              <a:rPr lang="en-US" dirty="0">
                <a:latin typeface="Calibri" panose="020F0502020204030204" pitchFamily="34" charset="0"/>
                <a:cs typeface="Calibri" panose="020F0502020204030204" pitchFamily="34" charset="0"/>
              </a:rPr>
              <a:t>Minus time for sprint ceremonies</a:t>
            </a:r>
          </a:p>
          <a:p>
            <a:r>
              <a:rPr lang="en-US" dirty="0">
                <a:latin typeface="Calibri" panose="020F0502020204030204" pitchFamily="34" charset="0"/>
                <a:cs typeface="Calibri" panose="020F0502020204030204" pitchFamily="34" charset="0"/>
              </a:rPr>
              <a:t>Minus time for non-sprint work commitments </a:t>
            </a:r>
          </a:p>
          <a:p>
            <a:r>
              <a:rPr lang="en-US" dirty="0">
                <a:latin typeface="Calibri" panose="020F0502020204030204" pitchFamily="34" charset="0"/>
                <a:cs typeface="Calibri" panose="020F0502020204030204" pitchFamily="34" charset="0"/>
              </a:rPr>
              <a:t>Minus non-productive time (nobody has 8 out of 8 productive hours)</a:t>
            </a:r>
          </a:p>
          <a:p>
            <a:r>
              <a:rPr lang="en-US" dirty="0">
                <a:latin typeface="Calibri" panose="020F0502020204030204" pitchFamily="34" charset="0"/>
                <a:cs typeface="Calibri" panose="020F0502020204030204" pitchFamily="34" charset="0"/>
              </a:rPr>
              <a:t>Will differ per person and per sprint</a:t>
            </a:r>
          </a:p>
          <a:p>
            <a:r>
              <a:rPr lang="en-US" dirty="0">
                <a:latin typeface="Calibri" panose="020F0502020204030204" pitchFamily="34" charset="0"/>
                <a:cs typeface="Calibri" panose="020F0502020204030204" pitchFamily="34" charset="0"/>
              </a:rPr>
              <a:t>Calculated during sprint planning</a:t>
            </a:r>
          </a:p>
        </p:txBody>
      </p:sp>
    </p:spTree>
    <p:extLst>
      <p:ext uri="{BB962C8B-B14F-4D97-AF65-F5344CB8AC3E}">
        <p14:creationId xmlns:p14="http://schemas.microsoft.com/office/powerpoint/2010/main" val="3176215645"/>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59" y="335943"/>
            <a:ext cx="3960692" cy="396618"/>
          </a:xfrm>
        </p:spPr>
        <p:txBody>
          <a:bodyPr/>
          <a:lstStyle/>
          <a:p>
            <a:r>
              <a:rPr lang="en-US" dirty="0"/>
              <a:t>Calculating Velocity</a:t>
            </a:r>
          </a:p>
        </p:txBody>
      </p:sp>
      <p:sp>
        <p:nvSpPr>
          <p:cNvPr id="7" name="TextBox 6"/>
          <p:cNvSpPr txBox="1"/>
          <p:nvPr/>
        </p:nvSpPr>
        <p:spPr>
          <a:xfrm>
            <a:off x="9734276" y="683950"/>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Subflooring</a:t>
            </a:r>
          </a:p>
        </p:txBody>
      </p:sp>
      <p:sp>
        <p:nvSpPr>
          <p:cNvPr id="8" name="TextBox 7"/>
          <p:cNvSpPr txBox="1"/>
          <p:nvPr/>
        </p:nvSpPr>
        <p:spPr>
          <a:xfrm>
            <a:off x="9595763" y="4752109"/>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9595763" y="3989381"/>
            <a:ext cx="77585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Carpeting</a:t>
            </a:r>
          </a:p>
        </p:txBody>
      </p:sp>
      <p:sp>
        <p:nvSpPr>
          <p:cNvPr id="10" name="TextBox 9"/>
          <p:cNvSpPr txBox="1"/>
          <p:nvPr/>
        </p:nvSpPr>
        <p:spPr>
          <a:xfrm>
            <a:off x="9595763" y="3058293"/>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10281572" y="1312622"/>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Chimney</a:t>
            </a:r>
          </a:p>
        </p:txBody>
      </p:sp>
      <p:sp>
        <p:nvSpPr>
          <p:cNvPr id="12" name="TextBox 11"/>
          <p:cNvSpPr txBox="1"/>
          <p:nvPr/>
        </p:nvSpPr>
        <p:spPr>
          <a:xfrm>
            <a:off x="9602909" y="4296209"/>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13" name="TextBox 12"/>
          <p:cNvSpPr txBox="1"/>
          <p:nvPr/>
        </p:nvSpPr>
        <p:spPr>
          <a:xfrm>
            <a:off x="10137395" y="605247"/>
            <a:ext cx="78707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a:off x="9624172" y="2355446"/>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Frame the walls</a:t>
            </a:r>
          </a:p>
        </p:txBody>
      </p:sp>
      <p:sp>
        <p:nvSpPr>
          <p:cNvPr id="15" name="TextBox 14"/>
          <p:cNvSpPr txBox="1"/>
          <p:nvPr/>
        </p:nvSpPr>
        <p:spPr>
          <a:xfrm rot="798021">
            <a:off x="10660797" y="2224678"/>
            <a:ext cx="103554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a:off x="9605564" y="3373974"/>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hardwood floors</a:t>
            </a:r>
          </a:p>
        </p:txBody>
      </p:sp>
      <p:sp>
        <p:nvSpPr>
          <p:cNvPr id="17" name="TextBox 16"/>
          <p:cNvSpPr txBox="1"/>
          <p:nvPr/>
        </p:nvSpPr>
        <p:spPr>
          <a:xfrm>
            <a:off x="10500841" y="3974439"/>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9849037" y="1109671"/>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9878876" y="914342"/>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a:off x="9826928" y="1306420"/>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HVAC</a:t>
            </a:r>
          </a:p>
        </p:txBody>
      </p:sp>
      <p:sp>
        <p:nvSpPr>
          <p:cNvPr id="22" name="TextBox 21"/>
          <p:cNvSpPr txBox="1"/>
          <p:nvPr/>
        </p:nvSpPr>
        <p:spPr>
          <a:xfrm>
            <a:off x="9637680" y="2043679"/>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Landscaping</a:t>
            </a:r>
          </a:p>
        </p:txBody>
      </p:sp>
      <p:cxnSp>
        <p:nvCxnSpPr>
          <p:cNvPr id="24" name="Straight Connector 23"/>
          <p:cNvCxnSpPr/>
          <p:nvPr/>
        </p:nvCxnSpPr>
        <p:spPr>
          <a:xfrm>
            <a:off x="9473603" y="403892"/>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708857" y="5362100"/>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kitchen faucet</a:t>
            </a:r>
          </a:p>
        </p:txBody>
      </p:sp>
      <p:sp>
        <p:nvSpPr>
          <p:cNvPr id="28" name="TextBox 27"/>
          <p:cNvSpPr txBox="1"/>
          <p:nvPr/>
        </p:nvSpPr>
        <p:spPr>
          <a:xfrm>
            <a:off x="8373910" y="5362100"/>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a:t>1 point</a:t>
            </a:r>
          </a:p>
        </p:txBody>
      </p:sp>
      <p:sp>
        <p:nvSpPr>
          <p:cNvPr id="31" name="TextBox 30"/>
          <p:cNvSpPr txBox="1"/>
          <p:nvPr/>
        </p:nvSpPr>
        <p:spPr>
          <a:xfrm rot="672110">
            <a:off x="9956771" y="2978347"/>
            <a:ext cx="110447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21402585">
            <a:off x="9952891" y="1919096"/>
            <a:ext cx="137377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Insulate the walls</a:t>
            </a:r>
          </a:p>
        </p:txBody>
      </p:sp>
      <p:sp>
        <p:nvSpPr>
          <p:cNvPr id="34" name="TextBox 33"/>
          <p:cNvSpPr txBox="1"/>
          <p:nvPr/>
        </p:nvSpPr>
        <p:spPr>
          <a:xfrm>
            <a:off x="8373910" y="4254660"/>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3 points</a:t>
            </a:r>
          </a:p>
        </p:txBody>
      </p:sp>
      <p:sp>
        <p:nvSpPr>
          <p:cNvPr id="36" name="TextBox 35"/>
          <p:cNvSpPr txBox="1"/>
          <p:nvPr/>
        </p:nvSpPr>
        <p:spPr>
          <a:xfrm rot="672110">
            <a:off x="9710326" y="4543722"/>
            <a:ext cx="120680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shower</a:t>
            </a:r>
          </a:p>
        </p:txBody>
      </p:sp>
      <p:sp>
        <p:nvSpPr>
          <p:cNvPr id="30" name="TextBox 29"/>
          <p:cNvSpPr txBox="1"/>
          <p:nvPr/>
        </p:nvSpPr>
        <p:spPr>
          <a:xfrm>
            <a:off x="8333823" y="3079470"/>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5 points</a:t>
            </a:r>
          </a:p>
        </p:txBody>
      </p:sp>
      <p:sp>
        <p:nvSpPr>
          <p:cNvPr id="32" name="TextBox 31"/>
          <p:cNvSpPr txBox="1"/>
          <p:nvPr/>
        </p:nvSpPr>
        <p:spPr>
          <a:xfrm>
            <a:off x="8373910" y="2019010"/>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8 points</a:t>
            </a:r>
          </a:p>
        </p:txBody>
      </p:sp>
      <p:sp>
        <p:nvSpPr>
          <p:cNvPr id="35" name="TextBox 34"/>
          <p:cNvSpPr txBox="1"/>
          <p:nvPr/>
        </p:nvSpPr>
        <p:spPr>
          <a:xfrm>
            <a:off x="8171577" y="1084485"/>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a:t>13 points</a:t>
            </a:r>
          </a:p>
        </p:txBody>
      </p:sp>
      <p:grpSp>
        <p:nvGrpSpPr>
          <p:cNvPr id="95" name="Group 94"/>
          <p:cNvGrpSpPr/>
          <p:nvPr/>
        </p:nvGrpSpPr>
        <p:grpSpPr>
          <a:xfrm>
            <a:off x="129828" y="1542275"/>
            <a:ext cx="1490478" cy="1693623"/>
            <a:chOff x="129828" y="1542275"/>
            <a:chExt cx="1490478" cy="1693623"/>
          </a:xfrm>
        </p:grpSpPr>
        <p:sp>
          <p:nvSpPr>
            <p:cNvPr id="39" name="Rectangle 38"/>
            <p:cNvSpPr/>
            <p:nvPr/>
          </p:nvSpPr>
          <p:spPr>
            <a:xfrm>
              <a:off x="129828" y="1542275"/>
              <a:ext cx="1490478" cy="793999"/>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29939" y="1675707"/>
              <a:ext cx="905697"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Subflooring</a:t>
              </a:r>
            </a:p>
          </p:txBody>
        </p:sp>
        <p:sp>
          <p:nvSpPr>
            <p:cNvPr id="41" name="TextBox 40"/>
            <p:cNvSpPr txBox="1"/>
            <p:nvPr/>
          </p:nvSpPr>
          <p:spPr>
            <a:xfrm>
              <a:off x="166266" y="2107037"/>
              <a:ext cx="678006" cy="193899"/>
            </a:xfrm>
            <a:prstGeom prst="rect">
              <a:avLst/>
            </a:prstGeom>
            <a:noFill/>
          </p:spPr>
          <p:txBody>
            <a:bodyPr wrap="none" lIns="0" tIns="0" rIns="0" bIns="0" rtlCol="0" anchor="t">
              <a:spAutoFit/>
            </a:bodyPr>
            <a:lstStyle/>
            <a:p>
              <a:pPr>
                <a:lnSpc>
                  <a:spcPct val="90000"/>
                </a:lnSpc>
                <a:spcBef>
                  <a:spcPts val="600"/>
                </a:spcBef>
              </a:pPr>
              <a:r>
                <a:rPr lang="en-US" sz="1400" dirty="0">
                  <a:latin typeface="Calibri" panose="020F0502020204030204" pitchFamily="34" charset="0"/>
                  <a:cs typeface="Calibri" panose="020F0502020204030204" pitchFamily="34" charset="0"/>
                </a:rPr>
                <a:t>13 points</a:t>
              </a:r>
            </a:p>
          </p:txBody>
        </p:sp>
        <p:sp>
          <p:nvSpPr>
            <p:cNvPr id="42" name="Rectangle 41"/>
            <p:cNvSpPr/>
            <p:nvPr/>
          </p:nvSpPr>
          <p:spPr>
            <a:xfrm>
              <a:off x="166266" y="2452506"/>
              <a:ext cx="145404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93416" y="2609384"/>
              <a:ext cx="864019" cy="387798"/>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Frame the </a:t>
              </a:r>
              <a:br>
                <a:rPr lang="en-US" dirty="0"/>
              </a:br>
              <a:r>
                <a:rPr lang="en-US" dirty="0"/>
                <a:t>walls</a:t>
              </a:r>
            </a:p>
          </p:txBody>
        </p:sp>
        <p:sp>
          <p:nvSpPr>
            <p:cNvPr id="44" name="Rectangle 43"/>
            <p:cNvSpPr/>
            <p:nvPr/>
          </p:nvSpPr>
          <p:spPr>
            <a:xfrm>
              <a:off x="166266" y="2960161"/>
              <a:ext cx="721672" cy="258532"/>
            </a:xfrm>
            <a:prstGeom prst="rect">
              <a:avLst/>
            </a:prstGeom>
          </p:spPr>
          <p:txBody>
            <a:bodyPr wrap="none">
              <a:spAutoFit/>
            </a:bodyPr>
            <a:lstStyle/>
            <a:p>
              <a:pPr>
                <a:lnSpc>
                  <a:spcPct val="90000"/>
                </a:lnSpc>
                <a:spcBef>
                  <a:spcPts val="600"/>
                </a:spcBef>
              </a:pPr>
              <a:r>
                <a:rPr lang="en-US" sz="1200" dirty="0"/>
                <a:t>8 points</a:t>
              </a:r>
            </a:p>
          </p:txBody>
        </p:sp>
      </p:grpSp>
      <p:sp>
        <p:nvSpPr>
          <p:cNvPr id="45" name="TextBox 44">
            <a:extLst>
              <a:ext uri="{FF2B5EF4-FFF2-40B4-BE49-F238E27FC236}">
                <a16:creationId xmlns:a16="http://schemas.microsoft.com/office/drawing/2014/main" id="{CF7DA0AF-E630-3A40-B7C7-21EBB03AC8E4}"/>
              </a:ext>
            </a:extLst>
          </p:cNvPr>
          <p:cNvSpPr txBox="1"/>
          <p:nvPr/>
        </p:nvSpPr>
        <p:spPr>
          <a:xfrm>
            <a:off x="32520" y="900055"/>
            <a:ext cx="1854867"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1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(tackle dependencies) </a:t>
            </a:r>
          </a:p>
        </p:txBody>
      </p:sp>
      <p:sp>
        <p:nvSpPr>
          <p:cNvPr id="46" name="TextBox 45">
            <a:extLst>
              <a:ext uri="{FF2B5EF4-FFF2-40B4-BE49-F238E27FC236}">
                <a16:creationId xmlns:a16="http://schemas.microsoft.com/office/drawing/2014/main" id="{CF7DA0AF-E630-3A40-B7C7-21EBB03AC8E4}"/>
              </a:ext>
            </a:extLst>
          </p:cNvPr>
          <p:cNvSpPr txBox="1"/>
          <p:nvPr/>
        </p:nvSpPr>
        <p:spPr>
          <a:xfrm>
            <a:off x="1677501" y="4336219"/>
            <a:ext cx="1376788" cy="307777"/>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TEAM VELOCITY</a:t>
            </a:r>
          </a:p>
        </p:txBody>
      </p:sp>
      <p:sp>
        <p:nvSpPr>
          <p:cNvPr id="52" name="TextBox 51"/>
          <p:cNvSpPr txBox="1"/>
          <p:nvPr/>
        </p:nvSpPr>
        <p:spPr>
          <a:xfrm>
            <a:off x="1416101" y="4676822"/>
            <a:ext cx="99387"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  </a:t>
            </a:r>
          </a:p>
        </p:txBody>
      </p:sp>
      <p:grpSp>
        <p:nvGrpSpPr>
          <p:cNvPr id="93" name="Group 92"/>
          <p:cNvGrpSpPr/>
          <p:nvPr/>
        </p:nvGrpSpPr>
        <p:grpSpPr>
          <a:xfrm>
            <a:off x="1832231" y="1081894"/>
            <a:ext cx="1375277" cy="2140572"/>
            <a:chOff x="1832231" y="1081894"/>
            <a:chExt cx="1375277" cy="2140572"/>
          </a:xfrm>
        </p:grpSpPr>
        <p:sp>
          <p:nvSpPr>
            <p:cNvPr id="55" name="Rectangle 54"/>
            <p:cNvSpPr/>
            <p:nvPr/>
          </p:nvSpPr>
          <p:spPr>
            <a:xfrm>
              <a:off x="1832231" y="1528843"/>
              <a:ext cx="1352281" cy="793999"/>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2211693" y="1662275"/>
              <a:ext cx="747000"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57" name="TextBox 56"/>
            <p:cNvSpPr txBox="1"/>
            <p:nvPr/>
          </p:nvSpPr>
          <p:spPr>
            <a:xfrm>
              <a:off x="1868670" y="2093605"/>
              <a:ext cx="678006" cy="193899"/>
            </a:xfrm>
            <a:prstGeom prst="rect">
              <a:avLst/>
            </a:prstGeom>
            <a:noFill/>
          </p:spPr>
          <p:txBody>
            <a:bodyPr wrap="none" lIns="0" tIns="0" rIns="0" bIns="0" rtlCol="0" anchor="t">
              <a:spAutoFit/>
            </a:bodyPr>
            <a:lstStyle/>
            <a:p>
              <a:pPr>
                <a:lnSpc>
                  <a:spcPct val="90000"/>
                </a:lnSpc>
                <a:spcBef>
                  <a:spcPts val="600"/>
                </a:spcBef>
              </a:pPr>
              <a:r>
                <a:rPr lang="en-US" sz="1400" dirty="0">
                  <a:latin typeface="Calibri" panose="020F0502020204030204" pitchFamily="34" charset="0"/>
                  <a:cs typeface="Calibri" panose="020F0502020204030204" pitchFamily="34" charset="0"/>
                </a:rPr>
                <a:t>13 points</a:t>
              </a:r>
            </a:p>
          </p:txBody>
        </p:sp>
        <p:sp>
          <p:nvSpPr>
            <p:cNvPr id="58" name="Rectangle 57"/>
            <p:cNvSpPr/>
            <p:nvPr/>
          </p:nvSpPr>
          <p:spPr>
            <a:xfrm>
              <a:off x="1833945" y="2439074"/>
              <a:ext cx="1373563"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198416" y="2499806"/>
              <a:ext cx="825547" cy="387798"/>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Wire </a:t>
              </a:r>
              <a:br>
                <a:rPr lang="en-US" dirty="0"/>
              </a:br>
              <a:r>
                <a:rPr lang="en-US" dirty="0"/>
                <a:t>everything</a:t>
              </a:r>
            </a:p>
          </p:txBody>
        </p:sp>
        <p:sp>
          <p:nvSpPr>
            <p:cNvPr id="60" name="Rectangle 59"/>
            <p:cNvSpPr/>
            <p:nvPr/>
          </p:nvSpPr>
          <p:spPr>
            <a:xfrm>
              <a:off x="1868670" y="2946729"/>
              <a:ext cx="806631" cy="258532"/>
            </a:xfrm>
            <a:prstGeom prst="rect">
              <a:avLst/>
            </a:prstGeom>
          </p:spPr>
          <p:txBody>
            <a:bodyPr wrap="none">
              <a:spAutoFit/>
            </a:bodyPr>
            <a:lstStyle/>
            <a:p>
              <a:pPr>
                <a:lnSpc>
                  <a:spcPct val="90000"/>
                </a:lnSpc>
                <a:spcBef>
                  <a:spcPts val="600"/>
                </a:spcBef>
              </a:pPr>
              <a:r>
                <a:rPr lang="en-US" sz="1200" dirty="0"/>
                <a:t>13 points</a:t>
              </a:r>
            </a:p>
          </p:txBody>
        </p:sp>
        <p:sp>
          <p:nvSpPr>
            <p:cNvPr id="61" name="TextBox 60">
              <a:extLst>
                <a:ext uri="{FF2B5EF4-FFF2-40B4-BE49-F238E27FC236}">
                  <a16:creationId xmlns:a16="http://schemas.microsoft.com/office/drawing/2014/main" id="{CF7DA0AF-E630-3A40-B7C7-21EBB03AC8E4}"/>
                </a:ext>
              </a:extLst>
            </p:cNvPr>
            <p:cNvSpPr txBox="1"/>
            <p:nvPr/>
          </p:nvSpPr>
          <p:spPr>
            <a:xfrm>
              <a:off x="2169696" y="1081894"/>
              <a:ext cx="853119" cy="307777"/>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2</a:t>
              </a:r>
            </a:p>
          </p:txBody>
        </p:sp>
      </p:grpSp>
      <p:sp>
        <p:nvSpPr>
          <p:cNvPr id="83" name="TextBox 82">
            <a:extLst>
              <a:ext uri="{FF2B5EF4-FFF2-40B4-BE49-F238E27FC236}">
                <a16:creationId xmlns:a16="http://schemas.microsoft.com/office/drawing/2014/main" id="{CF7DA0AF-E630-3A40-B7C7-21EBB03AC8E4}"/>
              </a:ext>
            </a:extLst>
          </p:cNvPr>
          <p:cNvSpPr txBox="1"/>
          <p:nvPr/>
        </p:nvSpPr>
        <p:spPr>
          <a:xfrm>
            <a:off x="8808287" y="5911215"/>
            <a:ext cx="1662828" cy="307777"/>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PRODUCT BACKLOG</a:t>
            </a:r>
          </a:p>
        </p:txBody>
      </p:sp>
      <p:sp>
        <p:nvSpPr>
          <p:cNvPr id="27" name="Bent Arrow 26"/>
          <p:cNvSpPr/>
          <p:nvPr/>
        </p:nvSpPr>
        <p:spPr>
          <a:xfrm rot="5400000" flipH="1">
            <a:off x="4957196" y="4145929"/>
            <a:ext cx="2265742" cy="2116659"/>
          </a:xfrm>
          <a:prstGeom prst="bentArrow">
            <a:avLst>
              <a:gd name="adj1" fmla="val 11038"/>
              <a:gd name="adj2" fmla="val 17618"/>
              <a:gd name="adj3" fmla="val 26094"/>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Right Arrow 83"/>
          <p:cNvSpPr/>
          <p:nvPr/>
        </p:nvSpPr>
        <p:spPr>
          <a:xfrm rot="5400000">
            <a:off x="2108850" y="3548556"/>
            <a:ext cx="595486" cy="990806"/>
          </a:xfrm>
          <a:prstGeom prst="righ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29992" y="4762114"/>
            <a:ext cx="1327443" cy="1302989"/>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1</a:t>
            </a:r>
          </a:p>
          <a:p>
            <a:pPr algn="ctr"/>
            <a:r>
              <a:rPr lang="en-US" sz="1600" dirty="0">
                <a:solidFill>
                  <a:schemeClr val="tx1"/>
                </a:solidFill>
                <a:latin typeface="Calibri" panose="020F0502020204030204" pitchFamily="34" charset="0"/>
                <a:cs typeface="Calibri" panose="020F0502020204030204" pitchFamily="34" charset="0"/>
              </a:rPr>
              <a:t>13 points</a:t>
            </a:r>
          </a:p>
          <a:p>
            <a:pPr algn="ctr"/>
            <a:r>
              <a:rPr lang="en-US" sz="1600" dirty="0">
                <a:solidFill>
                  <a:schemeClr val="tx1"/>
                </a:solidFill>
                <a:latin typeface="Calibri" panose="020F0502020204030204" pitchFamily="34" charset="0"/>
                <a:cs typeface="Calibri" panose="020F0502020204030204" pitchFamily="34" charset="0"/>
              </a:rPr>
              <a:t>+ 8 points </a:t>
            </a:r>
            <a:br>
              <a:rPr lang="en-US" sz="1600" dirty="0">
                <a:solidFill>
                  <a:schemeClr val="tx1"/>
                </a:solidFill>
                <a:latin typeface="Calibri" panose="020F0502020204030204" pitchFamily="34" charset="0"/>
                <a:cs typeface="Calibri" panose="020F0502020204030204" pitchFamily="34" charset="0"/>
              </a:rPr>
            </a:br>
            <a:r>
              <a:rPr lang="en-US" sz="1600" dirty="0">
                <a:solidFill>
                  <a:schemeClr val="tx1"/>
                </a:solidFill>
                <a:latin typeface="Calibri" panose="020F0502020204030204" pitchFamily="34" charset="0"/>
                <a:cs typeface="Calibri" panose="020F0502020204030204" pitchFamily="34" charset="0"/>
              </a:rPr>
              <a:t>= 21 points</a:t>
            </a:r>
          </a:p>
        </p:txBody>
      </p:sp>
      <p:sp>
        <p:nvSpPr>
          <p:cNvPr id="90" name="Rectangle 89"/>
          <p:cNvSpPr/>
          <p:nvPr/>
        </p:nvSpPr>
        <p:spPr>
          <a:xfrm>
            <a:off x="1622712" y="4769118"/>
            <a:ext cx="1327443" cy="1302989"/>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2</a:t>
            </a:r>
          </a:p>
          <a:p>
            <a:pPr algn="ctr"/>
            <a:r>
              <a:rPr lang="en-US" sz="1600" dirty="0">
                <a:solidFill>
                  <a:schemeClr val="tx1"/>
                </a:solidFill>
                <a:latin typeface="Calibri" panose="020F0502020204030204" pitchFamily="34" charset="0"/>
                <a:cs typeface="Calibri" panose="020F0502020204030204" pitchFamily="34" charset="0"/>
              </a:rPr>
              <a:t>13 points</a:t>
            </a:r>
          </a:p>
          <a:p>
            <a:pPr algn="ctr"/>
            <a:r>
              <a:rPr lang="en-US" sz="1600" dirty="0">
                <a:solidFill>
                  <a:schemeClr val="tx1"/>
                </a:solidFill>
                <a:latin typeface="Calibri" panose="020F0502020204030204" pitchFamily="34" charset="0"/>
                <a:cs typeface="Calibri" panose="020F0502020204030204" pitchFamily="34" charset="0"/>
              </a:rPr>
              <a:t>+ 13 points </a:t>
            </a:r>
            <a:br>
              <a:rPr lang="en-US" sz="1600" dirty="0">
                <a:solidFill>
                  <a:schemeClr val="tx1"/>
                </a:solidFill>
                <a:latin typeface="Calibri" panose="020F0502020204030204" pitchFamily="34" charset="0"/>
                <a:cs typeface="Calibri" panose="020F0502020204030204" pitchFamily="34" charset="0"/>
              </a:rPr>
            </a:br>
            <a:r>
              <a:rPr lang="en-US" sz="1600" dirty="0">
                <a:solidFill>
                  <a:schemeClr val="tx1"/>
                </a:solidFill>
                <a:latin typeface="Calibri" panose="020F0502020204030204" pitchFamily="34" charset="0"/>
                <a:cs typeface="Calibri" panose="020F0502020204030204" pitchFamily="34" charset="0"/>
              </a:rPr>
              <a:t>= 26 points</a:t>
            </a:r>
          </a:p>
        </p:txBody>
      </p:sp>
      <p:sp>
        <p:nvSpPr>
          <p:cNvPr id="91" name="Rectangle 90"/>
          <p:cNvSpPr/>
          <p:nvPr/>
        </p:nvSpPr>
        <p:spPr>
          <a:xfrm>
            <a:off x="3206323" y="4736312"/>
            <a:ext cx="1327443" cy="1632568"/>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3</a:t>
            </a:r>
          </a:p>
          <a:p>
            <a:pPr algn="ctr"/>
            <a:r>
              <a:rPr lang="en-US" sz="1600" dirty="0">
                <a:solidFill>
                  <a:schemeClr val="tx1"/>
                </a:solidFill>
                <a:latin typeface="Calibri" panose="020F0502020204030204" pitchFamily="34" charset="0"/>
                <a:cs typeface="Calibri" panose="020F0502020204030204" pitchFamily="34" charset="0"/>
              </a:rPr>
              <a:t>13 points</a:t>
            </a:r>
          </a:p>
          <a:p>
            <a:pPr algn="ctr"/>
            <a:r>
              <a:rPr lang="en-US" sz="1600" dirty="0">
                <a:solidFill>
                  <a:schemeClr val="tx1"/>
                </a:solidFill>
                <a:latin typeface="Calibri" panose="020F0502020204030204" pitchFamily="34" charset="0"/>
                <a:cs typeface="Calibri" panose="020F0502020204030204" pitchFamily="34" charset="0"/>
              </a:rPr>
              <a:t>8 points</a:t>
            </a:r>
          </a:p>
          <a:p>
            <a:pPr algn="ctr"/>
            <a:r>
              <a:rPr lang="en-US" sz="1600" dirty="0">
                <a:solidFill>
                  <a:schemeClr val="tx1"/>
                </a:solidFill>
                <a:latin typeface="Calibri" panose="020F0502020204030204" pitchFamily="34" charset="0"/>
                <a:cs typeface="Calibri" panose="020F0502020204030204" pitchFamily="34" charset="0"/>
              </a:rPr>
              <a:t>3 points</a:t>
            </a:r>
          </a:p>
          <a:p>
            <a:pPr algn="ctr"/>
            <a:r>
              <a:rPr lang="en-US" sz="1600" dirty="0">
                <a:solidFill>
                  <a:schemeClr val="tx1"/>
                </a:solidFill>
                <a:latin typeface="Calibri" panose="020F0502020204030204" pitchFamily="34" charset="0"/>
                <a:cs typeface="Calibri" panose="020F0502020204030204" pitchFamily="34" charset="0"/>
              </a:rPr>
              <a:t>+ 3 points </a:t>
            </a:r>
            <a:br>
              <a:rPr lang="en-US" sz="1600" dirty="0">
                <a:solidFill>
                  <a:schemeClr val="tx1"/>
                </a:solidFill>
                <a:latin typeface="Calibri" panose="020F0502020204030204" pitchFamily="34" charset="0"/>
                <a:cs typeface="Calibri" panose="020F0502020204030204" pitchFamily="34" charset="0"/>
              </a:rPr>
            </a:br>
            <a:r>
              <a:rPr lang="en-US" sz="1600" dirty="0">
                <a:solidFill>
                  <a:schemeClr val="tx1"/>
                </a:solidFill>
                <a:latin typeface="Calibri" panose="020F0502020204030204" pitchFamily="34" charset="0"/>
                <a:cs typeface="Calibri" panose="020F0502020204030204" pitchFamily="34" charset="0"/>
              </a:rPr>
              <a:t>= 22 points</a:t>
            </a:r>
          </a:p>
        </p:txBody>
      </p:sp>
      <p:sp>
        <p:nvSpPr>
          <p:cNvPr id="92" name="Rectangle 91"/>
          <p:cNvSpPr/>
          <p:nvPr/>
        </p:nvSpPr>
        <p:spPr>
          <a:xfrm>
            <a:off x="5512280" y="835015"/>
            <a:ext cx="2075114" cy="2244455"/>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STORY POINTS ACHIEVED PER SPRINT</a:t>
            </a:r>
          </a:p>
          <a:p>
            <a:pPr algn="ctr"/>
            <a:r>
              <a:rPr lang="en-US" sz="1600" dirty="0">
                <a:solidFill>
                  <a:schemeClr val="tx1"/>
                </a:solidFill>
                <a:latin typeface="Calibri" panose="020F0502020204030204" pitchFamily="34" charset="0"/>
                <a:cs typeface="Calibri" panose="020F0502020204030204" pitchFamily="34" charset="0"/>
              </a:rPr>
              <a:t>21 points</a:t>
            </a:r>
          </a:p>
          <a:p>
            <a:pPr algn="ctr"/>
            <a:r>
              <a:rPr lang="en-US" sz="1600" dirty="0">
                <a:solidFill>
                  <a:schemeClr val="tx1"/>
                </a:solidFill>
                <a:latin typeface="Calibri" panose="020F0502020204030204" pitchFamily="34" charset="0"/>
                <a:cs typeface="Calibri" panose="020F0502020204030204" pitchFamily="34" charset="0"/>
              </a:rPr>
              <a:t>26 points</a:t>
            </a:r>
          </a:p>
          <a:p>
            <a:pPr algn="ctr"/>
            <a:r>
              <a:rPr lang="en-US" sz="1600" dirty="0">
                <a:solidFill>
                  <a:schemeClr val="tx1"/>
                </a:solidFill>
                <a:latin typeface="Calibri" panose="020F0502020204030204" pitchFamily="34" charset="0"/>
                <a:cs typeface="Calibri" panose="020F0502020204030204" pitchFamily="34" charset="0"/>
              </a:rPr>
              <a:t>22 points</a:t>
            </a:r>
            <a:br>
              <a:rPr lang="en-US" sz="1600" dirty="0">
                <a:solidFill>
                  <a:schemeClr val="tx1"/>
                </a:solidFill>
                <a:latin typeface="Calibri" panose="020F0502020204030204" pitchFamily="34" charset="0"/>
                <a:cs typeface="Calibri" panose="020F0502020204030204" pitchFamily="34" charset="0"/>
              </a:rPr>
            </a:br>
            <a:r>
              <a:rPr lang="en-US" sz="1600" dirty="0">
                <a:solidFill>
                  <a:schemeClr val="tx1"/>
                </a:solidFill>
                <a:latin typeface="Calibri" panose="020F0502020204030204" pitchFamily="34" charset="0"/>
                <a:cs typeface="Calibri" panose="020F0502020204030204" pitchFamily="34" charset="0"/>
              </a:rPr>
              <a:t>= 69 points</a:t>
            </a:r>
          </a:p>
          <a:p>
            <a:pPr algn="ctr"/>
            <a:endParaRPr lang="en-US" sz="1600" dirty="0">
              <a:solidFill>
                <a:schemeClr val="tx1"/>
              </a:solidFill>
              <a:latin typeface="Calibri" panose="020F0502020204030204" pitchFamily="34" charset="0"/>
              <a:cs typeface="Calibri" panose="020F0502020204030204" pitchFamily="34" charset="0"/>
            </a:endParaRPr>
          </a:p>
          <a:p>
            <a:pPr algn="ctr"/>
            <a:r>
              <a:rPr lang="en-US" sz="1600" dirty="0">
                <a:solidFill>
                  <a:schemeClr val="tx1"/>
                </a:solidFill>
                <a:latin typeface="Calibri" panose="020F0502020204030204" pitchFamily="34" charset="0"/>
                <a:cs typeface="Calibri" panose="020F0502020204030204" pitchFamily="34" charset="0"/>
              </a:rPr>
              <a:t>69 / 3 sprints </a:t>
            </a:r>
          </a:p>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97" name="Rectangle 96"/>
          <p:cNvSpPr/>
          <p:nvPr/>
        </p:nvSpPr>
        <p:spPr>
          <a:xfrm>
            <a:off x="5582771" y="3473764"/>
            <a:ext cx="2091342" cy="369332"/>
          </a:xfrm>
          <a:prstGeom prst="rect">
            <a:avLst/>
          </a:prstGeom>
        </p:spPr>
        <p:txBody>
          <a:bodyPr wrap="none">
            <a:spAutoFit/>
          </a:bodyPr>
          <a:lstStyle/>
          <a:p>
            <a:pPr algn="ctr"/>
            <a:r>
              <a:rPr lang="en-US" sz="1600" b="1" dirty="0">
                <a:solidFill>
                  <a:schemeClr val="tx2">
                    <a:lumMod val="50000"/>
                  </a:schemeClr>
                </a:solidFill>
                <a:latin typeface="Calibri" panose="020F0502020204030204" pitchFamily="34" charset="0"/>
                <a:ea typeface="League Spartan" charset="0"/>
                <a:cs typeface="Calibri" panose="020F0502020204030204" pitchFamily="34" charset="0"/>
              </a:rPr>
              <a:t>VELOCITY</a:t>
            </a:r>
            <a:r>
              <a:rPr lang="en-US" dirty="0">
                <a:latin typeface="Calibri" panose="020F0502020204030204" pitchFamily="34" charset="0"/>
                <a:cs typeface="Calibri" panose="020F0502020204030204" pitchFamily="34" charset="0"/>
              </a:rPr>
              <a:t> = 23 points</a:t>
            </a:r>
          </a:p>
        </p:txBody>
      </p:sp>
      <p:grpSp>
        <p:nvGrpSpPr>
          <p:cNvPr id="3" name="Group 2"/>
          <p:cNvGrpSpPr/>
          <p:nvPr/>
        </p:nvGrpSpPr>
        <p:grpSpPr>
          <a:xfrm>
            <a:off x="3313373" y="1081895"/>
            <a:ext cx="1412747" cy="3371663"/>
            <a:chOff x="3313373" y="1081895"/>
            <a:chExt cx="1412747" cy="3371663"/>
          </a:xfrm>
        </p:grpSpPr>
        <p:grpSp>
          <p:nvGrpSpPr>
            <p:cNvPr id="96" name="Group 95"/>
            <p:cNvGrpSpPr/>
            <p:nvPr/>
          </p:nvGrpSpPr>
          <p:grpSpPr>
            <a:xfrm>
              <a:off x="3327923" y="1081895"/>
              <a:ext cx="1398197" cy="2761202"/>
              <a:chOff x="3327923" y="1081894"/>
              <a:chExt cx="1398197" cy="3062703"/>
            </a:xfrm>
          </p:grpSpPr>
          <p:sp>
            <p:nvSpPr>
              <p:cNvPr id="72" name="TextBox 71">
                <a:extLst>
                  <a:ext uri="{FF2B5EF4-FFF2-40B4-BE49-F238E27FC236}">
                    <a16:creationId xmlns:a16="http://schemas.microsoft.com/office/drawing/2014/main" id="{CF7DA0AF-E630-3A40-B7C7-21EBB03AC8E4}"/>
                  </a:ext>
                </a:extLst>
              </p:cNvPr>
              <p:cNvSpPr txBox="1"/>
              <p:nvPr/>
            </p:nvSpPr>
            <p:spPr>
              <a:xfrm>
                <a:off x="3711304" y="1081894"/>
                <a:ext cx="853119" cy="307777"/>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3</a:t>
                </a:r>
              </a:p>
            </p:txBody>
          </p:sp>
          <p:grpSp>
            <p:nvGrpSpPr>
              <p:cNvPr id="94" name="Group 93"/>
              <p:cNvGrpSpPr/>
              <p:nvPr/>
            </p:nvGrpSpPr>
            <p:grpSpPr>
              <a:xfrm>
                <a:off x="3327923" y="1528843"/>
                <a:ext cx="1398197" cy="2615754"/>
                <a:chOff x="3327923" y="1528843"/>
                <a:chExt cx="1398197" cy="2615754"/>
              </a:xfrm>
            </p:grpSpPr>
            <p:sp>
              <p:nvSpPr>
                <p:cNvPr id="66" name="Rectangle 65"/>
                <p:cNvSpPr/>
                <p:nvPr/>
              </p:nvSpPr>
              <p:spPr>
                <a:xfrm>
                  <a:off x="3373839" y="1528843"/>
                  <a:ext cx="1352281" cy="644871"/>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3556489" y="1872552"/>
                  <a:ext cx="586635" cy="193899"/>
                </a:xfrm>
                <a:prstGeom prst="rect">
                  <a:avLst/>
                </a:prstGeom>
                <a:noFill/>
              </p:spPr>
              <p:txBody>
                <a:bodyPr wrap="none" lIns="0" tIns="0" rIns="0" bIns="0" rtlCol="0" anchor="t">
                  <a:spAutoFit/>
                </a:bodyPr>
                <a:lstStyle/>
                <a:p>
                  <a:pPr>
                    <a:lnSpc>
                      <a:spcPct val="90000"/>
                    </a:lnSpc>
                    <a:spcBef>
                      <a:spcPts val="600"/>
                    </a:spcBef>
                  </a:pPr>
                  <a:r>
                    <a:rPr lang="en-US" sz="1400" dirty="0">
                      <a:latin typeface="Calibri" panose="020F0502020204030204" pitchFamily="34" charset="0"/>
                      <a:cs typeface="Calibri" panose="020F0502020204030204" pitchFamily="34" charset="0"/>
                    </a:rPr>
                    <a:t>8 points</a:t>
                  </a:r>
                </a:p>
              </p:txBody>
            </p:sp>
            <p:sp>
              <p:nvSpPr>
                <p:cNvPr id="69" name="Rectangle 68"/>
                <p:cNvSpPr/>
                <p:nvPr/>
              </p:nvSpPr>
              <p:spPr>
                <a:xfrm>
                  <a:off x="3343241" y="2956844"/>
                  <a:ext cx="1373563" cy="558108"/>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3469277" y="3240770"/>
                  <a:ext cx="721672" cy="258532"/>
                </a:xfrm>
                <a:prstGeom prst="rect">
                  <a:avLst/>
                </a:prstGeom>
              </p:spPr>
              <p:txBody>
                <a:bodyPr wrap="none">
                  <a:spAutoFit/>
                </a:bodyPr>
                <a:lstStyle/>
                <a:p>
                  <a:pPr>
                    <a:lnSpc>
                      <a:spcPct val="90000"/>
                    </a:lnSpc>
                    <a:spcBef>
                      <a:spcPts val="600"/>
                    </a:spcBef>
                  </a:pPr>
                  <a:r>
                    <a:rPr lang="en-US" sz="1200" dirty="0"/>
                    <a:t>3 points</a:t>
                  </a:r>
                </a:p>
              </p:txBody>
            </p:sp>
            <p:sp>
              <p:nvSpPr>
                <p:cNvPr id="73" name="TextBox 72"/>
                <p:cNvSpPr txBox="1"/>
                <p:nvPr/>
              </p:nvSpPr>
              <p:spPr>
                <a:xfrm>
                  <a:off x="3522488" y="1657047"/>
                  <a:ext cx="1035541"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67" name="TextBox 66"/>
                <p:cNvSpPr txBox="1"/>
                <p:nvPr/>
              </p:nvSpPr>
              <p:spPr>
                <a:xfrm>
                  <a:off x="3396753" y="3047933"/>
                  <a:ext cx="1206805"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shower</a:t>
                  </a:r>
                </a:p>
              </p:txBody>
            </p:sp>
            <p:sp>
              <p:nvSpPr>
                <p:cNvPr id="77" name="Rectangle 76"/>
                <p:cNvSpPr/>
                <p:nvPr/>
              </p:nvSpPr>
              <p:spPr>
                <a:xfrm>
                  <a:off x="3327923" y="3586489"/>
                  <a:ext cx="1373563" cy="558108"/>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453959" y="3870415"/>
                  <a:ext cx="721672" cy="258532"/>
                </a:xfrm>
                <a:prstGeom prst="rect">
                  <a:avLst/>
                </a:prstGeom>
              </p:spPr>
              <p:txBody>
                <a:bodyPr wrap="none">
                  <a:spAutoFit/>
                </a:bodyPr>
                <a:lstStyle/>
                <a:p>
                  <a:pPr>
                    <a:lnSpc>
                      <a:spcPct val="90000"/>
                    </a:lnSpc>
                    <a:spcBef>
                      <a:spcPts val="600"/>
                    </a:spcBef>
                  </a:pPr>
                  <a:r>
                    <a:rPr lang="en-US" sz="1200" dirty="0"/>
                    <a:t>3 points</a:t>
                  </a:r>
                </a:p>
              </p:txBody>
            </p:sp>
            <p:sp>
              <p:nvSpPr>
                <p:cNvPr id="79" name="TextBox 78"/>
                <p:cNvSpPr txBox="1"/>
                <p:nvPr/>
              </p:nvSpPr>
              <p:spPr>
                <a:xfrm>
                  <a:off x="3343638" y="3677578"/>
                  <a:ext cx="1282403"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80" name="Rectangle 79"/>
                <p:cNvSpPr/>
                <p:nvPr/>
              </p:nvSpPr>
              <p:spPr>
                <a:xfrm>
                  <a:off x="3362162" y="2248638"/>
                  <a:ext cx="1352281" cy="644871"/>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3544812" y="2592347"/>
                  <a:ext cx="586635" cy="193899"/>
                </a:xfrm>
                <a:prstGeom prst="rect">
                  <a:avLst/>
                </a:prstGeom>
                <a:noFill/>
              </p:spPr>
              <p:txBody>
                <a:bodyPr wrap="none" lIns="0" tIns="0" rIns="0" bIns="0" rtlCol="0" anchor="t">
                  <a:spAutoFit/>
                </a:bodyPr>
                <a:lstStyle/>
                <a:p>
                  <a:pPr>
                    <a:lnSpc>
                      <a:spcPct val="90000"/>
                    </a:lnSpc>
                    <a:spcBef>
                      <a:spcPts val="600"/>
                    </a:spcBef>
                  </a:pPr>
                  <a:r>
                    <a:rPr lang="en-US" sz="1400" dirty="0">
                      <a:latin typeface="Calibri" panose="020F0502020204030204" pitchFamily="34" charset="0"/>
                      <a:cs typeface="Calibri" panose="020F0502020204030204" pitchFamily="34" charset="0"/>
                    </a:rPr>
                    <a:t>8 points</a:t>
                  </a:r>
                </a:p>
              </p:txBody>
            </p:sp>
            <p:sp>
              <p:nvSpPr>
                <p:cNvPr id="82" name="TextBox 81"/>
                <p:cNvSpPr txBox="1"/>
                <p:nvPr/>
              </p:nvSpPr>
              <p:spPr>
                <a:xfrm>
                  <a:off x="3440282" y="2376842"/>
                  <a:ext cx="1176604" cy="1661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sz="1200" dirty="0"/>
                    <a:t>Insulate the walls</a:t>
                  </a:r>
                </a:p>
              </p:txBody>
            </p:sp>
          </p:grpSp>
        </p:grpSp>
        <p:sp>
          <p:nvSpPr>
            <p:cNvPr id="74" name="Rectangle 73"/>
            <p:cNvSpPr/>
            <p:nvPr/>
          </p:nvSpPr>
          <p:spPr>
            <a:xfrm>
              <a:off x="3313373" y="3950392"/>
              <a:ext cx="1373563" cy="503166"/>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dk1"/>
                  </a:solidFill>
                </a:rPr>
                <a:t>Install flooring</a:t>
              </a:r>
            </a:p>
            <a:p>
              <a:pPr algn="ctr"/>
              <a:r>
                <a:rPr lang="en-US" sz="1400" dirty="0">
                  <a:solidFill>
                    <a:schemeClr val="dk1"/>
                  </a:solidFill>
                </a:rPr>
                <a:t>5 points</a:t>
              </a:r>
            </a:p>
          </p:txBody>
        </p:sp>
      </p:grpSp>
      <p:cxnSp>
        <p:nvCxnSpPr>
          <p:cNvPr id="6" name="Straight Connector 5"/>
          <p:cNvCxnSpPr/>
          <p:nvPr/>
        </p:nvCxnSpPr>
        <p:spPr>
          <a:xfrm>
            <a:off x="3223557" y="3936661"/>
            <a:ext cx="1411352" cy="473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256300" y="3950392"/>
            <a:ext cx="1500711" cy="5397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9715076">
            <a:off x="4297470" y="4130009"/>
            <a:ext cx="1023250" cy="332399"/>
          </a:xfrm>
          <a:prstGeom prst="rect">
            <a:avLst/>
          </a:prstGeom>
          <a:solidFill>
            <a:schemeClr val="bg1"/>
          </a:solidFill>
          <a:ln>
            <a:solidFill>
              <a:schemeClr val="bg2"/>
            </a:solidFill>
          </a:ln>
        </p:spPr>
        <p:txBody>
          <a:bodyPr wrap="square" lIns="0" tIns="0" rIns="0" bIns="0" rtlCol="0" anchor="t">
            <a:spAutoFit/>
          </a:bodyPr>
          <a:lstStyle/>
          <a:p>
            <a:pPr>
              <a:lnSpc>
                <a:spcPct val="90000"/>
              </a:lnSpc>
              <a:spcBef>
                <a:spcPts val="600"/>
              </a:spcBef>
            </a:pPr>
            <a:r>
              <a:rPr lang="en-US" sz="1200" dirty="0"/>
              <a:t>Put at the top of next sprint</a:t>
            </a:r>
          </a:p>
        </p:txBody>
      </p:sp>
    </p:spTree>
    <p:extLst>
      <p:ext uri="{BB962C8B-B14F-4D97-AF65-F5344CB8AC3E}">
        <p14:creationId xmlns:p14="http://schemas.microsoft.com/office/powerpoint/2010/main" val="115170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circle(in)">
                                      <p:cBhvr>
                                        <p:cTn id="39" dur="2000"/>
                                        <p:tgtEl>
                                          <p:spTgt spid="29"/>
                                        </p:tgtEl>
                                      </p:cBhvr>
                                    </p:animEffect>
                                  </p:childTnLst>
                                </p:cTn>
                              </p:par>
                              <p:par>
                                <p:cTn id="40" presetID="6" presetClass="entr" presetSubtype="16"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circle(in)">
                                      <p:cBhvr>
                                        <p:cTn id="42" dur="20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27" grpId="0" animBg="1"/>
      <p:bldP spid="84" grpId="0" animBg="1"/>
      <p:bldP spid="89" grpId="0" animBg="1"/>
      <p:bldP spid="90" grpId="0" animBg="1"/>
      <p:bldP spid="91" grpId="0" animBg="1"/>
      <p:bldP spid="92" grpId="0" animBg="1"/>
      <p:bldP spid="97" grpId="0"/>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643" y="495290"/>
            <a:ext cx="11365992" cy="366254"/>
          </a:xfrm>
        </p:spPr>
        <p:txBody>
          <a:bodyPr/>
          <a:lstStyle/>
          <a:p>
            <a:r>
              <a:rPr lang="en-US" dirty="0"/>
              <a:t>Do not game your Velocity</a:t>
            </a:r>
          </a:p>
        </p:txBody>
      </p:sp>
      <p:sp>
        <p:nvSpPr>
          <p:cNvPr id="3" name="Content Placeholder 2"/>
          <p:cNvSpPr>
            <a:spLocks noGrp="1"/>
          </p:cNvSpPr>
          <p:nvPr>
            <p:ph idx="1"/>
          </p:nvPr>
        </p:nvSpPr>
        <p:spPr>
          <a:xfrm>
            <a:off x="413004" y="1371600"/>
            <a:ext cx="11365992" cy="3330142"/>
          </a:xfrm>
        </p:spPr>
        <p:txBody>
          <a:bodyPr/>
          <a:lstStyle/>
          <a:p>
            <a:r>
              <a:rPr lang="en-US" sz="2800" dirty="0">
                <a:latin typeface="Calibri" panose="020F0502020204030204" pitchFamily="34" charset="0"/>
                <a:cs typeface="Calibri" panose="020F0502020204030204" pitchFamily="34" charset="0"/>
              </a:rPr>
              <a:t>Velocity is a tool, not a badge of honor. It is for your use, to guide planning your sprints. That is all.</a:t>
            </a:r>
          </a:p>
          <a:p>
            <a:r>
              <a:rPr lang="en-US" sz="2800" dirty="0">
                <a:latin typeface="Calibri" panose="020F0502020204030204" pitchFamily="34" charset="0"/>
                <a:cs typeface="Calibri" panose="020F0502020204030204" pitchFamily="34" charset="0"/>
              </a:rPr>
              <a:t>Your team’s velocity in no way compares to the next team’s velocity </a:t>
            </a:r>
          </a:p>
          <a:p>
            <a:r>
              <a:rPr lang="en-US" sz="2800" dirty="0">
                <a:latin typeface="Calibri" panose="020F0502020204030204" pitchFamily="34" charset="0"/>
                <a:cs typeface="Calibri" panose="020F0502020204030204" pitchFamily="34" charset="0"/>
              </a:rPr>
              <a:t>Velocity is a measurement, not a target</a:t>
            </a:r>
          </a:p>
          <a:p>
            <a:r>
              <a:rPr lang="en-US" sz="2800" dirty="0">
                <a:latin typeface="Calibri" panose="020F0502020204030204" pitchFamily="34" charset="0"/>
                <a:cs typeface="Calibri" panose="020F0502020204030204" pitchFamily="34" charset="0"/>
              </a:rPr>
              <a:t>Velocity does not equal productivity</a:t>
            </a:r>
          </a:p>
          <a:p>
            <a:r>
              <a:rPr lang="en-US" sz="2800" dirty="0">
                <a:latin typeface="Calibri" panose="020F0502020204030204" pitchFamily="34" charset="0"/>
                <a:cs typeface="Calibri" panose="020F0502020204030204" pitchFamily="34" charset="0"/>
              </a:rPr>
              <a:t>Velocity is not meant to be improved on! It just </a:t>
            </a:r>
            <a:r>
              <a:rPr lang="en-US" sz="2800" b="1" dirty="0">
                <a:latin typeface="Calibri" panose="020F0502020204030204" pitchFamily="34" charset="0"/>
                <a:cs typeface="Calibri" panose="020F0502020204030204" pitchFamily="34" charset="0"/>
              </a:rPr>
              <a:t>IS</a:t>
            </a:r>
            <a:r>
              <a:rPr lang="en-US" sz="2800" dirty="0">
                <a:latin typeface="Calibri" panose="020F0502020204030204" pitchFamily="34" charset="0"/>
                <a:cs typeface="Calibri" panose="020F0502020204030204" pitchFamily="34" charset="0"/>
              </a:rPr>
              <a:t>. Do not get whipped up into a “we </a:t>
            </a:r>
            <a:r>
              <a:rPr lang="en-US" sz="2800" dirty="0" err="1">
                <a:latin typeface="Calibri" panose="020F0502020204030204" pitchFamily="34" charset="0"/>
                <a:cs typeface="Calibri" panose="020F0502020204030204" pitchFamily="34" charset="0"/>
              </a:rPr>
              <a:t>gotta</a:t>
            </a:r>
            <a:r>
              <a:rPr lang="en-US" sz="2800" dirty="0">
                <a:latin typeface="Calibri" panose="020F0502020204030204" pitchFamily="34" charset="0"/>
                <a:cs typeface="Calibri" panose="020F0502020204030204" pitchFamily="34" charset="0"/>
              </a:rPr>
              <a:t> get a higher number” foam</a:t>
            </a:r>
          </a:p>
        </p:txBody>
      </p:sp>
    </p:spTree>
    <p:extLst>
      <p:ext uri="{BB962C8B-B14F-4D97-AF65-F5344CB8AC3E}">
        <p14:creationId xmlns:p14="http://schemas.microsoft.com/office/powerpoint/2010/main" val="41570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24676" y="3298372"/>
            <a:ext cx="1845095" cy="3067288"/>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87252" y="5964688"/>
            <a:ext cx="1719942" cy="400971"/>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SCRUM CEREMONIES</a:t>
            </a:r>
          </a:p>
        </p:txBody>
      </p:sp>
      <p:sp>
        <p:nvSpPr>
          <p:cNvPr id="9" name="Rectangle 8"/>
          <p:cNvSpPr/>
          <p:nvPr/>
        </p:nvSpPr>
        <p:spPr>
          <a:xfrm>
            <a:off x="1287252" y="5327187"/>
            <a:ext cx="1719942" cy="283029"/>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OTHER: (E.G., TIME OFF)</a:t>
            </a:r>
          </a:p>
        </p:txBody>
      </p:sp>
      <p:sp>
        <p:nvSpPr>
          <p:cNvPr id="10" name="Rectangle 9"/>
          <p:cNvSpPr/>
          <p:nvPr/>
        </p:nvSpPr>
        <p:spPr>
          <a:xfrm>
            <a:off x="1287252" y="5605455"/>
            <a:ext cx="1719942" cy="35923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AD HOC/NON-SCRUM ACTIVITIES</a:t>
            </a:r>
          </a:p>
        </p:txBody>
      </p:sp>
      <p:sp>
        <p:nvSpPr>
          <p:cNvPr id="11" name="Rectangle 10"/>
          <p:cNvSpPr/>
          <p:nvPr/>
        </p:nvSpPr>
        <p:spPr>
          <a:xfrm>
            <a:off x="1287252" y="4924544"/>
            <a:ext cx="1719942" cy="434747"/>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latin typeface="Calibri" panose="020F0502020204030204" pitchFamily="34" charset="0"/>
                <a:cs typeface="Calibri" panose="020F0502020204030204" pitchFamily="34" charset="0"/>
              </a:rPr>
              <a:t>PRODUCTIVITY CONSTRAINT</a:t>
            </a:r>
          </a:p>
        </p:txBody>
      </p:sp>
      <p:sp>
        <p:nvSpPr>
          <p:cNvPr id="12" name="Rectangle 11"/>
          <p:cNvSpPr/>
          <p:nvPr/>
        </p:nvSpPr>
        <p:spPr>
          <a:xfrm>
            <a:off x="1287252" y="3298372"/>
            <a:ext cx="1719942" cy="162617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REMAINING CAPACITY TO WORK ON SPRINT BACKLOG ITEMS</a:t>
            </a:r>
          </a:p>
        </p:txBody>
      </p:sp>
      <p:sp>
        <p:nvSpPr>
          <p:cNvPr id="2" name="Title 1"/>
          <p:cNvSpPr>
            <a:spLocks noGrp="1"/>
          </p:cNvSpPr>
          <p:nvPr>
            <p:ph type="title"/>
          </p:nvPr>
        </p:nvSpPr>
        <p:spPr/>
        <p:txBody>
          <a:bodyPr/>
          <a:lstStyle/>
          <a:p>
            <a:r>
              <a:rPr lang="en-US" dirty="0"/>
              <a:t>Calculating Capacity</a:t>
            </a:r>
          </a:p>
        </p:txBody>
      </p:sp>
      <p:sp>
        <p:nvSpPr>
          <p:cNvPr id="3" name="Content Placeholder 2"/>
          <p:cNvSpPr>
            <a:spLocks noGrp="1"/>
          </p:cNvSpPr>
          <p:nvPr>
            <p:ph idx="1"/>
          </p:nvPr>
        </p:nvSpPr>
        <p:spPr>
          <a:xfrm>
            <a:off x="495300" y="1328738"/>
            <a:ext cx="11201400" cy="1863074"/>
          </a:xfrm>
        </p:spPr>
        <p:txBody>
          <a:bodyPr/>
          <a:lstStyle/>
          <a:p>
            <a:r>
              <a:rPr lang="en-US" dirty="0">
                <a:latin typeface="Calibri" panose="020F0502020204030204" pitchFamily="34" charset="0"/>
                <a:cs typeface="Calibri" panose="020F0502020204030204" pitchFamily="34" charset="0"/>
              </a:rPr>
              <a:t>Capacity is the </a:t>
            </a:r>
            <a:r>
              <a:rPr lang="en-US" b="1" dirty="0">
                <a:latin typeface="Calibri" panose="020F0502020204030204" pitchFamily="34" charset="0"/>
                <a:cs typeface="Calibri" panose="020F0502020204030204" pitchFamily="34" charset="0"/>
              </a:rPr>
              <a:t>actual available time for a team member</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in hours, </a:t>
            </a:r>
            <a:r>
              <a:rPr lang="en-US" i="1" dirty="0">
                <a:latin typeface="Calibri" panose="020F0502020204030204" pitchFamily="34" charset="0"/>
                <a:cs typeface="Calibri" panose="020F0502020204030204" pitchFamily="34" charset="0"/>
              </a:rPr>
              <a:t>adjusted</a:t>
            </a:r>
          </a:p>
          <a:p>
            <a:pPr lvl="1"/>
            <a:r>
              <a:rPr lang="en-US" i="1" dirty="0">
                <a:latin typeface="Calibri" panose="020F0502020204030204" pitchFamily="34" charset="0"/>
                <a:cs typeface="Calibri" panose="020F0502020204030204" pitchFamily="34" charset="0"/>
              </a:rPr>
              <a:t>Factor in “focus” </a:t>
            </a:r>
          </a:p>
          <a:p>
            <a:pPr lvl="2"/>
            <a:r>
              <a:rPr lang="en-US" i="1" dirty="0">
                <a:latin typeface="Calibri" panose="020F0502020204030204" pitchFamily="34" charset="0"/>
                <a:cs typeface="Calibri" panose="020F0502020204030204" pitchFamily="34" charset="0"/>
              </a:rPr>
              <a:t>E.g.  </a:t>
            </a:r>
            <a:r>
              <a:rPr lang="en-US" dirty="0">
                <a:latin typeface="Calibri" panose="020F0502020204030204" pitchFamily="34" charset="0"/>
                <a:cs typeface="Calibri" panose="020F0502020204030204" pitchFamily="34" charset="0"/>
              </a:rPr>
              <a:t>0.6 – 0.8</a:t>
            </a:r>
          </a:p>
          <a:p>
            <a:pPr lvl="1"/>
            <a:r>
              <a:rPr lang="en-US" i="1" dirty="0">
                <a:latin typeface="Calibri" panose="020F0502020204030204" pitchFamily="34" charset="0"/>
                <a:cs typeface="Calibri" panose="020F0502020204030204" pitchFamily="34" charset="0"/>
              </a:rPr>
              <a:t>Remove scrum time</a:t>
            </a:r>
          </a:p>
          <a:p>
            <a:pPr lvl="1"/>
            <a:r>
              <a:rPr lang="en-US" i="1" dirty="0">
                <a:latin typeface="Calibri" panose="020F0502020204030204" pitchFamily="34" charset="0"/>
                <a:cs typeface="Calibri" panose="020F0502020204030204" pitchFamily="34" charset="0"/>
              </a:rPr>
              <a:t>Remove whatever else per the team’s needs</a:t>
            </a:r>
          </a:p>
          <a:p>
            <a:pPr lvl="2"/>
            <a:r>
              <a:rPr lang="en-US" i="1" dirty="0">
                <a:latin typeface="Calibri" panose="020F0502020204030204" pitchFamily="34" charset="0"/>
                <a:cs typeface="Calibri" panose="020F0502020204030204" pitchFamily="34" charset="0"/>
              </a:rPr>
              <a:t>E.g. “Shantanu is the likely responder to an ongoing escalation, so he has only half capacity”</a:t>
            </a:r>
          </a:p>
        </p:txBody>
      </p:sp>
      <p:sp>
        <p:nvSpPr>
          <p:cNvPr id="7" name="Oval 6"/>
          <p:cNvSpPr/>
          <p:nvPr/>
        </p:nvSpPr>
        <p:spPr>
          <a:xfrm>
            <a:off x="3913416" y="392008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139" y="3898201"/>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1329365716"/>
              </p:ext>
            </p:extLst>
          </p:nvPr>
        </p:nvGraphicFramePr>
        <p:xfrm>
          <a:off x="5682341" y="3434080"/>
          <a:ext cx="5018316" cy="2123440"/>
        </p:xfrm>
        <a:graphic>
          <a:graphicData uri="http://schemas.openxmlformats.org/drawingml/2006/table">
            <a:tbl>
              <a:tblPr firstRow="1">
                <a:tableStyleId>{9D7B26C5-4107-4FEC-AEDC-1716B250A1EF}</a:tableStyleId>
              </a:tblPr>
              <a:tblGrid>
                <a:gridCol w="1254579">
                  <a:extLst>
                    <a:ext uri="{9D8B030D-6E8A-4147-A177-3AD203B41FA5}">
                      <a16:colId xmlns:a16="http://schemas.microsoft.com/office/drawing/2014/main" val="2861018723"/>
                    </a:ext>
                  </a:extLst>
                </a:gridCol>
                <a:gridCol w="1254579">
                  <a:extLst>
                    <a:ext uri="{9D8B030D-6E8A-4147-A177-3AD203B41FA5}">
                      <a16:colId xmlns:a16="http://schemas.microsoft.com/office/drawing/2014/main" val="3941218316"/>
                    </a:ext>
                  </a:extLst>
                </a:gridCol>
                <a:gridCol w="1254579">
                  <a:extLst>
                    <a:ext uri="{9D8B030D-6E8A-4147-A177-3AD203B41FA5}">
                      <a16:colId xmlns:a16="http://schemas.microsoft.com/office/drawing/2014/main" val="2536397818"/>
                    </a:ext>
                  </a:extLst>
                </a:gridCol>
                <a:gridCol w="1254579">
                  <a:extLst>
                    <a:ext uri="{9D8B030D-6E8A-4147-A177-3AD203B41FA5}">
                      <a16:colId xmlns:a16="http://schemas.microsoft.com/office/drawing/2014/main" val="2196045118"/>
                    </a:ext>
                  </a:extLst>
                </a:gridCol>
              </a:tblGrid>
              <a:tr h="370840">
                <a:tc>
                  <a:txBody>
                    <a:bodyPr/>
                    <a:lstStyle/>
                    <a:p>
                      <a:r>
                        <a:rPr lang="en-US" dirty="0">
                          <a:latin typeface="Calibri" panose="020F0502020204030204" pitchFamily="34" charset="0"/>
                          <a:cs typeface="Calibri" panose="020F0502020204030204" pitchFamily="34" charset="0"/>
                        </a:rPr>
                        <a:t>Team member</a:t>
                      </a:r>
                    </a:p>
                  </a:txBody>
                  <a:tcPr/>
                </a:tc>
                <a:tc>
                  <a:txBody>
                    <a:bodyPr/>
                    <a:lstStyle/>
                    <a:p>
                      <a:r>
                        <a:rPr lang="en-US" dirty="0">
                          <a:latin typeface="Calibri" panose="020F0502020204030204" pitchFamily="34" charset="0"/>
                          <a:cs typeface="Calibri" panose="020F0502020204030204" pitchFamily="34" charset="0"/>
                        </a:rPr>
                        <a:t>Hours/Day</a:t>
                      </a:r>
                    </a:p>
                  </a:txBody>
                  <a:tcPr/>
                </a:tc>
                <a:tc>
                  <a:txBody>
                    <a:bodyPr/>
                    <a:lstStyle/>
                    <a:p>
                      <a:r>
                        <a:rPr lang="en-US" dirty="0">
                          <a:latin typeface="Calibri" panose="020F0502020204030204" pitchFamily="34" charset="0"/>
                          <a:cs typeface="Calibri" panose="020F0502020204030204" pitchFamily="34" charset="0"/>
                        </a:rPr>
                        <a:t>Days</a:t>
                      </a:r>
                    </a:p>
                  </a:txBody>
                  <a:tcPr/>
                </a:tc>
                <a:tc>
                  <a:txBody>
                    <a:bodyPr/>
                    <a:lstStyle/>
                    <a:p>
                      <a:r>
                        <a:rPr lang="en-US" dirty="0">
                          <a:latin typeface="Calibri" panose="020F0502020204030204" pitchFamily="34" charset="0"/>
                          <a:cs typeface="Calibri" panose="020F0502020204030204" pitchFamily="34" charset="0"/>
                        </a:rPr>
                        <a:t>Capacity</a:t>
                      </a:r>
                    </a:p>
                  </a:txBody>
                  <a:tcPr/>
                </a:tc>
                <a:extLst>
                  <a:ext uri="{0D108BD9-81ED-4DB2-BD59-A6C34878D82A}">
                    <a16:rowId xmlns:a16="http://schemas.microsoft.com/office/drawing/2014/main" val="2480678023"/>
                  </a:ext>
                </a:extLst>
              </a:tr>
              <a:tr h="370840">
                <a:tc>
                  <a:txBody>
                    <a:bodyPr/>
                    <a:lstStyle/>
                    <a:p>
                      <a:r>
                        <a:rPr lang="en-US" dirty="0">
                          <a:latin typeface="Calibri" panose="020F0502020204030204" pitchFamily="34" charset="0"/>
                          <a:cs typeface="Calibri" panose="020F0502020204030204" pitchFamily="34" charset="0"/>
                        </a:rPr>
                        <a:t>Omar</a:t>
                      </a:r>
                    </a:p>
                  </a:txBody>
                  <a:tcPr/>
                </a:tc>
                <a:tc>
                  <a:txBody>
                    <a:bodyPr/>
                    <a:lstStyle/>
                    <a:p>
                      <a:r>
                        <a:rPr lang="en-US" dirty="0">
                          <a:latin typeface="Calibri" panose="020F0502020204030204" pitchFamily="34" charset="0"/>
                          <a:cs typeface="Calibri" panose="020F0502020204030204" pitchFamily="34" charset="0"/>
                        </a:rPr>
                        <a:t>8</a:t>
                      </a:r>
                    </a:p>
                  </a:txBody>
                  <a:tcPr/>
                </a:tc>
                <a:tc>
                  <a:txBody>
                    <a:bodyPr/>
                    <a:lstStyle/>
                    <a:p>
                      <a:r>
                        <a:rPr lang="en-US" dirty="0">
                          <a:latin typeface="Calibri" panose="020F0502020204030204" pitchFamily="34" charset="0"/>
                          <a:cs typeface="Calibri" panose="020F0502020204030204" pitchFamily="34" charset="0"/>
                        </a:rPr>
                        <a:t>10</a:t>
                      </a:r>
                    </a:p>
                  </a:txBody>
                  <a:tcPr/>
                </a:tc>
                <a:tc>
                  <a:txBody>
                    <a:bodyPr/>
                    <a:lstStyle/>
                    <a:p>
                      <a:r>
                        <a:rPr lang="en-US" dirty="0">
                          <a:latin typeface="Calibri" panose="020F0502020204030204" pitchFamily="34" charset="0"/>
                          <a:cs typeface="Calibri" panose="020F0502020204030204" pitchFamily="34" charset="0"/>
                        </a:rPr>
                        <a:t>46</a:t>
                      </a:r>
                    </a:p>
                  </a:txBody>
                  <a:tcPr/>
                </a:tc>
                <a:extLst>
                  <a:ext uri="{0D108BD9-81ED-4DB2-BD59-A6C34878D82A}">
                    <a16:rowId xmlns:a16="http://schemas.microsoft.com/office/drawing/2014/main" val="230432376"/>
                  </a:ext>
                </a:extLst>
              </a:tr>
              <a:tr h="370840">
                <a:tc>
                  <a:txBody>
                    <a:bodyPr/>
                    <a:lstStyle/>
                    <a:p>
                      <a:r>
                        <a:rPr lang="en-US" dirty="0">
                          <a:latin typeface="Calibri" panose="020F0502020204030204" pitchFamily="34" charset="0"/>
                          <a:cs typeface="Calibri" panose="020F0502020204030204" pitchFamily="34" charset="0"/>
                        </a:rPr>
                        <a:t>Mike</a:t>
                      </a:r>
                    </a:p>
                  </a:txBody>
                  <a:tcPr/>
                </a:tc>
                <a:tc>
                  <a:txBody>
                    <a:bodyPr/>
                    <a:lstStyle/>
                    <a:p>
                      <a:r>
                        <a:rPr lang="en-US" dirty="0">
                          <a:latin typeface="Calibri" panose="020F0502020204030204" pitchFamily="34" charset="0"/>
                          <a:cs typeface="Calibri" panose="020F0502020204030204" pitchFamily="34" charset="0"/>
                        </a:rPr>
                        <a:t>8</a:t>
                      </a:r>
                    </a:p>
                  </a:txBody>
                  <a:tcPr/>
                </a:tc>
                <a:tc>
                  <a:txBody>
                    <a:bodyPr/>
                    <a:lstStyle/>
                    <a:p>
                      <a:r>
                        <a:rPr lang="en-US" dirty="0">
                          <a:latin typeface="Calibri" panose="020F0502020204030204" pitchFamily="34" charset="0"/>
                          <a:cs typeface="Calibri" panose="020F0502020204030204" pitchFamily="34" charset="0"/>
                        </a:rPr>
                        <a:t>10</a:t>
                      </a:r>
                    </a:p>
                  </a:txBody>
                  <a:tcPr/>
                </a:tc>
                <a:tc>
                  <a:txBody>
                    <a:bodyPr/>
                    <a:lstStyle/>
                    <a:p>
                      <a:r>
                        <a:rPr lang="en-US" dirty="0">
                          <a:latin typeface="Calibri" panose="020F0502020204030204" pitchFamily="34" charset="0"/>
                          <a:cs typeface="Calibri" panose="020F0502020204030204" pitchFamily="34" charset="0"/>
                        </a:rPr>
                        <a:t>45</a:t>
                      </a:r>
                    </a:p>
                  </a:txBody>
                  <a:tcPr/>
                </a:tc>
                <a:extLst>
                  <a:ext uri="{0D108BD9-81ED-4DB2-BD59-A6C34878D82A}">
                    <a16:rowId xmlns:a16="http://schemas.microsoft.com/office/drawing/2014/main" val="1506738824"/>
                  </a:ext>
                </a:extLst>
              </a:tr>
              <a:tr h="370840">
                <a:tc>
                  <a:txBody>
                    <a:bodyPr/>
                    <a:lstStyle/>
                    <a:p>
                      <a:r>
                        <a:rPr lang="en-US" dirty="0">
                          <a:latin typeface="Calibri" panose="020F0502020204030204" pitchFamily="34" charset="0"/>
                          <a:cs typeface="Calibri" panose="020F0502020204030204" pitchFamily="34" charset="0"/>
                        </a:rPr>
                        <a:t>Tomas</a:t>
                      </a:r>
                    </a:p>
                  </a:txBody>
                  <a:tcPr/>
                </a:tc>
                <a:tc>
                  <a:txBody>
                    <a:bodyPr/>
                    <a:lstStyle/>
                    <a:p>
                      <a:r>
                        <a:rPr lang="en-US" dirty="0">
                          <a:latin typeface="Calibri" panose="020F0502020204030204" pitchFamily="34" charset="0"/>
                          <a:cs typeface="Calibri" panose="020F0502020204030204" pitchFamily="34" charset="0"/>
                        </a:rPr>
                        <a:t>8</a:t>
                      </a:r>
                    </a:p>
                  </a:txBody>
                  <a:tcPr/>
                </a:tc>
                <a:tc>
                  <a:txBody>
                    <a:bodyPr/>
                    <a:lstStyle/>
                    <a:p>
                      <a:r>
                        <a:rPr lang="en-US" dirty="0">
                          <a:latin typeface="Calibri" panose="020F0502020204030204" pitchFamily="34" charset="0"/>
                          <a:cs typeface="Calibri" panose="020F0502020204030204" pitchFamily="34" charset="0"/>
                        </a:rPr>
                        <a:t>10</a:t>
                      </a:r>
                    </a:p>
                  </a:txBody>
                  <a:tcPr/>
                </a:tc>
                <a:tc>
                  <a:txBody>
                    <a:bodyPr/>
                    <a:lstStyle/>
                    <a:p>
                      <a:r>
                        <a:rPr lang="en-US" dirty="0">
                          <a:latin typeface="Calibri" panose="020F0502020204030204" pitchFamily="34" charset="0"/>
                          <a:cs typeface="Calibri" panose="020F0502020204030204" pitchFamily="34" charset="0"/>
                        </a:rPr>
                        <a:t>46</a:t>
                      </a:r>
                    </a:p>
                  </a:txBody>
                  <a:tcPr/>
                </a:tc>
                <a:extLst>
                  <a:ext uri="{0D108BD9-81ED-4DB2-BD59-A6C34878D82A}">
                    <a16:rowId xmlns:a16="http://schemas.microsoft.com/office/drawing/2014/main" val="940998522"/>
                  </a:ext>
                </a:extLst>
              </a:tr>
              <a:tr h="370840">
                <a:tc>
                  <a:txBody>
                    <a:bodyPr/>
                    <a:lstStyle/>
                    <a:p>
                      <a:r>
                        <a:rPr lang="en-US" dirty="0">
                          <a:latin typeface="Calibri" panose="020F0502020204030204" pitchFamily="34" charset="0"/>
                          <a:cs typeface="Calibri" panose="020F0502020204030204" pitchFamily="34" charset="0"/>
                        </a:rPr>
                        <a:t>Jaya</a:t>
                      </a:r>
                    </a:p>
                  </a:txBody>
                  <a:tcPr/>
                </a:tc>
                <a:tc>
                  <a:txBody>
                    <a:bodyPr/>
                    <a:lstStyle/>
                    <a:p>
                      <a:r>
                        <a:rPr lang="en-US" dirty="0">
                          <a:latin typeface="Calibri" panose="020F0502020204030204" pitchFamily="34" charset="0"/>
                          <a:cs typeface="Calibri" panose="020F0502020204030204" pitchFamily="34" charset="0"/>
                        </a:rPr>
                        <a:t>8</a:t>
                      </a:r>
                    </a:p>
                  </a:txBody>
                  <a:tcPr/>
                </a:tc>
                <a:tc>
                  <a:txBody>
                    <a:bodyPr/>
                    <a:lstStyle/>
                    <a:p>
                      <a:r>
                        <a:rPr lang="en-US" dirty="0">
                          <a:latin typeface="Calibri" panose="020F0502020204030204" pitchFamily="34" charset="0"/>
                          <a:cs typeface="Calibri" panose="020F0502020204030204" pitchFamily="34" charset="0"/>
                        </a:rPr>
                        <a:t>9</a:t>
                      </a:r>
                    </a:p>
                  </a:txBody>
                  <a:tcPr/>
                </a:tc>
                <a:tc>
                  <a:txBody>
                    <a:bodyPr/>
                    <a:lstStyle/>
                    <a:p>
                      <a:r>
                        <a:rPr lang="en-US" dirty="0">
                          <a:latin typeface="Calibri" panose="020F0502020204030204" pitchFamily="34" charset="0"/>
                          <a:cs typeface="Calibri" panose="020F0502020204030204" pitchFamily="34" charset="0"/>
                        </a:rPr>
                        <a:t>36</a:t>
                      </a:r>
                    </a:p>
                  </a:txBody>
                  <a:tcPr/>
                </a:tc>
                <a:extLst>
                  <a:ext uri="{0D108BD9-81ED-4DB2-BD59-A6C34878D82A}">
                    <a16:rowId xmlns:a16="http://schemas.microsoft.com/office/drawing/2014/main" val="3802899647"/>
                  </a:ext>
                </a:extLst>
              </a:tr>
            </a:tbl>
          </a:graphicData>
        </a:graphic>
      </p:graphicFrame>
      <p:sp>
        <p:nvSpPr>
          <p:cNvPr id="6" name="TextBox 5"/>
          <p:cNvSpPr txBox="1"/>
          <p:nvPr/>
        </p:nvSpPr>
        <p:spPr>
          <a:xfrm>
            <a:off x="3183835" y="5557520"/>
            <a:ext cx="1656607" cy="221599"/>
          </a:xfrm>
          <a:prstGeom prst="rect">
            <a:avLst/>
          </a:prstGeom>
          <a:noFill/>
        </p:spPr>
        <p:txBody>
          <a:bodyPr vert="vert270" wrap="none" lIns="0" tIns="0" rIns="0" bIns="0" rtlCol="0" anchor="t">
            <a:spAutoFit/>
          </a:bodyPr>
          <a:lstStyle/>
          <a:p>
            <a:pPr>
              <a:lnSpc>
                <a:spcPct val="90000"/>
              </a:lnSpc>
              <a:spcBef>
                <a:spcPts val="600"/>
              </a:spcBef>
            </a:pPr>
            <a:r>
              <a:rPr lang="en-US" sz="1600" b="1" dirty="0">
                <a:latin typeface="Calibri" panose="020F0502020204030204" pitchFamily="34" charset="0"/>
                <a:cs typeface="Calibri" panose="020F0502020204030204" pitchFamily="34" charset="0"/>
              </a:rPr>
              <a:t>40-HR WORK WEEK</a:t>
            </a:r>
          </a:p>
        </p:txBody>
      </p:sp>
    </p:spTree>
    <p:extLst>
      <p:ext uri="{BB962C8B-B14F-4D97-AF65-F5344CB8AC3E}">
        <p14:creationId xmlns:p14="http://schemas.microsoft.com/office/powerpoint/2010/main" val="122933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04" y="562197"/>
            <a:ext cx="11365992" cy="366254"/>
          </a:xfrm>
        </p:spPr>
        <p:txBody>
          <a:bodyPr/>
          <a:lstStyle/>
          <a:p>
            <a:r>
              <a:rPr lang="en-US" dirty="0"/>
              <a:t>Some estimating tips</a:t>
            </a:r>
          </a:p>
        </p:txBody>
      </p:sp>
      <p:sp>
        <p:nvSpPr>
          <p:cNvPr id="3" name="Content Placeholder 2"/>
          <p:cNvSpPr>
            <a:spLocks noGrp="1"/>
          </p:cNvSpPr>
          <p:nvPr>
            <p:ph idx="1"/>
          </p:nvPr>
        </p:nvSpPr>
        <p:spPr>
          <a:xfrm>
            <a:off x="413004" y="1371600"/>
            <a:ext cx="11365992" cy="3598934"/>
          </a:xfrm>
        </p:spPr>
        <p:txBody>
          <a:bodyPr/>
          <a:lstStyle/>
          <a:p>
            <a:r>
              <a:rPr lang="en-US" dirty="0"/>
              <a:t>Every team’s story point estimates can be different (a 3 to Audit might be a 5 to Detect)</a:t>
            </a:r>
          </a:p>
          <a:p>
            <a:r>
              <a:rPr lang="en-US" dirty="0"/>
              <a:t>Don’t overthink it</a:t>
            </a:r>
          </a:p>
          <a:p>
            <a:pPr lvl="1"/>
            <a:r>
              <a:rPr lang="en-US" dirty="0"/>
              <a:t>There are no prizes for the best estimating</a:t>
            </a:r>
          </a:p>
          <a:p>
            <a:r>
              <a:rPr lang="en-US" dirty="0"/>
              <a:t>Don’t bother resizing stories</a:t>
            </a:r>
          </a:p>
          <a:p>
            <a:pPr lvl="1"/>
            <a:r>
              <a:rPr lang="en-US" dirty="0"/>
              <a:t>Unless you’ve sized everything spectacularly ‘off’ then yeah, fix it </a:t>
            </a:r>
          </a:p>
          <a:p>
            <a:r>
              <a:rPr lang="en-US" dirty="0"/>
              <a:t>If it’s more than an 8, try to break it down before Sprint Planning; it probably needs to be split</a:t>
            </a:r>
          </a:p>
          <a:p>
            <a:endParaRPr lang="en-US" dirty="0"/>
          </a:p>
        </p:txBody>
      </p:sp>
    </p:spTree>
    <p:extLst>
      <p:ext uri="{BB962C8B-B14F-4D97-AF65-F5344CB8AC3E}">
        <p14:creationId xmlns:p14="http://schemas.microsoft.com/office/powerpoint/2010/main" val="349255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DD8F68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5613" y="0"/>
            <a:ext cx="11280775" cy="6858000"/>
          </a:xfrm>
          <a:prstGeom prst="rect">
            <a:avLst/>
          </a:prstGeom>
        </p:spPr>
      </p:pic>
    </p:spTree>
    <p:extLst>
      <p:ext uri="{BB962C8B-B14F-4D97-AF65-F5344CB8AC3E}">
        <p14:creationId xmlns:p14="http://schemas.microsoft.com/office/powerpoint/2010/main" val="2773262736"/>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Epics, Stories, and Tasks</a:t>
            </a:r>
          </a:p>
        </p:txBody>
      </p:sp>
    </p:spTree>
    <p:extLst>
      <p:ext uri="{BB962C8B-B14F-4D97-AF65-F5344CB8AC3E}">
        <p14:creationId xmlns:p14="http://schemas.microsoft.com/office/powerpoint/2010/main" val="3177864114"/>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Requirements – Epics and Stories</a:t>
            </a:r>
          </a:p>
        </p:txBody>
      </p:sp>
      <p:sp>
        <p:nvSpPr>
          <p:cNvPr id="6" name="Content Placeholder 5"/>
          <p:cNvSpPr>
            <a:spLocks noGrp="1"/>
          </p:cNvSpPr>
          <p:nvPr>
            <p:ph idx="1"/>
          </p:nvPr>
        </p:nvSpPr>
        <p:spPr>
          <a:xfrm>
            <a:off x="495300" y="1481666"/>
            <a:ext cx="11201400" cy="3436838"/>
          </a:xfrm>
        </p:spPr>
        <p:txBody>
          <a:bodyPr/>
          <a:lstStyle/>
          <a:p>
            <a:r>
              <a:rPr lang="en-US" dirty="0">
                <a:latin typeface="Calibri" panose="020F0502020204030204" pitchFamily="34" charset="0"/>
                <a:cs typeface="Calibri" panose="020F0502020204030204" pitchFamily="34" charset="0"/>
              </a:rPr>
              <a:t>Something a user wants</a:t>
            </a:r>
          </a:p>
          <a:p>
            <a:r>
              <a:rPr lang="en-US" dirty="0">
                <a:latin typeface="Calibri" panose="020F0502020204030204" pitchFamily="34" charset="0"/>
                <a:cs typeface="Calibri" panose="020F0502020204030204" pitchFamily="34" charset="0"/>
              </a:rPr>
              <a:t>Short, simple descriptions of a feature told from the perspective of the person who desires the new capability, usually a user or customer of the system</a:t>
            </a:r>
          </a:p>
          <a:p>
            <a:pPr lvl="1"/>
            <a:r>
              <a:rPr lang="en-US" dirty="0">
                <a:latin typeface="Calibri" panose="020F0502020204030204" pitchFamily="34" charset="0"/>
                <a:cs typeface="Calibri" panose="020F0502020204030204" pitchFamily="34" charset="0"/>
              </a:rPr>
              <a:t>Can be technical stories, written from the perspective of the system itself</a:t>
            </a:r>
          </a:p>
          <a:p>
            <a:r>
              <a:rPr lang="en-US" dirty="0">
                <a:latin typeface="Calibri" panose="020F0502020204030204" pitchFamily="34" charset="0"/>
                <a:cs typeface="Calibri" panose="020F0502020204030204" pitchFamily="34" charset="0"/>
              </a:rPr>
              <a:t>Typically follow a simple template:</a:t>
            </a:r>
          </a:p>
          <a:p>
            <a:pPr lvl="1"/>
            <a:r>
              <a:rPr lang="en-US" i="1" dirty="0">
                <a:latin typeface="Calibri" panose="020F0502020204030204" pitchFamily="34" charset="0"/>
                <a:cs typeface="Calibri" panose="020F0502020204030204" pitchFamily="34" charset="0"/>
              </a:rPr>
              <a:t>As a &lt;type of user&gt;, I want &lt;some goal&gt; so that &lt;some reason&gt;.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They strongly shift the focus from writing about features to discussing them </a:t>
            </a:r>
          </a:p>
          <a:p>
            <a:pPr lvl="1"/>
            <a:r>
              <a:rPr lang="en-US" dirty="0">
                <a:latin typeface="Calibri" panose="020F0502020204030204" pitchFamily="34" charset="0"/>
                <a:cs typeface="Calibri" panose="020F0502020204030204" pitchFamily="34" charset="0"/>
              </a:rPr>
              <a:t>These discussions are more important than whatever text is written</a:t>
            </a:r>
          </a:p>
          <a:p>
            <a:pPr lvl="1"/>
            <a:r>
              <a:rPr lang="en-US" dirty="0">
                <a:latin typeface="Calibri" panose="020F0502020204030204" pitchFamily="34" charset="0"/>
                <a:cs typeface="Calibri" panose="020F0502020204030204" pitchFamily="34" charset="0"/>
              </a:rPr>
              <a:t>That said, the writing is important for later reference; don’t NOT write things down</a:t>
            </a:r>
          </a:p>
        </p:txBody>
      </p:sp>
    </p:spTree>
    <p:extLst>
      <p:ext uri="{BB962C8B-B14F-4D97-AF65-F5344CB8AC3E}">
        <p14:creationId xmlns:p14="http://schemas.microsoft.com/office/powerpoint/2010/main" val="35426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writes epics and stories?	</a:t>
            </a:r>
          </a:p>
        </p:txBody>
      </p:sp>
      <p:sp>
        <p:nvSpPr>
          <p:cNvPr id="3" name="Content Placeholder 2"/>
          <p:cNvSpPr>
            <a:spLocks noGrp="1"/>
          </p:cNvSpPr>
          <p:nvPr>
            <p:ph idx="1"/>
          </p:nvPr>
        </p:nvSpPr>
        <p:spPr>
          <a:xfrm>
            <a:off x="495300" y="1710266"/>
            <a:ext cx="11201400" cy="1965666"/>
          </a:xfrm>
        </p:spPr>
        <p:txBody>
          <a:bodyPr/>
          <a:lstStyle/>
          <a:p>
            <a:r>
              <a:rPr lang="en-US" dirty="0">
                <a:latin typeface="Calibri" panose="020F0502020204030204" pitchFamily="34" charset="0"/>
                <a:cs typeface="Calibri" panose="020F0502020204030204" pitchFamily="34" charset="0"/>
              </a:rPr>
              <a:t>Anyone can write user stories and ideally every team member does</a:t>
            </a:r>
          </a:p>
          <a:p>
            <a:r>
              <a:rPr lang="en-US" dirty="0">
                <a:latin typeface="Calibri" panose="020F0502020204030204" pitchFamily="34" charset="0"/>
                <a:cs typeface="Calibri" panose="020F0502020204030204" pitchFamily="34" charset="0"/>
              </a:rPr>
              <a:t>The PO’s responsibility is to make sure a product backlog of agile user stories exists, but that doesn’t mean that the PO is the one who writes them</a:t>
            </a:r>
          </a:p>
          <a:p>
            <a:r>
              <a:rPr lang="en-US" dirty="0">
                <a:latin typeface="Calibri" panose="020F0502020204030204" pitchFamily="34" charset="0"/>
                <a:cs typeface="Calibri" panose="020F0502020204030204" pitchFamily="34" charset="0"/>
              </a:rPr>
              <a:t>Who writes a user story is far less important than who is involved in the discussions of it</a:t>
            </a:r>
          </a:p>
          <a:p>
            <a:pPr lvl="1"/>
            <a:r>
              <a:rPr lang="en-US" dirty="0">
                <a:latin typeface="Calibri" panose="020F0502020204030204" pitchFamily="34" charset="0"/>
                <a:cs typeface="Calibri" panose="020F0502020204030204" pitchFamily="34" charset="0"/>
              </a:rPr>
              <a:t>The written part of the story is not complete until the team has discussed it</a:t>
            </a:r>
          </a:p>
        </p:txBody>
      </p:sp>
    </p:spTree>
    <p:extLst>
      <p:ext uri="{BB962C8B-B14F-4D97-AF65-F5344CB8AC3E}">
        <p14:creationId xmlns:p14="http://schemas.microsoft.com/office/powerpoint/2010/main" val="306330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Epics</a:t>
            </a:r>
          </a:p>
        </p:txBody>
      </p:sp>
      <p:sp>
        <p:nvSpPr>
          <p:cNvPr id="4" name="Content Placeholder 3"/>
          <p:cNvSpPr>
            <a:spLocks noGrp="1"/>
          </p:cNvSpPr>
          <p:nvPr>
            <p:ph idx="1"/>
          </p:nvPr>
        </p:nvSpPr>
        <p:spPr>
          <a:xfrm>
            <a:off x="413004" y="1371601"/>
            <a:ext cx="11365992" cy="1524000"/>
          </a:xfrm>
        </p:spPr>
        <p:txBody>
          <a:bodyPr/>
          <a:lstStyle/>
          <a:p>
            <a:r>
              <a:rPr lang="en-US" dirty="0"/>
              <a:t>The biggest building block</a:t>
            </a:r>
          </a:p>
          <a:p>
            <a:r>
              <a:rPr lang="en-US" dirty="0"/>
              <a:t>Typically provided by the PO or TPO</a:t>
            </a:r>
          </a:p>
          <a:p>
            <a:r>
              <a:rPr lang="en-US" dirty="0"/>
              <a:t>Captures the high-level business or technical goal</a:t>
            </a:r>
          </a:p>
          <a:p>
            <a:endParaRPr lang="en-US" dirty="0"/>
          </a:p>
          <a:p>
            <a:endParaRPr lang="en-US" dirty="0"/>
          </a:p>
        </p:txBody>
      </p:sp>
      <p:sp>
        <p:nvSpPr>
          <p:cNvPr id="6" name="Title 1"/>
          <p:cNvSpPr txBox="1">
            <a:spLocks/>
          </p:cNvSpPr>
          <p:nvPr/>
        </p:nvSpPr>
        <p:spPr bwMode="gray">
          <a:xfrm>
            <a:off x="336804" y="3447608"/>
            <a:ext cx="11365992" cy="366254"/>
          </a:xfrm>
          <a:prstGeom prst="rect">
            <a:avLst/>
          </a:prstGeom>
        </p:spPr>
        <p:txBody>
          <a:bodyPr vert="horz" wrap="square" lIns="0" tIns="0" rIns="0" bIns="0" rtlCol="0" anchor="ctr">
            <a:spAutoFit/>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a:t>Stories</a:t>
            </a:r>
          </a:p>
        </p:txBody>
      </p:sp>
      <p:sp>
        <p:nvSpPr>
          <p:cNvPr id="7" name="Content Placeholder 3"/>
          <p:cNvSpPr txBox="1">
            <a:spLocks/>
          </p:cNvSpPr>
          <p:nvPr/>
        </p:nvSpPr>
        <p:spPr>
          <a:xfrm>
            <a:off x="336804" y="4267898"/>
            <a:ext cx="11365992" cy="1791260"/>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Small chunks of work</a:t>
            </a:r>
          </a:p>
          <a:p>
            <a:r>
              <a:rPr lang="en-US" dirty="0"/>
              <a:t>Typically tied to an Epic; can be standalone</a:t>
            </a:r>
          </a:p>
          <a:p>
            <a:endParaRPr lang="en-US" dirty="0"/>
          </a:p>
          <a:p>
            <a:endParaRPr lang="en-US" dirty="0"/>
          </a:p>
        </p:txBody>
      </p:sp>
    </p:spTree>
    <p:extLst>
      <p:ext uri="{BB962C8B-B14F-4D97-AF65-F5344CB8AC3E}">
        <p14:creationId xmlns:p14="http://schemas.microsoft.com/office/powerpoint/2010/main" val="179808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12357" y="1349828"/>
            <a:ext cx="9739203" cy="3748578"/>
          </a:xfrm>
          <a:prstGeom prst="rect">
            <a:avLst/>
          </a:prstGeom>
        </p:spPr>
      </p:pic>
      <p:sp>
        <p:nvSpPr>
          <p:cNvPr id="6" name="Rectangle 5"/>
          <p:cNvSpPr/>
          <p:nvPr/>
        </p:nvSpPr>
        <p:spPr>
          <a:xfrm>
            <a:off x="2100943" y="2460171"/>
            <a:ext cx="1970314" cy="805543"/>
          </a:xfrm>
          <a:prstGeom prst="rect">
            <a:avLst/>
          </a:prstGeom>
          <a:noFill/>
          <a:ln w="19050"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75914" y="2418574"/>
            <a:ext cx="1382486" cy="357283"/>
          </a:xfrm>
          <a:prstGeom prst="rect">
            <a:avLst/>
          </a:prstGeom>
          <a:noFill/>
          <a:ln w="19050"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675914" y="4007888"/>
            <a:ext cx="1382486" cy="357283"/>
          </a:xfrm>
          <a:prstGeom prst="rect">
            <a:avLst/>
          </a:prstGeom>
          <a:noFill/>
          <a:ln w="19050"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675914" y="4581333"/>
            <a:ext cx="1382486" cy="357283"/>
          </a:xfrm>
          <a:prstGeom prst="rect">
            <a:avLst/>
          </a:prstGeom>
          <a:noFill/>
          <a:ln w="19050"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13004" y="551311"/>
            <a:ext cx="11365992" cy="366254"/>
          </a:xfrm>
        </p:spPr>
        <p:txBody>
          <a:bodyPr/>
          <a:lstStyle/>
          <a:p>
            <a:r>
              <a:rPr lang="en-US" dirty="0"/>
              <a:t>Jira – Viewing Epics and Stories</a:t>
            </a:r>
          </a:p>
        </p:txBody>
      </p:sp>
    </p:spTree>
    <p:extLst>
      <p:ext uri="{BB962C8B-B14F-4D97-AF65-F5344CB8AC3E}">
        <p14:creationId xmlns:p14="http://schemas.microsoft.com/office/powerpoint/2010/main" val="41423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13004" y="551311"/>
            <a:ext cx="11365992" cy="366254"/>
          </a:xfrm>
        </p:spPr>
        <p:txBody>
          <a:bodyPr/>
          <a:lstStyle/>
          <a:p>
            <a:r>
              <a:rPr lang="en-US" dirty="0"/>
              <a:t>Jira – Viewing Epics and Stories</a:t>
            </a:r>
          </a:p>
        </p:txBody>
      </p:sp>
      <p:pic>
        <p:nvPicPr>
          <p:cNvPr id="2" name="Picture 1"/>
          <p:cNvPicPr>
            <a:picLocks noChangeAspect="1"/>
          </p:cNvPicPr>
          <p:nvPr/>
        </p:nvPicPr>
        <p:blipFill>
          <a:blip r:embed="rId2"/>
          <a:stretch>
            <a:fillRect/>
          </a:stretch>
        </p:blipFill>
        <p:spPr>
          <a:xfrm>
            <a:off x="768849" y="1447799"/>
            <a:ext cx="9106156" cy="3145971"/>
          </a:xfrm>
          <a:prstGeom prst="rect">
            <a:avLst/>
          </a:prstGeom>
        </p:spPr>
      </p:pic>
      <p:sp>
        <p:nvSpPr>
          <p:cNvPr id="3" name="Rectangle 2"/>
          <p:cNvSpPr/>
          <p:nvPr/>
        </p:nvSpPr>
        <p:spPr>
          <a:xfrm>
            <a:off x="870857" y="1698172"/>
            <a:ext cx="468086" cy="446314"/>
          </a:xfrm>
          <a:prstGeom prst="rect">
            <a:avLst/>
          </a:prstGeom>
          <a:noFill/>
          <a:ln w="28575"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21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04" y="551311"/>
            <a:ext cx="3375225" cy="366254"/>
          </a:xfrm>
        </p:spPr>
        <p:txBody>
          <a:bodyPr/>
          <a:lstStyle/>
          <a:p>
            <a:r>
              <a:rPr lang="en-US" dirty="0"/>
              <a:t>Jira Issue Types</a:t>
            </a:r>
          </a:p>
        </p:txBody>
      </p:sp>
      <p:pic>
        <p:nvPicPr>
          <p:cNvPr id="7" name="Picture 6"/>
          <p:cNvPicPr>
            <a:picLocks noChangeAspect="1"/>
          </p:cNvPicPr>
          <p:nvPr/>
        </p:nvPicPr>
        <p:blipFill>
          <a:blip r:embed="rId2"/>
          <a:stretch>
            <a:fillRect/>
          </a:stretch>
        </p:blipFill>
        <p:spPr>
          <a:xfrm>
            <a:off x="3592286" y="551311"/>
            <a:ext cx="2105319" cy="5811061"/>
          </a:xfrm>
          <a:prstGeom prst="rect">
            <a:avLst/>
          </a:prstGeom>
        </p:spPr>
      </p:pic>
      <p:sp>
        <p:nvSpPr>
          <p:cNvPr id="8" name="Right Brace 7"/>
          <p:cNvSpPr/>
          <p:nvPr/>
        </p:nvSpPr>
        <p:spPr>
          <a:xfrm>
            <a:off x="5867400" y="4942114"/>
            <a:ext cx="620486" cy="136071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6879771" y="5029199"/>
            <a:ext cx="2275115" cy="1184940"/>
          </a:xfrm>
          <a:prstGeom prst="rect">
            <a:avLst/>
          </a:prstGeom>
          <a:noFill/>
        </p:spPr>
        <p:txBody>
          <a:bodyPr wrap="square" lIns="0" tIns="0" rIns="0" bIns="0" rtlCol="0" anchor="t">
            <a:spAutoFit/>
          </a:bodyPr>
          <a:lstStyle/>
          <a:p>
            <a:pPr>
              <a:lnSpc>
                <a:spcPct val="90000"/>
              </a:lnSpc>
              <a:spcBef>
                <a:spcPts val="600"/>
              </a:spcBef>
            </a:pPr>
            <a:r>
              <a:rPr lang="en-US" sz="2000" dirty="0"/>
              <a:t>Broken down from, and tied (linked) to larger issue types</a:t>
            </a:r>
          </a:p>
          <a:p>
            <a:pPr>
              <a:lnSpc>
                <a:spcPct val="90000"/>
              </a:lnSpc>
              <a:spcBef>
                <a:spcPts val="600"/>
              </a:spcBef>
            </a:pPr>
            <a:r>
              <a:rPr lang="en-US" sz="2000" dirty="0"/>
              <a:t> </a:t>
            </a:r>
          </a:p>
        </p:txBody>
      </p:sp>
      <p:sp>
        <p:nvSpPr>
          <p:cNvPr id="10" name="Right Brace 9"/>
          <p:cNvSpPr/>
          <p:nvPr/>
        </p:nvSpPr>
        <p:spPr>
          <a:xfrm>
            <a:off x="5867400" y="2383971"/>
            <a:ext cx="620486" cy="136071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6879770" y="2710542"/>
            <a:ext cx="2275115" cy="907941"/>
          </a:xfrm>
          <a:prstGeom prst="rect">
            <a:avLst/>
          </a:prstGeom>
          <a:noFill/>
        </p:spPr>
        <p:txBody>
          <a:bodyPr wrap="square" lIns="0" tIns="0" rIns="0" bIns="0" rtlCol="0" anchor="t">
            <a:spAutoFit/>
          </a:bodyPr>
          <a:lstStyle/>
          <a:p>
            <a:pPr>
              <a:lnSpc>
                <a:spcPct val="90000"/>
              </a:lnSpc>
              <a:spcBef>
                <a:spcPts val="600"/>
              </a:spcBef>
            </a:pPr>
            <a:r>
              <a:rPr lang="en-US" sz="2000" dirty="0"/>
              <a:t>Largest categorization</a:t>
            </a:r>
          </a:p>
          <a:p>
            <a:pPr>
              <a:lnSpc>
                <a:spcPct val="90000"/>
              </a:lnSpc>
              <a:spcBef>
                <a:spcPts val="600"/>
              </a:spcBef>
            </a:pPr>
            <a:r>
              <a:rPr lang="en-US" sz="2000" dirty="0"/>
              <a:t> </a:t>
            </a:r>
          </a:p>
        </p:txBody>
      </p:sp>
    </p:spTree>
    <p:extLst>
      <p:ext uri="{BB962C8B-B14F-4D97-AF65-F5344CB8AC3E}">
        <p14:creationId xmlns:p14="http://schemas.microsoft.com/office/powerpoint/2010/main" val="12095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004" y="1371600"/>
            <a:ext cx="11365992" cy="2255395"/>
          </a:xfrm>
        </p:spPr>
        <p:txBody>
          <a:bodyPr/>
          <a:lstStyle/>
          <a:p>
            <a:r>
              <a:rPr lang="en-US" dirty="0">
                <a:latin typeface="Calibri" panose="020F0502020204030204" pitchFamily="34" charset="0"/>
                <a:cs typeface="Calibri" panose="020F0502020204030204" pitchFamily="34" charset="0"/>
              </a:rPr>
              <a:t>Breaking a big story into smaller stories or tasks</a:t>
            </a:r>
          </a:p>
          <a:p>
            <a:pPr lvl="1"/>
            <a:r>
              <a:rPr lang="en-US" dirty="0">
                <a:latin typeface="Calibri" panose="020F0502020204030204" pitchFamily="34" charset="0"/>
                <a:cs typeface="Calibri" panose="020F0502020204030204" pitchFamily="34" charset="0"/>
              </a:rPr>
              <a:t>You know how long the smaller tasks take</a:t>
            </a:r>
          </a:p>
          <a:p>
            <a:pPr lvl="1"/>
            <a:r>
              <a:rPr lang="en-US" dirty="0">
                <a:latin typeface="Calibri" panose="020F0502020204030204" pitchFamily="34" charset="0"/>
                <a:cs typeface="Calibri" panose="020F0502020204030204" pitchFamily="34" charset="0"/>
              </a:rPr>
              <a:t>So disaggregating to something you know lets you estimate something bigger that you don’t know</a:t>
            </a:r>
          </a:p>
          <a:p>
            <a:r>
              <a:rPr lang="en-US" dirty="0">
                <a:latin typeface="Calibri" panose="020F0502020204030204" pitchFamily="34" charset="0"/>
                <a:cs typeface="Calibri" panose="020F0502020204030204" pitchFamily="34" charset="0"/>
              </a:rPr>
              <a:t>Sometimes very useful</a:t>
            </a:r>
          </a:p>
          <a:p>
            <a:r>
              <a:rPr lang="en-US" dirty="0">
                <a:latin typeface="Calibri" panose="020F0502020204030204" pitchFamily="34" charset="0"/>
                <a:cs typeface="Calibri" panose="020F0502020204030204" pitchFamily="34" charset="0"/>
              </a:rPr>
              <a:t>But disaggregating too far causes problems</a:t>
            </a:r>
          </a:p>
          <a:p>
            <a:pPr lvl="1"/>
            <a:r>
              <a:rPr lang="en-US" dirty="0">
                <a:latin typeface="Calibri" panose="020F0502020204030204" pitchFamily="34" charset="0"/>
                <a:cs typeface="Calibri" panose="020F0502020204030204" pitchFamily="34" charset="0"/>
              </a:rPr>
              <a:t>Forgotten tasks	</a:t>
            </a:r>
          </a:p>
          <a:p>
            <a:endParaRPr lang="en-US" dirty="0"/>
          </a:p>
          <a:p>
            <a:endParaRPr lang="en-US" dirty="0"/>
          </a:p>
        </p:txBody>
      </p:sp>
      <p:sp>
        <p:nvSpPr>
          <p:cNvPr id="5" name="Rectangle 4"/>
          <p:cNvSpPr/>
          <p:nvPr/>
        </p:nvSpPr>
        <p:spPr>
          <a:xfrm>
            <a:off x="1422833" y="3951650"/>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Disaggregation  -  Epics into Stories, Stories into Tasks</a:t>
            </a:r>
          </a:p>
        </p:txBody>
      </p:sp>
      <p:sp>
        <p:nvSpPr>
          <p:cNvPr id="4" name="TextBox 3"/>
          <p:cNvSpPr txBox="1"/>
          <p:nvPr/>
        </p:nvSpPr>
        <p:spPr>
          <a:xfrm>
            <a:off x="1677233" y="4159459"/>
            <a:ext cx="214295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6" name="Rectangle 5"/>
          <p:cNvSpPr/>
          <p:nvPr/>
        </p:nvSpPr>
        <p:spPr>
          <a:xfrm>
            <a:off x="6299200" y="2686498"/>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084643" y="2901611"/>
            <a:ext cx="112530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Prep the walls</a:t>
            </a:r>
          </a:p>
        </p:txBody>
      </p:sp>
      <p:sp>
        <p:nvSpPr>
          <p:cNvPr id="8" name="Rectangle 7"/>
          <p:cNvSpPr/>
          <p:nvPr/>
        </p:nvSpPr>
        <p:spPr>
          <a:xfrm>
            <a:off x="6969760" y="3861247"/>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710321" y="4076360"/>
            <a:ext cx="1215076"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Apply adhesive</a:t>
            </a:r>
          </a:p>
        </p:txBody>
      </p:sp>
      <p:sp>
        <p:nvSpPr>
          <p:cNvPr id="10" name="Rectangle 9"/>
          <p:cNvSpPr/>
          <p:nvPr/>
        </p:nvSpPr>
        <p:spPr>
          <a:xfrm>
            <a:off x="5544058" y="4440133"/>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2610" y="4655246"/>
            <a:ext cx="939103"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wall</a:t>
            </a:r>
          </a:p>
        </p:txBody>
      </p:sp>
      <p:sp>
        <p:nvSpPr>
          <p:cNvPr id="12" name="Rectangle 11"/>
          <p:cNvSpPr/>
          <p:nvPr/>
        </p:nvSpPr>
        <p:spPr>
          <a:xfrm>
            <a:off x="7625080" y="4836052"/>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461023" y="5051165"/>
            <a:ext cx="102431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Grout the tile</a:t>
            </a:r>
          </a:p>
        </p:txBody>
      </p:sp>
      <p:sp>
        <p:nvSpPr>
          <p:cNvPr id="14" name="Right Arrow 13"/>
          <p:cNvSpPr/>
          <p:nvPr/>
        </p:nvSpPr>
        <p:spPr>
          <a:xfrm>
            <a:off x="4624873" y="3796869"/>
            <a:ext cx="558367" cy="837163"/>
          </a:xfrm>
          <a:prstGeom prst="righ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127236" y="2686498"/>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714713" y="2901611"/>
            <a:ext cx="1521250"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backer board</a:t>
            </a:r>
          </a:p>
        </p:txBody>
      </p:sp>
      <p:sp>
        <p:nvSpPr>
          <p:cNvPr id="17" name="Rectangle 16"/>
          <p:cNvSpPr/>
          <p:nvPr/>
        </p:nvSpPr>
        <p:spPr>
          <a:xfrm>
            <a:off x="9307645" y="3195848"/>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895122" y="3410961"/>
            <a:ext cx="1521250"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backer board</a:t>
            </a:r>
          </a:p>
        </p:txBody>
      </p:sp>
    </p:spTree>
    <p:extLst>
      <p:ext uri="{BB962C8B-B14F-4D97-AF65-F5344CB8AC3E}">
        <p14:creationId xmlns:p14="http://schemas.microsoft.com/office/powerpoint/2010/main" val="5002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528517" y="3083328"/>
            <a:ext cx="400106" cy="447737"/>
          </a:xfrm>
          <a:prstGeom prst="rect">
            <a:avLst/>
          </a:prstGeom>
        </p:spPr>
      </p:pic>
      <p:pic>
        <p:nvPicPr>
          <p:cNvPr id="20" name="Picture 19"/>
          <p:cNvPicPr>
            <a:picLocks noChangeAspect="1"/>
          </p:cNvPicPr>
          <p:nvPr/>
        </p:nvPicPr>
        <p:blipFill>
          <a:blip r:embed="rId3"/>
          <a:stretch>
            <a:fillRect/>
          </a:stretch>
        </p:blipFill>
        <p:spPr>
          <a:xfrm>
            <a:off x="478905" y="3302653"/>
            <a:ext cx="495369" cy="400106"/>
          </a:xfrm>
          <a:prstGeom prst="rect">
            <a:avLst/>
          </a:prstGeom>
        </p:spPr>
      </p:pic>
      <p:sp>
        <p:nvSpPr>
          <p:cNvPr id="5" name="Rectangle 4"/>
          <p:cNvSpPr/>
          <p:nvPr/>
        </p:nvSpPr>
        <p:spPr>
          <a:xfrm>
            <a:off x="472190" y="2898694"/>
            <a:ext cx="2651760" cy="783392"/>
          </a:xfrm>
          <a:prstGeom prst="rect">
            <a:avLst/>
          </a:prstGeom>
          <a:no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Disaggregation  -  Epics into Stories, Stories into Tasks</a:t>
            </a:r>
          </a:p>
        </p:txBody>
      </p:sp>
      <p:sp>
        <p:nvSpPr>
          <p:cNvPr id="4" name="TextBox 3"/>
          <p:cNvSpPr txBox="1"/>
          <p:nvPr/>
        </p:nvSpPr>
        <p:spPr>
          <a:xfrm>
            <a:off x="726590" y="3106503"/>
            <a:ext cx="214295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6" name="Rectangle 5"/>
          <p:cNvSpPr/>
          <p:nvPr/>
        </p:nvSpPr>
        <p:spPr>
          <a:xfrm>
            <a:off x="4511901" y="1608467"/>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46739" y="3005214"/>
            <a:ext cx="2651760" cy="783392"/>
          </a:xfrm>
          <a:prstGeom prst="rect">
            <a:avLst/>
          </a:prstGeom>
          <a:no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97344" y="1823580"/>
            <a:ext cx="112530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Prep the walls</a:t>
            </a:r>
          </a:p>
        </p:txBody>
      </p:sp>
      <p:sp>
        <p:nvSpPr>
          <p:cNvPr id="9" name="TextBox 8"/>
          <p:cNvSpPr txBox="1"/>
          <p:nvPr/>
        </p:nvSpPr>
        <p:spPr>
          <a:xfrm>
            <a:off x="5287300" y="3220327"/>
            <a:ext cx="1215076"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Apply adhesive</a:t>
            </a:r>
          </a:p>
        </p:txBody>
      </p:sp>
      <p:sp>
        <p:nvSpPr>
          <p:cNvPr id="10" name="Rectangle 9"/>
          <p:cNvSpPr/>
          <p:nvPr/>
        </p:nvSpPr>
        <p:spPr>
          <a:xfrm>
            <a:off x="4528389" y="4089083"/>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374283" y="4304196"/>
            <a:ext cx="939103"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wall</a:t>
            </a:r>
          </a:p>
        </p:txBody>
      </p:sp>
      <p:sp>
        <p:nvSpPr>
          <p:cNvPr id="12" name="Rectangle 11"/>
          <p:cNvSpPr/>
          <p:nvPr/>
        </p:nvSpPr>
        <p:spPr>
          <a:xfrm>
            <a:off x="4546739" y="5209594"/>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82682" y="5424707"/>
            <a:ext cx="102431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Grout the tile</a:t>
            </a:r>
          </a:p>
        </p:txBody>
      </p:sp>
      <p:sp>
        <p:nvSpPr>
          <p:cNvPr id="14" name="Right Arrow 13"/>
          <p:cNvSpPr/>
          <p:nvPr/>
        </p:nvSpPr>
        <p:spPr>
          <a:xfrm>
            <a:off x="3557271" y="2898694"/>
            <a:ext cx="558367" cy="837163"/>
          </a:xfrm>
          <a:prstGeom prst="righ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095270" y="2323111"/>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508024" y="2538224"/>
            <a:ext cx="1870705"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Create a level guideline</a:t>
            </a:r>
          </a:p>
        </p:txBody>
      </p:sp>
      <p:sp>
        <p:nvSpPr>
          <p:cNvPr id="17" name="Rectangle 16"/>
          <p:cNvSpPr/>
          <p:nvPr/>
        </p:nvSpPr>
        <p:spPr>
          <a:xfrm>
            <a:off x="8095270" y="1170084"/>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682747" y="1385197"/>
            <a:ext cx="1521250"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backer board</a:t>
            </a:r>
          </a:p>
        </p:txBody>
      </p:sp>
      <p:sp>
        <p:nvSpPr>
          <p:cNvPr id="23" name="Right Arrow 22"/>
          <p:cNvSpPr/>
          <p:nvPr/>
        </p:nvSpPr>
        <p:spPr>
          <a:xfrm>
            <a:off x="7350282" y="1613400"/>
            <a:ext cx="558367" cy="837163"/>
          </a:xfrm>
          <a:prstGeom prst="righ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2"/>
          <a:stretch>
            <a:fillRect/>
          </a:stretch>
        </p:blipFill>
        <p:spPr>
          <a:xfrm>
            <a:off x="4524968" y="1679524"/>
            <a:ext cx="400106" cy="447737"/>
          </a:xfrm>
          <a:prstGeom prst="rect">
            <a:avLst/>
          </a:prstGeom>
        </p:spPr>
      </p:pic>
      <p:pic>
        <p:nvPicPr>
          <p:cNvPr id="26" name="Picture 25"/>
          <p:cNvPicPr>
            <a:picLocks noChangeAspect="1"/>
          </p:cNvPicPr>
          <p:nvPr/>
        </p:nvPicPr>
        <p:blipFill>
          <a:blip r:embed="rId2"/>
          <a:stretch>
            <a:fillRect/>
          </a:stretch>
        </p:blipFill>
        <p:spPr>
          <a:xfrm>
            <a:off x="4551230" y="4223101"/>
            <a:ext cx="400106" cy="447737"/>
          </a:xfrm>
          <a:prstGeom prst="rect">
            <a:avLst/>
          </a:prstGeom>
        </p:spPr>
      </p:pic>
      <p:pic>
        <p:nvPicPr>
          <p:cNvPr id="27" name="Picture 26"/>
          <p:cNvPicPr>
            <a:picLocks noChangeAspect="1"/>
          </p:cNvPicPr>
          <p:nvPr/>
        </p:nvPicPr>
        <p:blipFill>
          <a:blip r:embed="rId2"/>
          <a:stretch>
            <a:fillRect/>
          </a:stretch>
        </p:blipFill>
        <p:spPr>
          <a:xfrm>
            <a:off x="4564605" y="5377421"/>
            <a:ext cx="400106" cy="447737"/>
          </a:xfrm>
          <a:prstGeom prst="rect">
            <a:avLst/>
          </a:prstGeom>
        </p:spPr>
      </p:pic>
      <p:pic>
        <p:nvPicPr>
          <p:cNvPr id="28" name="Picture 27"/>
          <p:cNvPicPr>
            <a:picLocks noChangeAspect="1"/>
          </p:cNvPicPr>
          <p:nvPr/>
        </p:nvPicPr>
        <p:blipFill>
          <a:blip r:embed="rId4"/>
          <a:stretch>
            <a:fillRect/>
          </a:stretch>
        </p:blipFill>
        <p:spPr>
          <a:xfrm>
            <a:off x="8194143" y="1261328"/>
            <a:ext cx="285790" cy="314369"/>
          </a:xfrm>
          <a:prstGeom prst="rect">
            <a:avLst/>
          </a:prstGeom>
        </p:spPr>
      </p:pic>
      <p:pic>
        <p:nvPicPr>
          <p:cNvPr id="29" name="Picture 28"/>
          <p:cNvPicPr>
            <a:picLocks noChangeAspect="1"/>
          </p:cNvPicPr>
          <p:nvPr/>
        </p:nvPicPr>
        <p:blipFill>
          <a:blip r:embed="rId4"/>
          <a:stretch>
            <a:fillRect/>
          </a:stretch>
        </p:blipFill>
        <p:spPr>
          <a:xfrm>
            <a:off x="8178508" y="2400438"/>
            <a:ext cx="285790" cy="314369"/>
          </a:xfrm>
          <a:prstGeom prst="rect">
            <a:avLst/>
          </a:prstGeom>
        </p:spPr>
      </p:pic>
      <p:sp>
        <p:nvSpPr>
          <p:cNvPr id="30" name="Rectangle 29"/>
          <p:cNvSpPr/>
          <p:nvPr/>
        </p:nvSpPr>
        <p:spPr>
          <a:xfrm>
            <a:off x="8596013" y="3441636"/>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317351" y="3656749"/>
            <a:ext cx="1253548"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That is not level</a:t>
            </a:r>
          </a:p>
        </p:txBody>
      </p:sp>
      <p:sp>
        <p:nvSpPr>
          <p:cNvPr id="33" name="Rectangle 32"/>
          <p:cNvSpPr/>
          <p:nvPr/>
        </p:nvSpPr>
        <p:spPr>
          <a:xfrm>
            <a:off x="8596013" y="4426202"/>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9092933" y="4641315"/>
            <a:ext cx="170238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Make it actually level</a:t>
            </a:r>
          </a:p>
        </p:txBody>
      </p:sp>
      <p:pic>
        <p:nvPicPr>
          <p:cNvPr id="35" name="Picture 34"/>
          <p:cNvPicPr>
            <a:picLocks noChangeAspect="1"/>
          </p:cNvPicPr>
          <p:nvPr/>
        </p:nvPicPr>
        <p:blipFill>
          <a:blip r:embed="rId4"/>
          <a:stretch>
            <a:fillRect/>
          </a:stretch>
        </p:blipFill>
        <p:spPr>
          <a:xfrm>
            <a:off x="8679251" y="4503529"/>
            <a:ext cx="285790" cy="314369"/>
          </a:xfrm>
          <a:prstGeom prst="rect">
            <a:avLst/>
          </a:prstGeom>
        </p:spPr>
      </p:pic>
      <p:pic>
        <p:nvPicPr>
          <p:cNvPr id="36" name="Picture 35"/>
          <p:cNvPicPr>
            <a:picLocks noChangeAspect="1"/>
          </p:cNvPicPr>
          <p:nvPr/>
        </p:nvPicPr>
        <p:blipFill>
          <a:blip r:embed="rId5"/>
          <a:stretch>
            <a:fillRect/>
          </a:stretch>
        </p:blipFill>
        <p:spPr>
          <a:xfrm>
            <a:off x="8697321" y="3583680"/>
            <a:ext cx="333422" cy="238158"/>
          </a:xfrm>
          <a:prstGeom prst="rect">
            <a:avLst/>
          </a:prstGeom>
        </p:spPr>
      </p:pic>
    </p:spTree>
    <p:extLst>
      <p:ext uri="{BB962C8B-B14F-4D97-AF65-F5344CB8AC3E}">
        <p14:creationId xmlns:p14="http://schemas.microsoft.com/office/powerpoint/2010/main" val="102098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don’t we just stick with requirements documents?</a:t>
            </a:r>
          </a:p>
        </p:txBody>
      </p:sp>
      <p:sp>
        <p:nvSpPr>
          <p:cNvPr id="6" name="Content Placeholder 5"/>
          <p:cNvSpPr>
            <a:spLocks noGrp="1"/>
          </p:cNvSpPr>
          <p:nvPr>
            <p:ph idx="1"/>
          </p:nvPr>
        </p:nvSpPr>
        <p:spPr>
          <a:xfrm>
            <a:off x="495300" y="1464732"/>
            <a:ext cx="11201400" cy="1304973"/>
          </a:xfrm>
        </p:spPr>
        <p:txBody>
          <a:bodyPr/>
          <a:lstStyle/>
          <a:p>
            <a:r>
              <a:rPr lang="en-US" dirty="0">
                <a:latin typeface="Calibri" panose="020F0502020204030204" pitchFamily="34" charset="0"/>
                <a:cs typeface="Calibri" panose="020F0502020204030204" pitchFamily="34" charset="0"/>
              </a:rPr>
              <a:t>Assumes everything is known up front</a:t>
            </a:r>
          </a:p>
          <a:p>
            <a:r>
              <a:rPr lang="en-US" dirty="0">
                <a:latin typeface="Calibri" panose="020F0502020204030204" pitchFamily="34" charset="0"/>
                <a:cs typeface="Calibri" panose="020F0502020204030204" pitchFamily="34" charset="0"/>
              </a:rPr>
              <a:t>Treats learning as a ‘change in scope’</a:t>
            </a:r>
          </a:p>
          <a:p>
            <a:r>
              <a:rPr lang="en-US" dirty="0">
                <a:latin typeface="Calibri" panose="020F0502020204030204" pitchFamily="34" charset="0"/>
                <a:cs typeface="Calibri" panose="020F0502020204030204" pitchFamily="34" charset="0"/>
              </a:rPr>
              <a:t>Don’t lend themselves to incremental, iterative delivery</a:t>
            </a:r>
          </a:p>
        </p:txBody>
      </p:sp>
    </p:spTree>
    <p:extLst>
      <p:ext uri="{BB962C8B-B14F-4D97-AF65-F5344CB8AC3E}">
        <p14:creationId xmlns:p14="http://schemas.microsoft.com/office/powerpoint/2010/main" val="383860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2CC95E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7450" y="1209675"/>
            <a:ext cx="7277100" cy="4438650"/>
          </a:xfrm>
          <a:prstGeom prst="rect">
            <a:avLst/>
          </a:prstGeom>
        </p:spPr>
      </p:pic>
    </p:spTree>
    <p:extLst>
      <p:ext uri="{BB962C8B-B14F-4D97-AF65-F5344CB8AC3E}">
        <p14:creationId xmlns:p14="http://schemas.microsoft.com/office/powerpoint/2010/main" val="2802960335"/>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Backlog Grooming</a:t>
            </a:r>
          </a:p>
        </p:txBody>
      </p:sp>
    </p:spTree>
    <p:extLst>
      <p:ext uri="{BB962C8B-B14F-4D97-AF65-F5344CB8AC3E}">
        <p14:creationId xmlns:p14="http://schemas.microsoft.com/office/powerpoint/2010/main" val="1650665743"/>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1139076" y="959360"/>
            <a:ext cx="8393015" cy="3468347"/>
          </a:xfrm>
          <a:prstGeom prst="rect">
            <a:avLst/>
          </a:prstGeom>
        </p:spPr>
      </p:pic>
      <p:sp>
        <p:nvSpPr>
          <p:cNvPr id="31" name="Rectangle 30"/>
          <p:cNvSpPr/>
          <p:nvPr/>
        </p:nvSpPr>
        <p:spPr>
          <a:xfrm>
            <a:off x="947619" y="799668"/>
            <a:ext cx="1996235" cy="4477297"/>
          </a:xfrm>
          <a:prstGeom prst="rect">
            <a:avLst/>
          </a:prstGeom>
          <a:solidFill>
            <a:schemeClr val="bg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2022" y="127045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07272" y="127045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62522" y="1270457"/>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17772" y="127045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2022" y="155511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07272" y="155511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62522" y="155511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17772" y="155511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996" y="1848267"/>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4789" y="1847851"/>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995" y="2152024"/>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4840" y="2456488"/>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59943" y="2456488"/>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4840" y="4821594"/>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A95C7F4-C9E9-B847-9FF0-9A12E2B51541}"/>
              </a:ext>
            </a:extLst>
          </p:cNvPr>
          <p:cNvSpPr txBox="1"/>
          <p:nvPr/>
        </p:nvSpPr>
        <p:spPr>
          <a:xfrm>
            <a:off x="287067" y="5812695"/>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19" name="Rectangle 18"/>
          <p:cNvSpPr/>
          <p:nvPr/>
        </p:nvSpPr>
        <p:spPr>
          <a:xfrm>
            <a:off x="465886" y="68301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21136" y="68300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376386" y="68300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31636" y="68300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7177" y="97637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2427" y="97637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367677" y="97637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822927" y="97637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4840" y="4227169"/>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4840" y="3632743"/>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4840" y="3038317"/>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744242" y="4705137"/>
            <a:ext cx="6396089" cy="249299"/>
          </a:xfrm>
          <a:prstGeom prst="rect">
            <a:avLst/>
          </a:prstGeom>
          <a:noFill/>
        </p:spPr>
        <p:txBody>
          <a:bodyPr wrap="square" lIns="0" tIns="0" rIns="0" bIns="0" rtlCol="0" anchor="t">
            <a:spAutoFit/>
          </a:bodyPr>
          <a:lstStyle/>
          <a:p>
            <a:pPr>
              <a:lnSpc>
                <a:spcPct val="90000"/>
              </a:lnSpc>
              <a:spcBef>
                <a:spcPts val="600"/>
              </a:spcBef>
            </a:pPr>
            <a:r>
              <a:rPr lang="en-US" dirty="0">
                <a:latin typeface="Calibri" panose="020F0502020204030204" pitchFamily="34" charset="0"/>
                <a:cs typeface="Calibri" panose="020F0502020204030204" pitchFamily="34" charset="0"/>
              </a:rPr>
              <a:t>Go through each item starting at the top of the list: </a:t>
            </a:r>
          </a:p>
        </p:txBody>
      </p:sp>
      <p:sp>
        <p:nvSpPr>
          <p:cNvPr id="33" name="TextBox 32">
            <a:extLst>
              <a:ext uri="{FF2B5EF4-FFF2-40B4-BE49-F238E27FC236}">
                <a16:creationId xmlns:a16="http://schemas.microsoft.com/office/drawing/2014/main" id="{6A95C7F4-C9E9-B847-9FF0-9A12E2B51541}"/>
              </a:ext>
            </a:extLst>
          </p:cNvPr>
          <p:cNvSpPr txBox="1"/>
          <p:nvPr/>
        </p:nvSpPr>
        <p:spPr>
          <a:xfrm>
            <a:off x="7528253" y="2688985"/>
            <a:ext cx="4055617" cy="3754874"/>
          </a:xfrm>
          <a:prstGeom prst="rect">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txBody>
          <a:bodyPr wrap="square" rtlCol="0" anchor="ctr" anchorCtr="0">
            <a:spAutoFit/>
          </a:bodyPr>
          <a:lstStyle/>
          <a:p>
            <a:pPr marL="342900" indent="-342900">
              <a:buFont typeface="+mj-lt"/>
              <a:buAutoNum type="arabicPeriod"/>
            </a:pPr>
            <a:r>
              <a:rPr lang="en-US" sz="1400" b="1" dirty="0">
                <a:solidFill>
                  <a:schemeClr val="bg2"/>
                </a:solidFill>
                <a:latin typeface="Calibri" panose="020F0502020204030204" pitchFamily="34" charset="0"/>
                <a:ea typeface="League Spartan" charset="0"/>
                <a:cs typeface="Calibri" panose="020F0502020204030204" pitchFamily="34" charset="0"/>
              </a:rPr>
              <a:t>Understand it</a:t>
            </a:r>
          </a:p>
          <a:p>
            <a:pPr marL="800100" lvl="1" indent="-34290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understand the requirement?</a:t>
            </a:r>
          </a:p>
          <a:p>
            <a:pPr marL="800100" lvl="1" indent="-34290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Does it have an adequate description with enough information (in case we can’t get to it until later)? </a:t>
            </a:r>
          </a:p>
          <a:p>
            <a:pPr marL="800100" lvl="1" indent="-34290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Does it have Acceptance Criteria?</a:t>
            </a:r>
          </a:p>
          <a:p>
            <a:pPr marL="800100" lvl="1" indent="-34290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know how to tackle it?</a:t>
            </a:r>
          </a:p>
          <a:p>
            <a:pPr marL="342900" indent="-342900">
              <a:buFont typeface="+mj-lt"/>
              <a:buAutoNum type="arabicPeriod"/>
            </a:pPr>
            <a:r>
              <a:rPr lang="en-US" sz="1400" b="1" dirty="0">
                <a:solidFill>
                  <a:schemeClr val="bg2"/>
                </a:solidFill>
                <a:latin typeface="Calibri" panose="020F0502020204030204" pitchFamily="34" charset="0"/>
                <a:ea typeface="League Spartan" charset="0"/>
                <a:cs typeface="Calibri" panose="020F0502020204030204" pitchFamily="34" charset="0"/>
              </a:rPr>
              <a:t>Size it </a:t>
            </a:r>
            <a:r>
              <a:rPr lang="en-US" sz="1400" dirty="0">
                <a:solidFill>
                  <a:schemeClr val="bg2"/>
                </a:solidFill>
                <a:latin typeface="Calibri" panose="020F0502020204030204" pitchFamily="34" charset="0"/>
                <a:ea typeface="League Spartan" charset="0"/>
                <a:cs typeface="Calibri" panose="020F0502020204030204" pitchFamily="34" charset="0"/>
              </a:rPr>
              <a:t>Estimate it in story points</a:t>
            </a:r>
          </a:p>
          <a:p>
            <a:pPr marL="342900" indent="-342900">
              <a:buFont typeface="+mj-lt"/>
              <a:buAutoNum type="arabicPeriod"/>
            </a:pPr>
            <a:r>
              <a:rPr lang="en-US" sz="1400" b="1" dirty="0">
                <a:solidFill>
                  <a:schemeClr val="bg2"/>
                </a:solidFill>
                <a:latin typeface="Calibri" panose="020F0502020204030204" pitchFamily="34" charset="0"/>
                <a:ea typeface="League Spartan" charset="0"/>
                <a:cs typeface="Calibri" panose="020F0502020204030204" pitchFamily="34" charset="0"/>
              </a:rPr>
              <a:t>Does it need expansion or reduction?</a:t>
            </a:r>
          </a:p>
          <a:p>
            <a:pPr marL="800100" lvl="1" indent="-34290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 we tell if there are dependencies?</a:t>
            </a:r>
          </a:p>
          <a:p>
            <a:pPr marL="800100" lvl="1" indent="-34290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need research or any other work?</a:t>
            </a:r>
          </a:p>
          <a:p>
            <a:pPr marL="800100" lvl="1" indent="-34290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Is it too big as it is? Does it need to be broken down?</a:t>
            </a:r>
          </a:p>
          <a:p>
            <a:pPr marL="342900" indent="-342900">
              <a:buFont typeface="+mj-lt"/>
              <a:buAutoNum type="arabicPeriod"/>
            </a:pPr>
            <a:r>
              <a:rPr lang="en-US" sz="1400" b="1" dirty="0">
                <a:solidFill>
                  <a:schemeClr val="bg2"/>
                </a:solidFill>
                <a:latin typeface="Calibri" panose="020F0502020204030204" pitchFamily="34" charset="0"/>
                <a:ea typeface="League Spartan" charset="0"/>
                <a:cs typeface="Calibri" panose="020F0502020204030204" pitchFamily="34" charset="0"/>
              </a:rPr>
              <a:t>Is the data clean?</a:t>
            </a:r>
          </a:p>
          <a:p>
            <a:pPr marL="800100" lvl="1" indent="-34290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Is it tied to a Release (Fix Version) or Epic?</a:t>
            </a:r>
          </a:p>
          <a:p>
            <a:pPr marL="800100" lvl="1" indent="-34290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Is it labeled with the right tags? (E.g., label, components) </a:t>
            </a:r>
          </a:p>
        </p:txBody>
      </p:sp>
      <p:sp>
        <p:nvSpPr>
          <p:cNvPr id="34" name="Title 2"/>
          <p:cNvSpPr>
            <a:spLocks noGrp="1"/>
          </p:cNvSpPr>
          <p:nvPr>
            <p:ph type="title"/>
          </p:nvPr>
        </p:nvSpPr>
        <p:spPr>
          <a:xfrm>
            <a:off x="217878" y="172088"/>
            <a:ext cx="11365992" cy="366254"/>
          </a:xfrm>
        </p:spPr>
        <p:txBody>
          <a:bodyPr/>
          <a:lstStyle/>
          <a:p>
            <a:r>
              <a:rPr lang="en-US" dirty="0"/>
              <a:t>Backlog Grooming Session</a:t>
            </a:r>
          </a:p>
        </p:txBody>
      </p:sp>
    </p:spTree>
    <p:extLst>
      <p:ext uri="{BB962C8B-B14F-4D97-AF65-F5344CB8AC3E}">
        <p14:creationId xmlns:p14="http://schemas.microsoft.com/office/powerpoint/2010/main" val="3818287168"/>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Tips for backlog grooming</a:t>
            </a:r>
          </a:p>
        </p:txBody>
      </p:sp>
      <p:sp>
        <p:nvSpPr>
          <p:cNvPr id="7" name="Content Placeholder 6"/>
          <p:cNvSpPr>
            <a:spLocks noGrp="1"/>
          </p:cNvSpPr>
          <p:nvPr>
            <p:ph idx="1"/>
          </p:nvPr>
        </p:nvSpPr>
        <p:spPr>
          <a:xfrm>
            <a:off x="495300" y="1346200"/>
            <a:ext cx="11201400" cy="4706938"/>
          </a:xfrm>
        </p:spPr>
        <p:txBody>
          <a:bodyPr>
            <a:normAutofit/>
          </a:bodyPr>
          <a:lstStyle/>
          <a:p>
            <a:pPr fontAlgn="ctr"/>
            <a:r>
              <a:rPr lang="en-US" sz="2800" dirty="0">
                <a:latin typeface="Calibri" panose="020F0502020204030204" pitchFamily="34" charset="0"/>
                <a:cs typeface="Calibri" panose="020F0502020204030204" pitchFamily="34" charset="0"/>
              </a:rPr>
              <a:t>All 3 roles are active during grooming</a:t>
            </a:r>
          </a:p>
          <a:p>
            <a:pPr lvl="1" fontAlgn="ctr"/>
            <a:r>
              <a:rPr lang="en-US" sz="2800" dirty="0">
                <a:latin typeface="Calibri" panose="020F0502020204030204" pitchFamily="34" charset="0"/>
                <a:cs typeface="Calibri" panose="020F0502020204030204" pitchFamily="34" charset="0"/>
              </a:rPr>
              <a:t>Team helps to type/create stories based on PO content</a:t>
            </a:r>
          </a:p>
          <a:p>
            <a:pPr lvl="1" fontAlgn="ctr"/>
            <a:r>
              <a:rPr lang="en-US" sz="2800" dirty="0">
                <a:latin typeface="Calibri" panose="020F0502020204030204" pitchFamily="34" charset="0"/>
                <a:cs typeface="Calibri" panose="020F0502020204030204" pitchFamily="34" charset="0"/>
              </a:rPr>
              <a:t>PO adds details as needed for reference</a:t>
            </a:r>
          </a:p>
          <a:p>
            <a:pPr lvl="1" fontAlgn="ctr"/>
            <a:r>
              <a:rPr lang="en-US" sz="2800" dirty="0">
                <a:latin typeface="Calibri" panose="020F0502020204030204" pitchFamily="34" charset="0"/>
                <a:cs typeface="Calibri" panose="020F0502020204030204" pitchFamily="34" charset="0"/>
              </a:rPr>
              <a:t>SM creates subtasks</a:t>
            </a:r>
          </a:p>
          <a:p>
            <a:pPr lvl="1" fontAlgn="ctr"/>
            <a:r>
              <a:rPr lang="en-US" sz="2800" dirty="0">
                <a:latin typeface="Calibri" panose="020F0502020204030204" pitchFamily="34" charset="0"/>
                <a:cs typeface="Calibri" panose="020F0502020204030204" pitchFamily="34" charset="0"/>
              </a:rPr>
              <a:t>Volunteer keeps track of stories to split</a:t>
            </a:r>
          </a:p>
          <a:p>
            <a:pPr fontAlgn="ctr"/>
            <a:r>
              <a:rPr lang="en-US" sz="2800" dirty="0">
                <a:latin typeface="Calibri" panose="020F0502020204030204" pitchFamily="34" charset="0"/>
                <a:cs typeface="Calibri" panose="020F0502020204030204" pitchFamily="34" charset="0"/>
              </a:rPr>
              <a:t>Questions for stories</a:t>
            </a:r>
          </a:p>
          <a:p>
            <a:pPr lvl="1" fontAlgn="ctr"/>
            <a:r>
              <a:rPr lang="en-US" sz="2800" dirty="0">
                <a:latin typeface="Calibri" panose="020F0502020204030204" pitchFamily="34" charset="0"/>
                <a:cs typeface="Calibri" panose="020F0502020204030204" pitchFamily="34" charset="0"/>
              </a:rPr>
              <a:t>Is the story too big, do we need to break it down?</a:t>
            </a:r>
          </a:p>
          <a:p>
            <a:pPr lvl="1" fontAlgn="ctr"/>
            <a:r>
              <a:rPr lang="en-US" sz="2800" dirty="0">
                <a:latin typeface="Calibri" panose="020F0502020204030204" pitchFamily="34" charset="0"/>
                <a:cs typeface="Calibri" panose="020F0502020204030204" pitchFamily="34" charset="0"/>
              </a:rPr>
              <a:t>Is the acceptance criteria sufficient and understood?</a:t>
            </a:r>
          </a:p>
          <a:p>
            <a:pPr lvl="1" fontAlgn="ctr"/>
            <a:r>
              <a:rPr lang="en-US" sz="2800" dirty="0">
                <a:latin typeface="Calibri" panose="020F0502020204030204" pitchFamily="34" charset="0"/>
                <a:cs typeface="Calibri" panose="020F0502020204030204" pitchFamily="34" charset="0"/>
              </a:rPr>
              <a:t>Are there early dependencies that need to be identified?</a:t>
            </a:r>
          </a:p>
          <a:p>
            <a:pPr lvl="1" fontAlgn="ctr"/>
            <a:r>
              <a:rPr lang="en-US" sz="2800" dirty="0">
                <a:latin typeface="Calibri" panose="020F0502020204030204" pitchFamily="34" charset="0"/>
                <a:cs typeface="Calibri" panose="020F0502020204030204" pitchFamily="34" charset="0"/>
              </a:rPr>
              <a:t>Is more research required? If yes, are the subtasks created?</a:t>
            </a:r>
          </a:p>
        </p:txBody>
      </p:sp>
    </p:spTree>
    <p:extLst>
      <p:ext uri="{BB962C8B-B14F-4D97-AF65-F5344CB8AC3E}">
        <p14:creationId xmlns:p14="http://schemas.microsoft.com/office/powerpoint/2010/main" val="2715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Sprint Planning</a:t>
            </a:r>
          </a:p>
        </p:txBody>
      </p:sp>
    </p:spTree>
    <p:extLst>
      <p:ext uri="{BB962C8B-B14F-4D97-AF65-F5344CB8AC3E}">
        <p14:creationId xmlns:p14="http://schemas.microsoft.com/office/powerpoint/2010/main" val="231786691"/>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330320"/>
            <a:ext cx="9791700" cy="4994279"/>
          </a:xfrm>
          <a:prstGeom prst="rect">
            <a:avLst/>
          </a:prstGeom>
          <a:solidFill>
            <a:schemeClr val="bg1">
              <a:lumMod val="95000"/>
            </a:schemeClr>
          </a:solidFill>
          <a:ln w="12700" cap="rnd">
            <a:solidFill>
              <a:schemeClr val="tx2">
                <a:lumMod val="50000"/>
              </a:schemeClr>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2025" y="4569337"/>
            <a:ext cx="9286875" cy="1412363"/>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DDAC9BFC-E95F-6A49-A929-F2C8AA324DA6}"/>
              </a:ext>
            </a:extLst>
          </p:cNvPr>
          <p:cNvSpPr txBox="1"/>
          <p:nvPr/>
        </p:nvSpPr>
        <p:spPr>
          <a:xfrm>
            <a:off x="8185010" y="4917069"/>
            <a:ext cx="1811384" cy="646331"/>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SPRINT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(STORIES)</a:t>
            </a:r>
          </a:p>
        </p:txBody>
      </p:sp>
      <p:sp>
        <p:nvSpPr>
          <p:cNvPr id="64" name="Rectangle 63"/>
          <p:cNvSpPr/>
          <p:nvPr/>
        </p:nvSpPr>
        <p:spPr>
          <a:xfrm>
            <a:off x="962025" y="3198435"/>
            <a:ext cx="9286875" cy="1335643"/>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DDAC9BFC-E95F-6A49-A929-F2C8AA324DA6}"/>
              </a:ext>
            </a:extLst>
          </p:cNvPr>
          <p:cNvSpPr txBox="1"/>
          <p:nvPr/>
        </p:nvSpPr>
        <p:spPr>
          <a:xfrm>
            <a:off x="8185010" y="3546167"/>
            <a:ext cx="1811384" cy="646331"/>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SPRINT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(STORIES)</a:t>
            </a:r>
          </a:p>
        </p:txBody>
      </p:sp>
      <p:sp>
        <p:nvSpPr>
          <p:cNvPr id="63" name="Rectangle 62"/>
          <p:cNvSpPr/>
          <p:nvPr/>
        </p:nvSpPr>
        <p:spPr>
          <a:xfrm>
            <a:off x="962025" y="1826657"/>
            <a:ext cx="9286875" cy="1335643"/>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2979" y="294136"/>
            <a:ext cx="11365992" cy="366254"/>
          </a:xfrm>
        </p:spPr>
        <p:txBody>
          <a:bodyPr/>
          <a:lstStyle/>
          <a:p>
            <a:r>
              <a:rPr lang="en-US" dirty="0"/>
              <a:t>Three levels of planning</a:t>
            </a:r>
          </a:p>
        </p:txBody>
      </p:sp>
      <p:sp>
        <p:nvSpPr>
          <p:cNvPr id="7" name="TextBox 6">
            <a:extLst>
              <a:ext uri="{FF2B5EF4-FFF2-40B4-BE49-F238E27FC236}">
                <a16:creationId xmlns:a16="http://schemas.microsoft.com/office/drawing/2014/main" id="{DDAC9BFC-E95F-6A49-A929-F2C8AA324DA6}"/>
              </a:ext>
            </a:extLst>
          </p:cNvPr>
          <p:cNvSpPr txBox="1"/>
          <p:nvPr/>
        </p:nvSpPr>
        <p:spPr>
          <a:xfrm>
            <a:off x="762002" y="1337302"/>
            <a:ext cx="2797946" cy="369332"/>
          </a:xfrm>
          <a:prstGeom prst="rect">
            <a:avLst/>
          </a:prstGeom>
          <a:noFill/>
        </p:spPr>
        <p:txBody>
          <a:bodyPr wrap="none" rtlCol="0" anchor="ctr" anchorCtr="0">
            <a:spAutoFit/>
          </a:bodyPr>
          <a:lstStyle/>
          <a:p>
            <a:pPr algn="ctr"/>
            <a:r>
              <a:rPr lang="en-US" b="1" dirty="0">
                <a:solidFill>
                  <a:schemeClr val="tx2">
                    <a:lumMod val="50000"/>
                  </a:schemeClr>
                </a:solidFill>
                <a:latin typeface="Calibri" panose="020F0502020204030204" pitchFamily="34" charset="0"/>
                <a:ea typeface="League Spartan" charset="0"/>
                <a:cs typeface="Calibri" panose="020F0502020204030204" pitchFamily="34" charset="0"/>
              </a:rPr>
              <a:t>RELEASE PLANNING (EPICS)</a:t>
            </a:r>
          </a:p>
        </p:txBody>
      </p:sp>
      <p:grpSp>
        <p:nvGrpSpPr>
          <p:cNvPr id="59" name="Group 58"/>
          <p:cNvGrpSpPr/>
          <p:nvPr/>
        </p:nvGrpSpPr>
        <p:grpSpPr>
          <a:xfrm>
            <a:off x="1077289" y="1956635"/>
            <a:ext cx="5323511" cy="1119939"/>
            <a:chOff x="1077289" y="1956636"/>
            <a:chExt cx="5323511" cy="901618"/>
          </a:xfrm>
        </p:grpSpPr>
        <p:sp>
          <p:nvSpPr>
            <p:cNvPr id="46" name="Rectangle 45"/>
            <p:cNvSpPr/>
            <p:nvPr/>
          </p:nvSpPr>
          <p:spPr>
            <a:xfrm>
              <a:off x="1077289" y="1956637"/>
              <a:ext cx="1256250"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00979" y="1956636"/>
              <a:ext cx="1256252"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724668" y="1956636"/>
              <a:ext cx="1256907"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048359" y="1956636"/>
              <a:ext cx="1352441"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p:cNvSpPr/>
          <p:nvPr/>
        </p:nvSpPr>
        <p:spPr>
          <a:xfrm>
            <a:off x="1056340" y="3281365"/>
            <a:ext cx="1256250"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380030" y="3281364"/>
            <a:ext cx="1256252"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703719" y="3281364"/>
            <a:ext cx="1256907"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027410" y="3281364"/>
            <a:ext cx="1352441"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56340" y="4666334"/>
            <a:ext cx="5323511" cy="1230909"/>
            <a:chOff x="1056340" y="4656810"/>
            <a:chExt cx="5323511" cy="901618"/>
          </a:xfrm>
        </p:grpSpPr>
        <p:sp>
          <p:nvSpPr>
            <p:cNvPr id="54" name="Rectangle 53"/>
            <p:cNvSpPr/>
            <p:nvPr/>
          </p:nvSpPr>
          <p:spPr>
            <a:xfrm>
              <a:off x="1056340" y="4656811"/>
              <a:ext cx="1256250"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380030" y="4656810"/>
              <a:ext cx="1256252"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703719" y="4656810"/>
              <a:ext cx="1256907"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027410" y="4656810"/>
              <a:ext cx="1352441"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DDAC9BFC-E95F-6A49-A929-F2C8AA324DA6}"/>
              </a:ext>
            </a:extLst>
          </p:cNvPr>
          <p:cNvSpPr txBox="1"/>
          <p:nvPr/>
        </p:nvSpPr>
        <p:spPr>
          <a:xfrm>
            <a:off x="8185010" y="2174389"/>
            <a:ext cx="1811384" cy="646331"/>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SPRINT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(STORIES)</a:t>
            </a:r>
          </a:p>
        </p:txBody>
      </p:sp>
      <p:sp>
        <p:nvSpPr>
          <p:cNvPr id="72" name="Rectangle 71"/>
          <p:cNvSpPr/>
          <p:nvPr/>
        </p:nvSpPr>
        <p:spPr>
          <a:xfrm>
            <a:off x="6449725" y="3277451"/>
            <a:ext cx="1352441"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449725" y="4677188"/>
            <a:ext cx="1352441"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467584" y="1956635"/>
            <a:ext cx="1352441" cy="111993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DAC9BFC-E95F-6A49-A929-F2C8AA324DA6}"/>
              </a:ext>
            </a:extLst>
          </p:cNvPr>
          <p:cNvSpPr txBox="1"/>
          <p:nvPr/>
        </p:nvSpPr>
        <p:spPr>
          <a:xfrm>
            <a:off x="1056340" y="2049533"/>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76" name="TextBox 75">
            <a:extLst>
              <a:ext uri="{FF2B5EF4-FFF2-40B4-BE49-F238E27FC236}">
                <a16:creationId xmlns:a16="http://schemas.microsoft.com/office/drawing/2014/main" id="{DDAC9BFC-E95F-6A49-A929-F2C8AA324DA6}"/>
              </a:ext>
            </a:extLst>
          </p:cNvPr>
          <p:cNvSpPr txBox="1"/>
          <p:nvPr/>
        </p:nvSpPr>
        <p:spPr>
          <a:xfrm>
            <a:off x="2340911" y="2049533"/>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77" name="TextBox 76">
            <a:extLst>
              <a:ext uri="{FF2B5EF4-FFF2-40B4-BE49-F238E27FC236}">
                <a16:creationId xmlns:a16="http://schemas.microsoft.com/office/drawing/2014/main" id="{DDAC9BFC-E95F-6A49-A929-F2C8AA324DA6}"/>
              </a:ext>
            </a:extLst>
          </p:cNvPr>
          <p:cNvSpPr txBox="1"/>
          <p:nvPr/>
        </p:nvSpPr>
        <p:spPr>
          <a:xfrm>
            <a:off x="3696632" y="2032813"/>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78" name="TextBox 77">
            <a:extLst>
              <a:ext uri="{FF2B5EF4-FFF2-40B4-BE49-F238E27FC236}">
                <a16:creationId xmlns:a16="http://schemas.microsoft.com/office/drawing/2014/main" id="{DDAC9BFC-E95F-6A49-A929-F2C8AA324DA6}"/>
              </a:ext>
            </a:extLst>
          </p:cNvPr>
          <p:cNvSpPr txBox="1"/>
          <p:nvPr/>
        </p:nvSpPr>
        <p:spPr>
          <a:xfrm>
            <a:off x="5020094" y="2032813"/>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79" name="TextBox 78">
            <a:extLst>
              <a:ext uri="{FF2B5EF4-FFF2-40B4-BE49-F238E27FC236}">
                <a16:creationId xmlns:a16="http://schemas.microsoft.com/office/drawing/2014/main" id="{DDAC9BFC-E95F-6A49-A929-F2C8AA324DA6}"/>
              </a:ext>
            </a:extLst>
          </p:cNvPr>
          <p:cNvSpPr txBox="1"/>
          <p:nvPr/>
        </p:nvSpPr>
        <p:spPr>
          <a:xfrm>
            <a:off x="6429065" y="2011222"/>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81" name="TextBox 80">
            <a:extLst>
              <a:ext uri="{FF2B5EF4-FFF2-40B4-BE49-F238E27FC236}">
                <a16:creationId xmlns:a16="http://schemas.microsoft.com/office/drawing/2014/main" id="{DDAC9BFC-E95F-6A49-A929-F2C8AA324DA6}"/>
              </a:ext>
            </a:extLst>
          </p:cNvPr>
          <p:cNvSpPr txBox="1"/>
          <p:nvPr/>
        </p:nvSpPr>
        <p:spPr>
          <a:xfrm>
            <a:off x="1056340" y="3401896"/>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82" name="TextBox 81">
            <a:extLst>
              <a:ext uri="{FF2B5EF4-FFF2-40B4-BE49-F238E27FC236}">
                <a16:creationId xmlns:a16="http://schemas.microsoft.com/office/drawing/2014/main" id="{DDAC9BFC-E95F-6A49-A929-F2C8AA324DA6}"/>
              </a:ext>
            </a:extLst>
          </p:cNvPr>
          <p:cNvSpPr txBox="1"/>
          <p:nvPr/>
        </p:nvSpPr>
        <p:spPr>
          <a:xfrm>
            <a:off x="2340911" y="3401896"/>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83" name="TextBox 82">
            <a:extLst>
              <a:ext uri="{FF2B5EF4-FFF2-40B4-BE49-F238E27FC236}">
                <a16:creationId xmlns:a16="http://schemas.microsoft.com/office/drawing/2014/main" id="{DDAC9BFC-E95F-6A49-A929-F2C8AA324DA6}"/>
              </a:ext>
            </a:extLst>
          </p:cNvPr>
          <p:cNvSpPr txBox="1"/>
          <p:nvPr/>
        </p:nvSpPr>
        <p:spPr>
          <a:xfrm>
            <a:off x="3696632" y="3385176"/>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84" name="TextBox 83">
            <a:extLst>
              <a:ext uri="{FF2B5EF4-FFF2-40B4-BE49-F238E27FC236}">
                <a16:creationId xmlns:a16="http://schemas.microsoft.com/office/drawing/2014/main" id="{DDAC9BFC-E95F-6A49-A929-F2C8AA324DA6}"/>
              </a:ext>
            </a:extLst>
          </p:cNvPr>
          <p:cNvSpPr txBox="1"/>
          <p:nvPr/>
        </p:nvSpPr>
        <p:spPr>
          <a:xfrm>
            <a:off x="5020094" y="3385176"/>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85" name="TextBox 84">
            <a:extLst>
              <a:ext uri="{FF2B5EF4-FFF2-40B4-BE49-F238E27FC236}">
                <a16:creationId xmlns:a16="http://schemas.microsoft.com/office/drawing/2014/main" id="{DDAC9BFC-E95F-6A49-A929-F2C8AA324DA6}"/>
              </a:ext>
            </a:extLst>
          </p:cNvPr>
          <p:cNvSpPr txBox="1"/>
          <p:nvPr/>
        </p:nvSpPr>
        <p:spPr>
          <a:xfrm>
            <a:off x="6429065" y="3363585"/>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91" name="TextBox 90">
            <a:extLst>
              <a:ext uri="{FF2B5EF4-FFF2-40B4-BE49-F238E27FC236}">
                <a16:creationId xmlns:a16="http://schemas.microsoft.com/office/drawing/2014/main" id="{DDAC9BFC-E95F-6A49-A929-F2C8AA324DA6}"/>
              </a:ext>
            </a:extLst>
          </p:cNvPr>
          <p:cNvSpPr txBox="1"/>
          <p:nvPr/>
        </p:nvSpPr>
        <p:spPr>
          <a:xfrm>
            <a:off x="1063427" y="4765719"/>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92" name="TextBox 91">
            <a:extLst>
              <a:ext uri="{FF2B5EF4-FFF2-40B4-BE49-F238E27FC236}">
                <a16:creationId xmlns:a16="http://schemas.microsoft.com/office/drawing/2014/main" id="{DDAC9BFC-E95F-6A49-A929-F2C8AA324DA6}"/>
              </a:ext>
            </a:extLst>
          </p:cNvPr>
          <p:cNvSpPr txBox="1"/>
          <p:nvPr/>
        </p:nvSpPr>
        <p:spPr>
          <a:xfrm>
            <a:off x="2347998" y="4765719"/>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93" name="TextBox 92">
            <a:extLst>
              <a:ext uri="{FF2B5EF4-FFF2-40B4-BE49-F238E27FC236}">
                <a16:creationId xmlns:a16="http://schemas.microsoft.com/office/drawing/2014/main" id="{DDAC9BFC-E95F-6A49-A929-F2C8AA324DA6}"/>
              </a:ext>
            </a:extLst>
          </p:cNvPr>
          <p:cNvSpPr txBox="1"/>
          <p:nvPr/>
        </p:nvSpPr>
        <p:spPr>
          <a:xfrm>
            <a:off x="3703719" y="4748999"/>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94" name="TextBox 93">
            <a:extLst>
              <a:ext uri="{FF2B5EF4-FFF2-40B4-BE49-F238E27FC236}">
                <a16:creationId xmlns:a16="http://schemas.microsoft.com/office/drawing/2014/main" id="{DDAC9BFC-E95F-6A49-A929-F2C8AA324DA6}"/>
              </a:ext>
            </a:extLst>
          </p:cNvPr>
          <p:cNvSpPr txBox="1"/>
          <p:nvPr/>
        </p:nvSpPr>
        <p:spPr>
          <a:xfrm>
            <a:off x="5027181" y="4748999"/>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
        <p:nvSpPr>
          <p:cNvPr id="95" name="TextBox 94">
            <a:extLst>
              <a:ext uri="{FF2B5EF4-FFF2-40B4-BE49-F238E27FC236}">
                <a16:creationId xmlns:a16="http://schemas.microsoft.com/office/drawing/2014/main" id="{DDAC9BFC-E95F-6A49-A929-F2C8AA324DA6}"/>
              </a:ext>
            </a:extLst>
          </p:cNvPr>
          <p:cNvSpPr txBox="1"/>
          <p:nvPr/>
        </p:nvSpPr>
        <p:spPr>
          <a:xfrm>
            <a:off x="6436152" y="4727408"/>
            <a:ext cx="1271079" cy="923330"/>
          </a:xfrm>
          <a:prstGeom prst="rect">
            <a:avLst/>
          </a:prstGeom>
          <a:noFill/>
        </p:spPr>
        <p:txBody>
          <a:bodyPr wrap="square" rtlCol="0" anchor="ctr" anchorCtr="0">
            <a:spAutoFit/>
          </a:bodyPr>
          <a:lstStyle/>
          <a:p>
            <a:pPr algn="ctr"/>
            <a:r>
              <a:rPr lang="en-US" b="1" dirty="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a:solidFill>
                  <a:schemeClr val="bg1"/>
                </a:solidFill>
                <a:latin typeface="Calibri" panose="020F0502020204030204" pitchFamily="34" charset="0"/>
                <a:ea typeface="League Spartan" charset="0"/>
                <a:cs typeface="Calibri" panose="020F0502020204030204" pitchFamily="34" charset="0"/>
              </a:rPr>
              <a:t>(TASKS)</a:t>
            </a:r>
          </a:p>
        </p:txBody>
      </p:sp>
    </p:spTree>
    <p:extLst>
      <p:ext uri="{BB962C8B-B14F-4D97-AF65-F5344CB8AC3E}">
        <p14:creationId xmlns:p14="http://schemas.microsoft.com/office/powerpoint/2010/main" val="37116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Sprint Planning Session</a:t>
            </a:r>
          </a:p>
        </p:txBody>
      </p:sp>
      <p:sp>
        <p:nvSpPr>
          <p:cNvPr id="6" name="TextBox 5"/>
          <p:cNvSpPr txBox="1"/>
          <p:nvPr/>
        </p:nvSpPr>
        <p:spPr>
          <a:xfrm>
            <a:off x="1976454" y="1469573"/>
            <a:ext cx="787395" cy="276999"/>
          </a:xfrm>
          <a:prstGeom prst="rect">
            <a:avLst/>
          </a:prstGeom>
          <a:noFill/>
        </p:spPr>
        <p:txBody>
          <a:bodyPr wrap="none" lIns="0" tIns="0" rIns="0" bIns="0" rtlCol="0" anchor="t">
            <a:spAutoFit/>
          </a:bodyPr>
          <a:lstStyle/>
          <a:p>
            <a:pPr>
              <a:lnSpc>
                <a:spcPct val="90000"/>
              </a:lnSpc>
              <a:spcBef>
                <a:spcPts val="600"/>
              </a:spcBef>
            </a:pPr>
            <a:r>
              <a:rPr lang="en-US" sz="2000" b="1" dirty="0">
                <a:latin typeface="Calibri" panose="020F0502020204030204" pitchFamily="34" charset="0"/>
                <a:cs typeface="Calibri" panose="020F0502020204030204" pitchFamily="34" charset="0"/>
              </a:rPr>
              <a:t>INPUTS</a:t>
            </a:r>
          </a:p>
        </p:txBody>
      </p:sp>
      <p:sp>
        <p:nvSpPr>
          <p:cNvPr id="7" name="TextBox 6"/>
          <p:cNvSpPr txBox="1"/>
          <p:nvPr/>
        </p:nvSpPr>
        <p:spPr>
          <a:xfrm>
            <a:off x="315034" y="1852263"/>
            <a:ext cx="3647368" cy="1538883"/>
          </a:xfrm>
          <a:prstGeom prst="rect">
            <a:avLst/>
          </a:prstGeom>
          <a:noFill/>
        </p:spPr>
        <p:txBody>
          <a:bodyPr wrap="square" lIns="0" tIns="0" rIns="0" bIns="0" rtlCol="0" anchor="t">
            <a:spAutoFit/>
          </a:bodyPr>
          <a:lstStyle/>
          <a:p>
            <a:pPr marL="457200" indent="-457200">
              <a:lnSpc>
                <a:spcPct val="90000"/>
              </a:lnSpc>
              <a:spcBef>
                <a:spcPts val="600"/>
              </a:spcBef>
              <a:buFont typeface="+mj-lt"/>
              <a:buAutoNum type="arabicPeriod"/>
            </a:pPr>
            <a:r>
              <a:rPr lang="en-US" sz="2000" dirty="0">
                <a:latin typeface="Calibri" panose="020F0502020204030204" pitchFamily="34" charset="0"/>
                <a:cs typeface="Calibri" panose="020F0502020204030204" pitchFamily="34" charset="0"/>
              </a:rPr>
              <a:t>Backlog items that are sized</a:t>
            </a:r>
          </a:p>
          <a:p>
            <a:pPr marL="457200" indent="-457200">
              <a:lnSpc>
                <a:spcPct val="90000"/>
              </a:lnSpc>
              <a:spcBef>
                <a:spcPts val="600"/>
              </a:spcBef>
              <a:buFont typeface="+mj-lt"/>
              <a:buAutoNum type="arabicPeriod"/>
            </a:pPr>
            <a:r>
              <a:rPr lang="en-US" sz="2000" dirty="0">
                <a:latin typeface="Calibri" panose="020F0502020204030204" pitchFamily="34" charset="0"/>
                <a:cs typeface="Calibri" panose="020F0502020204030204" pitchFamily="34" charset="0"/>
              </a:rPr>
              <a:t>Team capacity (go around the room and collect the info &amp; write it down)</a:t>
            </a:r>
          </a:p>
          <a:p>
            <a:pPr marL="342900" indent="-342900">
              <a:lnSpc>
                <a:spcPct val="90000"/>
              </a:lnSpc>
              <a:spcBef>
                <a:spcPts val="600"/>
              </a:spcBef>
              <a:buFont typeface="Arial" panose="020B0604020202020204" pitchFamily="34" charset="0"/>
              <a:buChar char="•"/>
            </a:pPr>
            <a:endParaRPr lang="en-US" sz="2000" dirty="0"/>
          </a:p>
        </p:txBody>
      </p:sp>
      <p:sp>
        <p:nvSpPr>
          <p:cNvPr id="8" name="TextBox 7"/>
          <p:cNvSpPr txBox="1"/>
          <p:nvPr/>
        </p:nvSpPr>
        <p:spPr>
          <a:xfrm>
            <a:off x="5895311" y="1363882"/>
            <a:ext cx="953594" cy="276999"/>
          </a:xfrm>
          <a:prstGeom prst="rect">
            <a:avLst/>
          </a:prstGeom>
          <a:noFill/>
        </p:spPr>
        <p:txBody>
          <a:bodyPr wrap="none" lIns="0" tIns="0" rIns="0" bIns="0" rtlCol="0" anchor="t">
            <a:spAutoFit/>
          </a:bodyPr>
          <a:lstStyle/>
          <a:p>
            <a:pPr>
              <a:lnSpc>
                <a:spcPct val="90000"/>
              </a:lnSpc>
              <a:spcBef>
                <a:spcPts val="600"/>
              </a:spcBef>
            </a:pPr>
            <a:r>
              <a:rPr lang="en-US" sz="2000" b="1" dirty="0">
                <a:latin typeface="Calibri" panose="020F0502020204030204" pitchFamily="34" charset="0"/>
                <a:cs typeface="Calibri" panose="020F0502020204030204" pitchFamily="34" charset="0"/>
              </a:rPr>
              <a:t>PROCESS</a:t>
            </a:r>
          </a:p>
        </p:txBody>
      </p:sp>
      <p:sp>
        <p:nvSpPr>
          <p:cNvPr id="9" name="TextBox 8"/>
          <p:cNvSpPr txBox="1"/>
          <p:nvPr/>
        </p:nvSpPr>
        <p:spPr>
          <a:xfrm>
            <a:off x="4233891" y="1746572"/>
            <a:ext cx="4093680" cy="6109365"/>
          </a:xfrm>
          <a:prstGeom prst="rect">
            <a:avLst/>
          </a:prstGeom>
          <a:noFill/>
        </p:spPr>
        <p:txBody>
          <a:bodyPr wrap="square" lIns="0" tIns="0" rIns="0" bIns="0" rtlCol="0" anchor="t">
            <a:spAutoFit/>
          </a:bodyPr>
          <a:lstStyle/>
          <a:p>
            <a:pPr>
              <a:lnSpc>
                <a:spcPct val="90000"/>
              </a:lnSpc>
              <a:spcBef>
                <a:spcPts val="600"/>
              </a:spcBef>
            </a:pPr>
            <a:r>
              <a:rPr lang="en-US" sz="2000" dirty="0">
                <a:latin typeface="Calibri" panose="020F0502020204030204" pitchFamily="34" charset="0"/>
                <a:cs typeface="Calibri" panose="020F0502020204030204" pitchFamily="34" charset="0"/>
              </a:rPr>
              <a:t>For each item in the list:</a:t>
            </a:r>
          </a:p>
          <a:p>
            <a:pPr>
              <a:lnSpc>
                <a:spcPct val="90000"/>
              </a:lnSpc>
              <a:spcBef>
                <a:spcPts val="600"/>
              </a:spcBef>
            </a:pPr>
            <a:endParaRPr lang="en-US" sz="2000" dirty="0">
              <a:latin typeface="Calibri" panose="020F0502020204030204" pitchFamily="34" charset="0"/>
              <a:cs typeface="Calibri" panose="020F0502020204030204" pitchFamily="34" charset="0"/>
            </a:endParaRPr>
          </a:p>
          <a:p>
            <a:pPr marL="457200" indent="-457200">
              <a:lnSpc>
                <a:spcPct val="90000"/>
              </a:lnSpc>
              <a:spcBef>
                <a:spcPts val="600"/>
              </a:spcBef>
              <a:buFont typeface="+mj-lt"/>
              <a:buAutoNum type="arabicPeriod"/>
            </a:pPr>
            <a:r>
              <a:rPr lang="en-US" sz="2000" dirty="0">
                <a:latin typeface="Calibri" panose="020F0502020204030204" pitchFamily="34" charset="0"/>
                <a:cs typeface="Calibri" panose="020F0502020204030204" pitchFamily="34" charset="0"/>
              </a:rPr>
              <a:t>Is it small enough for a sprint? (8 or smaller)</a:t>
            </a:r>
          </a:p>
          <a:p>
            <a:pPr marL="457200" indent="-457200">
              <a:lnSpc>
                <a:spcPct val="90000"/>
              </a:lnSpc>
              <a:spcBef>
                <a:spcPts val="600"/>
              </a:spcBef>
              <a:buFont typeface="+mj-lt"/>
              <a:buAutoNum type="arabicPeriod"/>
            </a:pPr>
            <a:r>
              <a:rPr lang="en-US" sz="2000" dirty="0">
                <a:latin typeface="Calibri" panose="020F0502020204030204" pitchFamily="34" charset="0"/>
                <a:cs typeface="Calibri" panose="020F0502020204030204" pitchFamily="34" charset="0"/>
              </a:rPr>
              <a:t>Break it down into tasks</a:t>
            </a:r>
          </a:p>
          <a:p>
            <a:pPr marL="457200" indent="-457200">
              <a:lnSpc>
                <a:spcPct val="90000"/>
              </a:lnSpc>
              <a:spcBef>
                <a:spcPts val="600"/>
              </a:spcBef>
              <a:buFont typeface="+mj-lt"/>
              <a:buAutoNum type="arabicPeriod"/>
            </a:pPr>
            <a:r>
              <a:rPr lang="en-US" sz="2000" b="1" dirty="0">
                <a:latin typeface="Calibri" panose="020F0502020204030204" pitchFamily="34" charset="0"/>
                <a:cs typeface="Calibri" panose="020F0502020204030204" pitchFamily="34" charset="0"/>
              </a:rPr>
              <a:t>Assign hours to tasks </a:t>
            </a:r>
            <a:r>
              <a:rPr lang="en-US" sz="2000" dirty="0">
                <a:latin typeface="Calibri" panose="020F0502020204030204" pitchFamily="34" charset="0"/>
                <a:cs typeface="Calibri" panose="020F0502020204030204" pitchFamily="34" charset="0"/>
              </a:rPr>
              <a:t>(try to make these about a day or smaller—if you have a 3-day task try to split it into smaller chunks)</a:t>
            </a:r>
          </a:p>
          <a:p>
            <a:pPr marL="457200" indent="-457200">
              <a:lnSpc>
                <a:spcPct val="90000"/>
              </a:lnSpc>
              <a:spcBef>
                <a:spcPts val="600"/>
              </a:spcBef>
              <a:buFont typeface="+mj-lt"/>
              <a:buAutoNum type="arabicPeriod"/>
            </a:pPr>
            <a:r>
              <a:rPr lang="en-US" sz="2000" dirty="0">
                <a:latin typeface="Calibri" panose="020F0502020204030204" pitchFamily="34" charset="0"/>
                <a:cs typeface="Calibri" panose="020F0502020204030204" pitchFamily="34" charset="0"/>
              </a:rPr>
              <a:t>Remove those hours from each team member</a:t>
            </a:r>
          </a:p>
          <a:p>
            <a:pPr marL="457200" indent="-457200">
              <a:lnSpc>
                <a:spcPct val="90000"/>
              </a:lnSpc>
              <a:spcBef>
                <a:spcPts val="600"/>
              </a:spcBef>
              <a:buFont typeface="+mj-lt"/>
              <a:buAutoNum type="arabicPeriod"/>
            </a:pPr>
            <a:r>
              <a:rPr lang="en-US" sz="2000" dirty="0">
                <a:latin typeface="Calibri" panose="020F0502020204030204" pitchFamily="34" charset="0"/>
                <a:cs typeface="Calibri" panose="020F0502020204030204" pitchFamily="34" charset="0"/>
              </a:rPr>
              <a:t>When it is fully tasked, put it on the sprint</a:t>
            </a:r>
          </a:p>
          <a:p>
            <a:pPr marL="457200" indent="-457200">
              <a:lnSpc>
                <a:spcPct val="90000"/>
              </a:lnSpc>
              <a:spcBef>
                <a:spcPts val="600"/>
              </a:spcBef>
              <a:buFont typeface="+mj-lt"/>
              <a:buAutoNum type="arabicPeriod"/>
            </a:pPr>
            <a:r>
              <a:rPr lang="en-US" sz="2000" dirty="0">
                <a:latin typeface="Calibri" panose="020F0502020204030204" pitchFamily="34" charset="0"/>
                <a:cs typeface="Calibri" panose="020F0502020204030204" pitchFamily="34" charset="0"/>
              </a:rPr>
              <a:t>Stop when you have hit your capacity</a:t>
            </a:r>
          </a:p>
          <a:p>
            <a:pPr>
              <a:lnSpc>
                <a:spcPct val="90000"/>
              </a:lnSpc>
              <a:spcBef>
                <a:spcPts val="600"/>
              </a:spcBef>
            </a:pPr>
            <a:endParaRPr lang="en-US" sz="2000" dirty="0">
              <a:latin typeface="Calibri" panose="020F0502020204030204" pitchFamily="34" charset="0"/>
              <a:cs typeface="Calibri" panose="020F0502020204030204" pitchFamily="34" charset="0"/>
            </a:endParaRPr>
          </a:p>
          <a:p>
            <a:pPr>
              <a:lnSpc>
                <a:spcPct val="90000"/>
              </a:lnSpc>
              <a:spcBef>
                <a:spcPts val="600"/>
              </a:spcBef>
            </a:pPr>
            <a:endParaRPr lang="en-US" sz="2000" dirty="0">
              <a:latin typeface="Calibri" panose="020F0502020204030204" pitchFamily="34" charset="0"/>
              <a:cs typeface="Calibri" panose="020F0502020204030204" pitchFamily="34" charset="0"/>
            </a:endParaRPr>
          </a:p>
          <a:p>
            <a:pPr>
              <a:lnSpc>
                <a:spcPct val="90000"/>
              </a:lnSpc>
              <a:spcBef>
                <a:spcPts val="600"/>
              </a:spcBef>
            </a:pPr>
            <a:endParaRPr lang="en-US" sz="2000" dirty="0">
              <a:latin typeface="Calibri" panose="020F0502020204030204" pitchFamily="34" charset="0"/>
              <a:cs typeface="Calibri" panose="020F0502020204030204" pitchFamily="34" charset="0"/>
            </a:endParaRPr>
          </a:p>
          <a:p>
            <a:pPr marL="342900" indent="-342900">
              <a:lnSpc>
                <a:spcPct val="90000"/>
              </a:lnSpc>
              <a:spcBef>
                <a:spcPts val="600"/>
              </a:spcBef>
              <a:buFont typeface="Arial" panose="020B0604020202020204" pitchFamily="34" charset="0"/>
              <a:buChar char="•"/>
            </a:pPr>
            <a:endParaRPr lang="en-US" sz="2000" dirty="0"/>
          </a:p>
        </p:txBody>
      </p:sp>
      <p:graphicFrame>
        <p:nvGraphicFramePr>
          <p:cNvPr id="10" name="Table 9"/>
          <p:cNvGraphicFramePr>
            <a:graphicFrameLocks noGrp="1"/>
          </p:cNvGraphicFramePr>
          <p:nvPr>
            <p:extLst>
              <p:ext uri="{D42A27DB-BD31-4B8C-83A1-F6EECF244321}">
                <p14:modId xmlns:p14="http://schemas.microsoft.com/office/powerpoint/2010/main" val="1138383881"/>
              </p:ext>
            </p:extLst>
          </p:nvPr>
        </p:nvGraphicFramePr>
        <p:xfrm>
          <a:off x="8675937" y="4115292"/>
          <a:ext cx="3016940" cy="2123440"/>
        </p:xfrm>
        <a:graphic>
          <a:graphicData uri="http://schemas.openxmlformats.org/drawingml/2006/table">
            <a:tbl>
              <a:tblPr firstRow="1">
                <a:tableStyleId>{9D7B26C5-4107-4FEC-AEDC-1716B250A1EF}</a:tableStyleId>
              </a:tblPr>
              <a:tblGrid>
                <a:gridCol w="1447801">
                  <a:extLst>
                    <a:ext uri="{9D8B030D-6E8A-4147-A177-3AD203B41FA5}">
                      <a16:colId xmlns:a16="http://schemas.microsoft.com/office/drawing/2014/main" val="2861018723"/>
                    </a:ext>
                  </a:extLst>
                </a:gridCol>
                <a:gridCol w="1569139">
                  <a:extLst>
                    <a:ext uri="{9D8B030D-6E8A-4147-A177-3AD203B41FA5}">
                      <a16:colId xmlns:a16="http://schemas.microsoft.com/office/drawing/2014/main" val="2196045118"/>
                    </a:ext>
                  </a:extLst>
                </a:gridCol>
              </a:tblGrid>
              <a:tr h="370840">
                <a:tc>
                  <a:txBody>
                    <a:bodyPr/>
                    <a:lstStyle/>
                    <a:p>
                      <a:r>
                        <a:rPr lang="en-US" dirty="0">
                          <a:latin typeface="Calibri" panose="020F0502020204030204" pitchFamily="34" charset="0"/>
                          <a:cs typeface="Calibri" panose="020F0502020204030204" pitchFamily="34" charset="0"/>
                        </a:rPr>
                        <a:t>Team member</a:t>
                      </a:r>
                    </a:p>
                  </a:txBody>
                  <a:tcPr/>
                </a:tc>
                <a:tc>
                  <a:txBody>
                    <a:bodyPr/>
                    <a:lstStyle/>
                    <a:p>
                      <a:r>
                        <a:rPr lang="en-US" dirty="0">
                          <a:latin typeface="Calibri" panose="020F0502020204030204" pitchFamily="34" charset="0"/>
                          <a:cs typeface="Calibri" panose="020F0502020204030204" pitchFamily="34" charset="0"/>
                        </a:rPr>
                        <a:t>Capacity</a:t>
                      </a:r>
                    </a:p>
                  </a:txBody>
                  <a:tcPr/>
                </a:tc>
                <a:extLst>
                  <a:ext uri="{0D108BD9-81ED-4DB2-BD59-A6C34878D82A}">
                    <a16:rowId xmlns:a16="http://schemas.microsoft.com/office/drawing/2014/main" val="2480678023"/>
                  </a:ext>
                </a:extLst>
              </a:tr>
              <a:tr h="370840">
                <a:tc>
                  <a:txBody>
                    <a:bodyPr/>
                    <a:lstStyle/>
                    <a:p>
                      <a:r>
                        <a:rPr lang="en-US" dirty="0">
                          <a:latin typeface="Calibri" panose="020F0502020204030204" pitchFamily="34" charset="0"/>
                          <a:cs typeface="Calibri" panose="020F0502020204030204" pitchFamily="34" charset="0"/>
                        </a:rPr>
                        <a:t>Omar</a:t>
                      </a:r>
                    </a:p>
                  </a:txBody>
                  <a:tcPr/>
                </a:tc>
                <a:tc>
                  <a:txBody>
                    <a:bodyPr/>
                    <a:lstStyle/>
                    <a:p>
                      <a:r>
                        <a:rPr lang="en-US" strike="sngStrike" dirty="0">
                          <a:latin typeface="Calibri" panose="020F0502020204030204" pitchFamily="34" charset="0"/>
                          <a:cs typeface="Calibri" panose="020F0502020204030204" pitchFamily="34" charset="0"/>
                        </a:rPr>
                        <a:t>46 40 22 8 </a:t>
                      </a:r>
                      <a:r>
                        <a:rPr lang="en-US" strike="noStrike"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30432376"/>
                  </a:ext>
                </a:extLst>
              </a:tr>
              <a:tr h="370840">
                <a:tc>
                  <a:txBody>
                    <a:bodyPr/>
                    <a:lstStyle/>
                    <a:p>
                      <a:r>
                        <a:rPr lang="en-US" dirty="0">
                          <a:latin typeface="Calibri" panose="020F0502020204030204" pitchFamily="34" charset="0"/>
                          <a:cs typeface="Calibri" panose="020F0502020204030204" pitchFamily="34" charset="0"/>
                        </a:rPr>
                        <a:t>Mike</a:t>
                      </a:r>
                    </a:p>
                  </a:txBody>
                  <a:tcPr/>
                </a:tc>
                <a:tc>
                  <a:txBody>
                    <a:bodyPr/>
                    <a:lstStyle/>
                    <a:p>
                      <a:r>
                        <a:rPr lang="en-US" strike="sngStrike" dirty="0">
                          <a:latin typeface="Calibri" panose="020F0502020204030204" pitchFamily="34" charset="0"/>
                          <a:cs typeface="Calibri" panose="020F0502020204030204" pitchFamily="34" charset="0"/>
                        </a:rPr>
                        <a:t>45 42 38 20 </a:t>
                      </a:r>
                      <a:r>
                        <a:rPr lang="en-US" strike="noStrike" dirty="0">
                          <a:latin typeface="Calibri" panose="020F0502020204030204" pitchFamily="34" charset="0"/>
                          <a:cs typeface="Calibri" panose="020F0502020204030204" pitchFamily="34" charset="0"/>
                        </a:rPr>
                        <a:t>4</a:t>
                      </a:r>
                    </a:p>
                  </a:txBody>
                  <a:tcPr/>
                </a:tc>
                <a:extLst>
                  <a:ext uri="{0D108BD9-81ED-4DB2-BD59-A6C34878D82A}">
                    <a16:rowId xmlns:a16="http://schemas.microsoft.com/office/drawing/2014/main" val="1506738824"/>
                  </a:ext>
                </a:extLst>
              </a:tr>
              <a:tr h="370840">
                <a:tc>
                  <a:txBody>
                    <a:bodyPr/>
                    <a:lstStyle/>
                    <a:p>
                      <a:r>
                        <a:rPr lang="en-US" dirty="0">
                          <a:latin typeface="Calibri" panose="020F0502020204030204" pitchFamily="34" charset="0"/>
                          <a:cs typeface="Calibri" panose="020F0502020204030204" pitchFamily="34" charset="0"/>
                        </a:rPr>
                        <a:t>Tomas</a:t>
                      </a:r>
                    </a:p>
                  </a:txBody>
                  <a:tcPr/>
                </a:tc>
                <a:tc>
                  <a:txBody>
                    <a:bodyPr/>
                    <a:lstStyle/>
                    <a:p>
                      <a:r>
                        <a:rPr lang="en-US" strike="sngStrike" dirty="0">
                          <a:latin typeface="Calibri" panose="020F0502020204030204" pitchFamily="34" charset="0"/>
                          <a:cs typeface="Calibri" panose="020F0502020204030204" pitchFamily="34" charset="0"/>
                        </a:rPr>
                        <a:t>46 40 20 8</a:t>
                      </a:r>
                      <a:r>
                        <a:rPr lang="en-US" dirty="0">
                          <a:latin typeface="Calibri" panose="020F0502020204030204" pitchFamily="34" charset="0"/>
                          <a:cs typeface="Calibri" panose="020F0502020204030204" pitchFamily="34" charset="0"/>
                        </a:rPr>
                        <a:t> 1</a:t>
                      </a:r>
                    </a:p>
                  </a:txBody>
                  <a:tcPr/>
                </a:tc>
                <a:extLst>
                  <a:ext uri="{0D108BD9-81ED-4DB2-BD59-A6C34878D82A}">
                    <a16:rowId xmlns:a16="http://schemas.microsoft.com/office/drawing/2014/main" val="940998522"/>
                  </a:ext>
                </a:extLst>
              </a:tr>
              <a:tr h="370840">
                <a:tc>
                  <a:txBody>
                    <a:bodyPr/>
                    <a:lstStyle/>
                    <a:p>
                      <a:r>
                        <a:rPr lang="en-US" dirty="0">
                          <a:latin typeface="Calibri" panose="020F0502020204030204" pitchFamily="34" charset="0"/>
                          <a:cs typeface="Calibri" panose="020F0502020204030204" pitchFamily="34" charset="0"/>
                        </a:rPr>
                        <a:t>Jaya</a:t>
                      </a:r>
                    </a:p>
                  </a:txBody>
                  <a:tcPr/>
                </a:tc>
                <a:tc>
                  <a:txBody>
                    <a:bodyPr/>
                    <a:lstStyle/>
                    <a:p>
                      <a:r>
                        <a:rPr lang="en-US" strike="sngStrike" dirty="0">
                          <a:latin typeface="Calibri" panose="020F0502020204030204" pitchFamily="34" charset="0"/>
                          <a:cs typeface="Calibri" panose="020F0502020204030204" pitchFamily="34" charset="0"/>
                        </a:rPr>
                        <a:t>36 28 18 6</a:t>
                      </a:r>
                      <a:r>
                        <a:rPr lang="en-US" dirty="0">
                          <a:latin typeface="Calibri" panose="020F0502020204030204" pitchFamily="34" charset="0"/>
                          <a:cs typeface="Calibri" panose="020F0502020204030204" pitchFamily="34" charset="0"/>
                        </a:rPr>
                        <a:t> 0 </a:t>
                      </a:r>
                    </a:p>
                  </a:txBody>
                  <a:tcPr/>
                </a:tc>
                <a:extLst>
                  <a:ext uri="{0D108BD9-81ED-4DB2-BD59-A6C34878D82A}">
                    <a16:rowId xmlns:a16="http://schemas.microsoft.com/office/drawing/2014/main" val="3802899647"/>
                  </a:ext>
                </a:extLst>
              </a:tr>
            </a:tbl>
          </a:graphicData>
        </a:graphic>
      </p:graphicFrame>
      <p:sp>
        <p:nvSpPr>
          <p:cNvPr id="11" name="TextBox 10"/>
          <p:cNvSpPr txBox="1"/>
          <p:nvPr/>
        </p:nvSpPr>
        <p:spPr>
          <a:xfrm>
            <a:off x="9913930" y="1389296"/>
            <a:ext cx="896079" cy="276999"/>
          </a:xfrm>
          <a:prstGeom prst="rect">
            <a:avLst/>
          </a:prstGeom>
          <a:noFill/>
        </p:spPr>
        <p:txBody>
          <a:bodyPr wrap="none" lIns="0" tIns="0" rIns="0" bIns="0" rtlCol="0" anchor="t">
            <a:spAutoFit/>
          </a:bodyPr>
          <a:lstStyle/>
          <a:p>
            <a:pPr>
              <a:lnSpc>
                <a:spcPct val="90000"/>
              </a:lnSpc>
              <a:spcBef>
                <a:spcPts val="600"/>
              </a:spcBef>
            </a:pPr>
            <a:r>
              <a:rPr lang="en-US" sz="2000" b="1" dirty="0">
                <a:latin typeface="Calibri" panose="020F0502020204030204" pitchFamily="34" charset="0"/>
                <a:cs typeface="Calibri" panose="020F0502020204030204" pitchFamily="34" charset="0"/>
              </a:rPr>
              <a:t>OUTPUT</a:t>
            </a:r>
          </a:p>
        </p:txBody>
      </p:sp>
      <p:sp>
        <p:nvSpPr>
          <p:cNvPr id="12" name="TextBox 11"/>
          <p:cNvSpPr txBox="1"/>
          <p:nvPr/>
        </p:nvSpPr>
        <p:spPr>
          <a:xfrm>
            <a:off x="8327571" y="1809501"/>
            <a:ext cx="3647368" cy="1892826"/>
          </a:xfrm>
          <a:prstGeom prst="rect">
            <a:avLst/>
          </a:prstGeom>
          <a:noFill/>
        </p:spPr>
        <p:txBody>
          <a:bodyPr wrap="square" lIns="0" tIns="0" rIns="0" bIns="0" rtlCol="0" anchor="t">
            <a:spAutoFit/>
          </a:bodyPr>
          <a:lstStyle/>
          <a:p>
            <a:pPr marL="457200" indent="-457200">
              <a:lnSpc>
                <a:spcPct val="90000"/>
              </a:lnSpc>
              <a:spcBef>
                <a:spcPts val="6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List of tasks in a sprint</a:t>
            </a:r>
          </a:p>
          <a:p>
            <a:pPr marL="457200" indent="-457200">
              <a:lnSpc>
                <a:spcPct val="90000"/>
              </a:lnSpc>
              <a:spcBef>
                <a:spcPts val="6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Everyone assigned tasks</a:t>
            </a:r>
          </a:p>
          <a:p>
            <a:pPr marL="457200" indent="-457200">
              <a:lnSpc>
                <a:spcPct val="90000"/>
              </a:lnSpc>
              <a:spcBef>
                <a:spcPts val="6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Everyone booked to capacity (minus any time set aside for potential issues)</a:t>
            </a:r>
          </a:p>
          <a:p>
            <a:pPr marL="342900" indent="-342900">
              <a:lnSpc>
                <a:spcPct val="90000"/>
              </a:lnSpc>
              <a:spcBef>
                <a:spcPts val="600"/>
              </a:spcBef>
              <a:buFont typeface="Arial" panose="020B0604020202020204" pitchFamily="34" charset="0"/>
              <a:buChar char="•"/>
            </a:pPr>
            <a:endParaRPr lang="en-US" sz="2000" dirty="0"/>
          </a:p>
        </p:txBody>
      </p:sp>
      <p:graphicFrame>
        <p:nvGraphicFramePr>
          <p:cNvPr id="13" name="Table 12"/>
          <p:cNvGraphicFramePr>
            <a:graphicFrameLocks noGrp="1"/>
          </p:cNvGraphicFramePr>
          <p:nvPr>
            <p:extLst>
              <p:ext uri="{D42A27DB-BD31-4B8C-83A1-F6EECF244321}">
                <p14:modId xmlns:p14="http://schemas.microsoft.com/office/powerpoint/2010/main" val="208166472"/>
              </p:ext>
            </p:extLst>
          </p:nvPr>
        </p:nvGraphicFramePr>
        <p:xfrm>
          <a:off x="861681" y="3702327"/>
          <a:ext cx="3016940" cy="2123440"/>
        </p:xfrm>
        <a:graphic>
          <a:graphicData uri="http://schemas.openxmlformats.org/drawingml/2006/table">
            <a:tbl>
              <a:tblPr firstRow="1">
                <a:tableStyleId>{9D7B26C5-4107-4FEC-AEDC-1716B250A1EF}</a:tableStyleId>
              </a:tblPr>
              <a:tblGrid>
                <a:gridCol w="1447801">
                  <a:extLst>
                    <a:ext uri="{9D8B030D-6E8A-4147-A177-3AD203B41FA5}">
                      <a16:colId xmlns:a16="http://schemas.microsoft.com/office/drawing/2014/main" val="2861018723"/>
                    </a:ext>
                  </a:extLst>
                </a:gridCol>
                <a:gridCol w="1569139">
                  <a:extLst>
                    <a:ext uri="{9D8B030D-6E8A-4147-A177-3AD203B41FA5}">
                      <a16:colId xmlns:a16="http://schemas.microsoft.com/office/drawing/2014/main" val="2196045118"/>
                    </a:ext>
                  </a:extLst>
                </a:gridCol>
              </a:tblGrid>
              <a:tr h="370840">
                <a:tc>
                  <a:txBody>
                    <a:bodyPr/>
                    <a:lstStyle/>
                    <a:p>
                      <a:r>
                        <a:rPr lang="en-US" dirty="0">
                          <a:latin typeface="Calibri" panose="020F0502020204030204" pitchFamily="34" charset="0"/>
                          <a:cs typeface="Calibri" panose="020F0502020204030204" pitchFamily="34" charset="0"/>
                        </a:rPr>
                        <a:t>Team member</a:t>
                      </a:r>
                    </a:p>
                  </a:txBody>
                  <a:tcPr/>
                </a:tc>
                <a:tc>
                  <a:txBody>
                    <a:bodyPr/>
                    <a:lstStyle/>
                    <a:p>
                      <a:r>
                        <a:rPr lang="en-US" dirty="0">
                          <a:latin typeface="Calibri" panose="020F0502020204030204" pitchFamily="34" charset="0"/>
                          <a:cs typeface="Calibri" panose="020F0502020204030204" pitchFamily="34" charset="0"/>
                        </a:rPr>
                        <a:t>Capacity</a:t>
                      </a:r>
                    </a:p>
                  </a:txBody>
                  <a:tcPr/>
                </a:tc>
                <a:extLst>
                  <a:ext uri="{0D108BD9-81ED-4DB2-BD59-A6C34878D82A}">
                    <a16:rowId xmlns:a16="http://schemas.microsoft.com/office/drawing/2014/main" val="2480678023"/>
                  </a:ext>
                </a:extLst>
              </a:tr>
              <a:tr h="370840">
                <a:tc>
                  <a:txBody>
                    <a:bodyPr/>
                    <a:lstStyle/>
                    <a:p>
                      <a:r>
                        <a:rPr lang="en-US" dirty="0">
                          <a:latin typeface="Calibri" panose="020F0502020204030204" pitchFamily="34" charset="0"/>
                          <a:cs typeface="Calibri" panose="020F0502020204030204" pitchFamily="34" charset="0"/>
                        </a:rPr>
                        <a:t>Omar</a:t>
                      </a:r>
                    </a:p>
                  </a:txBody>
                  <a:tcPr/>
                </a:tc>
                <a:tc>
                  <a:txBody>
                    <a:bodyPr/>
                    <a:lstStyle/>
                    <a:p>
                      <a:r>
                        <a:rPr lang="en-US" strike="noStrike" dirty="0">
                          <a:latin typeface="Calibri" panose="020F0502020204030204" pitchFamily="34" charset="0"/>
                          <a:cs typeface="Calibri" panose="020F0502020204030204" pitchFamily="34" charset="0"/>
                        </a:rPr>
                        <a:t>46</a:t>
                      </a:r>
                    </a:p>
                  </a:txBody>
                  <a:tcPr/>
                </a:tc>
                <a:extLst>
                  <a:ext uri="{0D108BD9-81ED-4DB2-BD59-A6C34878D82A}">
                    <a16:rowId xmlns:a16="http://schemas.microsoft.com/office/drawing/2014/main" val="230432376"/>
                  </a:ext>
                </a:extLst>
              </a:tr>
              <a:tr h="370840">
                <a:tc>
                  <a:txBody>
                    <a:bodyPr/>
                    <a:lstStyle/>
                    <a:p>
                      <a:r>
                        <a:rPr lang="en-US" dirty="0">
                          <a:latin typeface="Calibri" panose="020F0502020204030204" pitchFamily="34" charset="0"/>
                          <a:cs typeface="Calibri" panose="020F0502020204030204" pitchFamily="34" charset="0"/>
                        </a:rPr>
                        <a:t>Mike</a:t>
                      </a:r>
                    </a:p>
                  </a:txBody>
                  <a:tcPr/>
                </a:tc>
                <a:tc>
                  <a:txBody>
                    <a:bodyPr/>
                    <a:lstStyle/>
                    <a:p>
                      <a:r>
                        <a:rPr lang="en-US" strike="noStrike" dirty="0">
                          <a:latin typeface="Calibri" panose="020F0502020204030204" pitchFamily="34" charset="0"/>
                          <a:cs typeface="Calibri" panose="020F0502020204030204" pitchFamily="34" charset="0"/>
                        </a:rPr>
                        <a:t>45</a:t>
                      </a:r>
                    </a:p>
                  </a:txBody>
                  <a:tcPr/>
                </a:tc>
                <a:extLst>
                  <a:ext uri="{0D108BD9-81ED-4DB2-BD59-A6C34878D82A}">
                    <a16:rowId xmlns:a16="http://schemas.microsoft.com/office/drawing/2014/main" val="1506738824"/>
                  </a:ext>
                </a:extLst>
              </a:tr>
              <a:tr h="370840">
                <a:tc>
                  <a:txBody>
                    <a:bodyPr/>
                    <a:lstStyle/>
                    <a:p>
                      <a:r>
                        <a:rPr lang="en-US" dirty="0">
                          <a:latin typeface="Calibri" panose="020F0502020204030204" pitchFamily="34" charset="0"/>
                          <a:cs typeface="Calibri" panose="020F0502020204030204" pitchFamily="34" charset="0"/>
                        </a:rPr>
                        <a:t>Tomas</a:t>
                      </a:r>
                    </a:p>
                  </a:txBody>
                  <a:tcPr/>
                </a:tc>
                <a:tc>
                  <a:txBody>
                    <a:bodyPr/>
                    <a:lstStyle/>
                    <a:p>
                      <a:r>
                        <a:rPr lang="en-US" strike="noStrike" dirty="0">
                          <a:latin typeface="Calibri" panose="020F0502020204030204" pitchFamily="34" charset="0"/>
                          <a:cs typeface="Calibri" panose="020F0502020204030204" pitchFamily="34" charset="0"/>
                        </a:rPr>
                        <a:t>46</a:t>
                      </a:r>
                    </a:p>
                  </a:txBody>
                  <a:tcPr/>
                </a:tc>
                <a:extLst>
                  <a:ext uri="{0D108BD9-81ED-4DB2-BD59-A6C34878D82A}">
                    <a16:rowId xmlns:a16="http://schemas.microsoft.com/office/drawing/2014/main" val="940998522"/>
                  </a:ext>
                </a:extLst>
              </a:tr>
              <a:tr h="370840">
                <a:tc>
                  <a:txBody>
                    <a:bodyPr/>
                    <a:lstStyle/>
                    <a:p>
                      <a:r>
                        <a:rPr lang="en-US" dirty="0">
                          <a:latin typeface="Calibri" panose="020F0502020204030204" pitchFamily="34" charset="0"/>
                          <a:cs typeface="Calibri" panose="020F0502020204030204" pitchFamily="34" charset="0"/>
                        </a:rPr>
                        <a:t>Jaya</a:t>
                      </a:r>
                    </a:p>
                  </a:txBody>
                  <a:tcPr/>
                </a:tc>
                <a:tc>
                  <a:txBody>
                    <a:bodyPr/>
                    <a:lstStyle/>
                    <a:p>
                      <a:r>
                        <a:rPr lang="en-US" strike="noStrike" dirty="0">
                          <a:latin typeface="Calibri" panose="020F0502020204030204" pitchFamily="34" charset="0"/>
                          <a:cs typeface="Calibri" panose="020F0502020204030204" pitchFamily="34" charset="0"/>
                        </a:rPr>
                        <a:t>36</a:t>
                      </a:r>
                    </a:p>
                  </a:txBody>
                  <a:tcPr/>
                </a:tc>
                <a:extLst>
                  <a:ext uri="{0D108BD9-81ED-4DB2-BD59-A6C34878D82A}">
                    <a16:rowId xmlns:a16="http://schemas.microsoft.com/office/drawing/2014/main" val="3802899647"/>
                  </a:ext>
                </a:extLst>
              </a:tr>
            </a:tbl>
          </a:graphicData>
        </a:graphic>
      </p:graphicFrame>
    </p:spTree>
    <p:extLst>
      <p:ext uri="{BB962C8B-B14F-4D97-AF65-F5344CB8AC3E}">
        <p14:creationId xmlns:p14="http://schemas.microsoft.com/office/powerpoint/2010/main" val="28089259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caution</a:t>
            </a:r>
          </a:p>
        </p:txBody>
      </p:sp>
      <p:sp>
        <p:nvSpPr>
          <p:cNvPr id="3" name="Content Placeholder 2"/>
          <p:cNvSpPr>
            <a:spLocks noGrp="1"/>
          </p:cNvSpPr>
          <p:nvPr>
            <p:ph idx="1"/>
          </p:nvPr>
        </p:nvSpPr>
        <p:spPr>
          <a:xfrm>
            <a:off x="495300" y="1811866"/>
            <a:ext cx="11201400" cy="4241271"/>
          </a:xfrm>
        </p:spPr>
        <p:txBody>
          <a:bodyPr/>
          <a:lstStyle/>
          <a:p>
            <a:r>
              <a:rPr lang="en-US" dirty="0"/>
              <a:t>The purpose of the iteration planning meeting is to arrive at a commitment to an iteration goal or set of product backlog items</a:t>
            </a:r>
          </a:p>
          <a:p>
            <a:r>
              <a:rPr lang="en-US" dirty="0"/>
              <a:t>The purpose of the meeting is not to come up with a list of tasks and hours</a:t>
            </a:r>
          </a:p>
          <a:p>
            <a:r>
              <a:rPr lang="en-US" b="1" dirty="0">
                <a:solidFill>
                  <a:schemeClr val="accent2"/>
                </a:solidFill>
              </a:rPr>
              <a:t>The tasks and hour estimates are a tool for determining what we can commit to</a:t>
            </a:r>
          </a:p>
        </p:txBody>
      </p:sp>
    </p:spTree>
    <p:extLst>
      <p:ext uri="{BB962C8B-B14F-4D97-AF65-F5344CB8AC3E}">
        <p14:creationId xmlns:p14="http://schemas.microsoft.com/office/powerpoint/2010/main" val="75729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EF1E480-B00A-49C3-8298-71A1B6A6650A}"/>
              </a:ext>
            </a:extLst>
          </p:cNvPr>
          <p:cNvSpPr>
            <a:spLocks noGrp="1"/>
          </p:cNvSpPr>
          <p:nvPr>
            <p:ph sz="quarter" idx="16"/>
          </p:nvPr>
        </p:nvSpPr>
        <p:spPr/>
        <p:txBody>
          <a:bodyPr>
            <a:normAutofit lnSpcReduction="10000"/>
          </a:bodyPr>
          <a:lstStyle/>
          <a:p>
            <a:r>
              <a:rPr lang="en-US" b="1" dirty="0">
                <a:solidFill>
                  <a:schemeClr val="bg2">
                    <a:lumMod val="50000"/>
                  </a:schemeClr>
                </a:solidFill>
                <a:latin typeface="Calibri" panose="020F0502020204030204" pitchFamily="34" charset="0"/>
                <a:cs typeface="Calibri" panose="020F0502020204030204" pitchFamily="34" charset="0"/>
              </a:rPr>
              <a:t>Cadence: </a:t>
            </a:r>
            <a:r>
              <a:rPr lang="en-US" dirty="0">
                <a:solidFill>
                  <a:schemeClr val="bg2">
                    <a:lumMod val="50000"/>
                  </a:schemeClr>
                </a:solidFill>
                <a:latin typeface="Calibri" panose="020F0502020204030204" pitchFamily="34" charset="0"/>
                <a:cs typeface="Calibri" panose="020F0502020204030204" pitchFamily="34" charset="0"/>
              </a:rPr>
              <a:t>Weekly task (or twice weekly)</a:t>
            </a:r>
          </a:p>
          <a:p>
            <a:r>
              <a:rPr lang="en-US" b="1" dirty="0">
                <a:solidFill>
                  <a:schemeClr val="bg2">
                    <a:lumMod val="50000"/>
                  </a:schemeClr>
                </a:solidFill>
                <a:latin typeface="Calibri" panose="020F0502020204030204" pitchFamily="34" charset="0"/>
                <a:cs typeface="Calibri" panose="020F0502020204030204" pitchFamily="34" charset="0"/>
              </a:rPr>
              <a:t>Goal:</a:t>
            </a:r>
            <a:r>
              <a:rPr lang="en-US" dirty="0">
                <a:solidFill>
                  <a:schemeClr val="bg2">
                    <a:lumMod val="50000"/>
                  </a:schemeClr>
                </a:solidFill>
                <a:latin typeface="Calibri" panose="020F0502020204030204" pitchFamily="34" charset="0"/>
                <a:cs typeface="Calibri" panose="020F0502020204030204" pitchFamily="34" charset="0"/>
              </a:rPr>
              <a:t> Maintain 1 – 2 sprints worth of estimated, understood, &amp; prioritized stories at the top of the backlog</a:t>
            </a:r>
          </a:p>
          <a:p>
            <a:pPr marL="0" indent="0">
              <a:buNone/>
            </a:pPr>
            <a:r>
              <a:rPr lang="en-US" b="1" dirty="0">
                <a:solidFill>
                  <a:schemeClr val="bg2">
                    <a:lumMod val="50000"/>
                  </a:schemeClr>
                </a:solidFill>
                <a:latin typeface="Calibri" panose="020F0502020204030204" pitchFamily="34" charset="0"/>
                <a:cs typeface="Calibri" panose="020F0502020204030204" pitchFamily="34" charset="0"/>
              </a:rPr>
              <a:t>Tasks:</a:t>
            </a:r>
          </a:p>
          <a:p>
            <a:r>
              <a:rPr lang="en-US" dirty="0">
                <a:solidFill>
                  <a:schemeClr val="bg2">
                    <a:lumMod val="50000"/>
                  </a:schemeClr>
                </a:solidFill>
                <a:latin typeface="Calibri" panose="020F0502020204030204" pitchFamily="34" charset="0"/>
                <a:cs typeface="Calibri" panose="020F0502020204030204" pitchFamily="34" charset="0"/>
              </a:rPr>
              <a:t>Discuss the top items in the backlog</a:t>
            </a:r>
          </a:p>
          <a:p>
            <a:r>
              <a:rPr lang="en-US" dirty="0">
                <a:solidFill>
                  <a:schemeClr val="bg2">
                    <a:lumMod val="50000"/>
                  </a:schemeClr>
                </a:solidFill>
                <a:latin typeface="Calibri" panose="020F0502020204030204" pitchFamily="34" charset="0"/>
                <a:cs typeface="Calibri" panose="020F0502020204030204" pitchFamily="34" charset="0"/>
              </a:rPr>
              <a:t>Make sure their priority is accurate</a:t>
            </a:r>
          </a:p>
          <a:p>
            <a:r>
              <a:rPr lang="en-US" dirty="0">
                <a:solidFill>
                  <a:schemeClr val="bg2">
                    <a:lumMod val="50000"/>
                  </a:schemeClr>
                </a:solidFill>
                <a:latin typeface="Calibri" panose="020F0502020204030204" pitchFamily="34" charset="0"/>
                <a:cs typeface="Calibri" panose="020F0502020204030204" pitchFamily="34" charset="0"/>
              </a:rPr>
              <a:t>Break epics down into stories </a:t>
            </a:r>
          </a:p>
          <a:p>
            <a:r>
              <a:rPr lang="en-US" dirty="0">
                <a:solidFill>
                  <a:schemeClr val="bg2">
                    <a:lumMod val="50000"/>
                  </a:schemeClr>
                </a:solidFill>
                <a:latin typeface="Calibri" panose="020F0502020204030204" pitchFamily="34" charset="0"/>
                <a:cs typeface="Calibri" panose="020F0502020204030204" pitchFamily="34" charset="0"/>
              </a:rPr>
              <a:t>Break large stories into smaller stories</a:t>
            </a:r>
          </a:p>
          <a:p>
            <a:r>
              <a:rPr lang="en-US" dirty="0">
                <a:solidFill>
                  <a:schemeClr val="bg2">
                    <a:lumMod val="50000"/>
                  </a:schemeClr>
                </a:solidFill>
                <a:latin typeface="Calibri" panose="020F0502020204030204" pitchFamily="34" charset="0"/>
                <a:cs typeface="Calibri" panose="020F0502020204030204" pitchFamily="34" charset="0"/>
              </a:rPr>
              <a:t>Provide estimates (story points)</a:t>
            </a:r>
          </a:p>
        </p:txBody>
      </p:sp>
      <p:sp>
        <p:nvSpPr>
          <p:cNvPr id="9" name="Subtitle 8">
            <a:extLst>
              <a:ext uri="{FF2B5EF4-FFF2-40B4-BE49-F238E27FC236}">
                <a16:creationId xmlns:a16="http://schemas.microsoft.com/office/drawing/2014/main" id="{A17DC5BF-7F25-4E6C-A940-448475D600C7}"/>
              </a:ext>
            </a:extLst>
          </p:cNvPr>
          <p:cNvSpPr>
            <a:spLocks noGrp="1"/>
          </p:cNvSpPr>
          <p:nvPr>
            <p:ph type="subTitle" idx="1"/>
          </p:nvPr>
        </p:nvSpPr>
        <p:spPr/>
        <p:txBody>
          <a:bodyPr/>
          <a:lstStyle/>
          <a:p>
            <a:r>
              <a:rPr lang="en-US" dirty="0">
                <a:solidFill>
                  <a:schemeClr val="bg2">
                    <a:lumMod val="50000"/>
                  </a:schemeClr>
                </a:solidFill>
                <a:latin typeface="Calibri" panose="020F0502020204030204" pitchFamily="34" charset="0"/>
                <a:cs typeface="Calibri" panose="020F0502020204030204" pitchFamily="34" charset="0"/>
              </a:rPr>
              <a:t>Backlog Grooming		</a:t>
            </a:r>
          </a:p>
        </p:txBody>
      </p:sp>
      <p:sp>
        <p:nvSpPr>
          <p:cNvPr id="2" name="Title 1"/>
          <p:cNvSpPr>
            <a:spLocks noGrp="1"/>
          </p:cNvSpPr>
          <p:nvPr>
            <p:ph type="title"/>
          </p:nvPr>
        </p:nvSpPr>
        <p:spPr/>
        <p:txBody>
          <a:bodyPr/>
          <a:lstStyle/>
          <a:p>
            <a:r>
              <a:rPr lang="en-US" dirty="0"/>
              <a:t>Backlog Grooming Vs Spring Planning</a:t>
            </a:r>
          </a:p>
        </p:txBody>
      </p:sp>
      <p:sp>
        <p:nvSpPr>
          <p:cNvPr id="10" name="Text Placeholder 9">
            <a:extLst>
              <a:ext uri="{FF2B5EF4-FFF2-40B4-BE49-F238E27FC236}">
                <a16:creationId xmlns:a16="http://schemas.microsoft.com/office/drawing/2014/main" id="{456C2CA2-BCED-439A-8BA3-7BFA08589BEB}"/>
              </a:ext>
            </a:extLst>
          </p:cNvPr>
          <p:cNvSpPr>
            <a:spLocks noGrp="1"/>
          </p:cNvSpPr>
          <p:nvPr>
            <p:ph type="body" sz="quarter" idx="13"/>
          </p:nvPr>
        </p:nvSpPr>
        <p:spPr/>
        <p:txBody>
          <a:bodyPr/>
          <a:lstStyle/>
          <a:p>
            <a:r>
              <a:rPr lang="en-US" dirty="0">
                <a:solidFill>
                  <a:schemeClr val="bg2">
                    <a:lumMod val="50000"/>
                  </a:schemeClr>
                </a:solidFill>
                <a:latin typeface="Calibri" panose="020F0502020204030204" pitchFamily="34" charset="0"/>
                <a:cs typeface="Calibri" panose="020F0502020204030204" pitchFamily="34" charset="0"/>
              </a:rPr>
              <a:t>Sprint Planning</a:t>
            </a:r>
          </a:p>
        </p:txBody>
      </p:sp>
      <p:sp>
        <p:nvSpPr>
          <p:cNvPr id="12" name="Content Placeholder 11">
            <a:extLst>
              <a:ext uri="{FF2B5EF4-FFF2-40B4-BE49-F238E27FC236}">
                <a16:creationId xmlns:a16="http://schemas.microsoft.com/office/drawing/2014/main" id="{88C00EED-2717-4B9E-95E2-D96F1B331F97}"/>
              </a:ext>
            </a:extLst>
          </p:cNvPr>
          <p:cNvSpPr>
            <a:spLocks noGrp="1"/>
          </p:cNvSpPr>
          <p:nvPr>
            <p:ph sz="quarter" idx="17"/>
          </p:nvPr>
        </p:nvSpPr>
        <p:spPr/>
        <p:txBody>
          <a:bodyPr>
            <a:normAutofit fontScale="92500" lnSpcReduction="20000"/>
          </a:bodyPr>
          <a:lstStyle/>
          <a:p>
            <a:r>
              <a:rPr lang="en-US" b="1" dirty="0">
                <a:solidFill>
                  <a:schemeClr val="bg2">
                    <a:lumMod val="50000"/>
                  </a:schemeClr>
                </a:solidFill>
                <a:latin typeface="Calibri" panose="020F0502020204030204" pitchFamily="34" charset="0"/>
                <a:cs typeface="Calibri" panose="020F0502020204030204" pitchFamily="34" charset="0"/>
              </a:rPr>
              <a:t>Cadence: </a:t>
            </a:r>
            <a:r>
              <a:rPr lang="en-US" dirty="0">
                <a:solidFill>
                  <a:schemeClr val="bg2">
                    <a:lumMod val="50000"/>
                  </a:schemeClr>
                </a:solidFill>
                <a:latin typeface="Calibri" panose="020F0502020204030204" pitchFamily="34" charset="0"/>
                <a:cs typeface="Calibri" panose="020F0502020204030204" pitchFamily="34" charset="0"/>
              </a:rPr>
              <a:t>1x per sprint, on first day</a:t>
            </a:r>
          </a:p>
          <a:p>
            <a:r>
              <a:rPr lang="en-US" b="1" dirty="0">
                <a:solidFill>
                  <a:schemeClr val="bg2">
                    <a:lumMod val="50000"/>
                  </a:schemeClr>
                </a:solidFill>
                <a:latin typeface="Calibri" panose="020F0502020204030204" pitchFamily="34" charset="0"/>
                <a:cs typeface="Calibri" panose="020F0502020204030204" pitchFamily="34" charset="0"/>
              </a:rPr>
              <a:t>Goal:</a:t>
            </a:r>
            <a:r>
              <a:rPr lang="en-US" dirty="0">
                <a:solidFill>
                  <a:schemeClr val="bg2">
                    <a:lumMod val="50000"/>
                  </a:schemeClr>
                </a:solidFill>
                <a:latin typeface="Calibri" panose="020F0502020204030204" pitchFamily="34" charset="0"/>
                <a:cs typeface="Calibri" panose="020F0502020204030204" pitchFamily="34" charset="0"/>
              </a:rPr>
              <a:t> Committed work for current sprint</a:t>
            </a:r>
          </a:p>
          <a:p>
            <a:pPr marL="0" indent="0">
              <a:buNone/>
            </a:pPr>
            <a:r>
              <a:rPr lang="en-US" b="1" dirty="0">
                <a:solidFill>
                  <a:schemeClr val="bg2">
                    <a:lumMod val="50000"/>
                  </a:schemeClr>
                </a:solidFill>
                <a:latin typeface="Calibri" panose="020F0502020204030204" pitchFamily="34" charset="0"/>
                <a:cs typeface="Calibri" panose="020F0502020204030204" pitchFamily="34" charset="0"/>
              </a:rPr>
              <a:t>Tasks:</a:t>
            </a:r>
          </a:p>
          <a:p>
            <a:r>
              <a:rPr lang="en-US" dirty="0">
                <a:solidFill>
                  <a:schemeClr val="bg2">
                    <a:lumMod val="50000"/>
                  </a:schemeClr>
                </a:solidFill>
                <a:latin typeface="Calibri" panose="020F0502020204030204" pitchFamily="34" charset="0"/>
                <a:cs typeface="Calibri" panose="020F0502020204030204" pitchFamily="34" charset="0"/>
              </a:rPr>
              <a:t>Identify team capacity for that sprint</a:t>
            </a:r>
          </a:p>
          <a:p>
            <a:r>
              <a:rPr lang="en-US" dirty="0">
                <a:solidFill>
                  <a:schemeClr val="bg2">
                    <a:lumMod val="50000"/>
                  </a:schemeClr>
                </a:solidFill>
                <a:latin typeface="Calibri" panose="020F0502020204030204" pitchFamily="34" charset="0"/>
                <a:cs typeface="Calibri" panose="020F0502020204030204" pitchFamily="34" charset="0"/>
              </a:rPr>
              <a:t>Pull top backlog item in</a:t>
            </a:r>
          </a:p>
          <a:p>
            <a:r>
              <a:rPr lang="en-US" dirty="0">
                <a:solidFill>
                  <a:schemeClr val="bg2">
                    <a:lumMod val="50000"/>
                  </a:schemeClr>
                </a:solidFill>
                <a:latin typeface="Calibri" panose="020F0502020204030204" pitchFamily="34" charset="0"/>
                <a:cs typeface="Calibri" panose="020F0502020204030204" pitchFamily="34" charset="0"/>
              </a:rPr>
              <a:t>Break the work into tasks </a:t>
            </a:r>
          </a:p>
          <a:p>
            <a:r>
              <a:rPr lang="en-US" dirty="0">
                <a:solidFill>
                  <a:schemeClr val="bg2">
                    <a:lumMod val="50000"/>
                  </a:schemeClr>
                </a:solidFill>
                <a:latin typeface="Calibri" panose="020F0502020204030204" pitchFamily="34" charset="0"/>
                <a:cs typeface="Calibri" panose="020F0502020204030204" pitchFamily="34" charset="0"/>
              </a:rPr>
              <a:t>Determine who will perform the tasks</a:t>
            </a:r>
          </a:p>
          <a:p>
            <a:r>
              <a:rPr lang="en-US" dirty="0">
                <a:solidFill>
                  <a:schemeClr val="bg2">
                    <a:lumMod val="50000"/>
                  </a:schemeClr>
                </a:solidFill>
                <a:latin typeface="Calibri" panose="020F0502020204030204" pitchFamily="34" charset="0"/>
                <a:cs typeface="Calibri" panose="020F0502020204030204" pitchFamily="34" charset="0"/>
              </a:rPr>
              <a:t>Assign time estimate in hours to the tasks</a:t>
            </a:r>
          </a:p>
          <a:p>
            <a:r>
              <a:rPr lang="en-US" dirty="0">
                <a:solidFill>
                  <a:schemeClr val="bg2">
                    <a:lumMod val="50000"/>
                  </a:schemeClr>
                </a:solidFill>
                <a:latin typeface="Calibri" panose="020F0502020204030204" pitchFamily="34" charset="0"/>
                <a:cs typeface="Calibri" panose="020F0502020204030204" pitchFamily="34" charset="0"/>
              </a:rPr>
              <a:t>Repeat until team capacity is reached</a:t>
            </a:r>
          </a:p>
          <a:p>
            <a:r>
              <a:rPr lang="en-US" dirty="0">
                <a:solidFill>
                  <a:schemeClr val="bg2">
                    <a:lumMod val="50000"/>
                  </a:schemeClr>
                </a:solidFill>
                <a:latin typeface="Calibri" panose="020F0502020204030204" pitchFamily="34" charset="0"/>
                <a:cs typeface="Calibri" panose="020F0502020204030204" pitchFamily="34" charset="0"/>
              </a:rPr>
              <a:t>Commit to the workload as a team, then start sprint</a:t>
            </a:r>
          </a:p>
          <a:p>
            <a:endParaRPr lang="en-US" dirty="0">
              <a:solidFill>
                <a:schemeClr val="bg2">
                  <a:lumMod val="50000"/>
                </a:schemeClr>
              </a:solidFill>
              <a:latin typeface="Calibri" panose="020F0502020204030204" pitchFamily="34" charset="0"/>
              <a:cs typeface="Calibri" panose="020F0502020204030204" pitchFamily="34" charset="0"/>
            </a:endParaRPr>
          </a:p>
          <a:p>
            <a:endParaRPr lang="en-US"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38480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Team Agreement</a:t>
            </a:r>
          </a:p>
        </p:txBody>
      </p:sp>
    </p:spTree>
    <p:extLst>
      <p:ext uri="{BB962C8B-B14F-4D97-AF65-F5344CB8AC3E}">
        <p14:creationId xmlns:p14="http://schemas.microsoft.com/office/powerpoint/2010/main" val="4193790838"/>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E4D112-BB44-4CB0-B46F-78E8C7256E15}"/>
              </a:ext>
            </a:extLst>
          </p:cNvPr>
          <p:cNvSpPr>
            <a:spLocks noGrp="1"/>
          </p:cNvSpPr>
          <p:nvPr>
            <p:ph type="sldNum" sz="quarter" idx="11"/>
          </p:nvPr>
        </p:nvSpPr>
        <p:spPr/>
        <p:txBody>
          <a:bodyPr/>
          <a:lstStyle/>
          <a:p>
            <a:pPr>
              <a:defRPr/>
            </a:pPr>
            <a:fld id="{6F6026DB-1E80-8948-8727-D711184060EE}" type="slidenum">
              <a:rPr lang="en-US" smtClean="0"/>
              <a:pPr>
                <a:defRPr/>
              </a:pPr>
              <a:t>99</a:t>
            </a:fld>
            <a:endParaRPr lang="en-US" dirty="0"/>
          </a:p>
        </p:txBody>
      </p:sp>
      <p:pic>
        <p:nvPicPr>
          <p:cNvPr id="43010" name="Picture 2" descr="Image result for i'm glad the leak isn't on our side of the boat">
            <a:extLst>
              <a:ext uri="{FF2B5EF4-FFF2-40B4-BE49-F238E27FC236}">
                <a16:creationId xmlns:a16="http://schemas.microsoft.com/office/drawing/2014/main" id="{B3F6E7BD-E6C6-4B62-8999-6FB03CE67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1902354"/>
            <a:ext cx="6731000" cy="378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580AC23-0D65-4C20-85BA-04FEA232EE8C}"/>
              </a:ext>
            </a:extLst>
          </p:cNvPr>
          <p:cNvSpPr txBox="1">
            <a:spLocks/>
          </p:cNvSpPr>
          <p:nvPr/>
        </p:nvSpPr>
        <p:spPr>
          <a:xfrm>
            <a:off x="609758" y="304800"/>
            <a:ext cx="10972482" cy="838200"/>
          </a:xfrm>
          <a:prstGeom prst="rect">
            <a:avLst/>
          </a:prstGeom>
        </p:spPr>
        <p:txBody>
          <a:bodyPr/>
          <a:lstStyle>
            <a:lvl1pPr algn="l" rtl="0" eaLnBrk="1" fontAlgn="base" hangingPunct="1">
              <a:lnSpc>
                <a:spcPct val="80000"/>
              </a:lnSpc>
              <a:spcBef>
                <a:spcPct val="0"/>
              </a:spcBef>
              <a:spcAft>
                <a:spcPct val="0"/>
              </a:spcAft>
              <a:defRPr sz="3600" b="1" kern="1200">
                <a:solidFill>
                  <a:schemeClr val="tx1"/>
                </a:solidFill>
                <a:latin typeface="+mn-lt"/>
                <a:ea typeface="ＭＳ Ｐゴシック" charset="0"/>
                <a:cs typeface="Arial" panose="020B0604020202020204" pitchFamily="34" charset="0"/>
              </a:defRPr>
            </a:lvl1pPr>
            <a:lvl2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2pPr>
            <a:lvl3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3pPr>
            <a:lvl4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4pPr>
            <a:lvl5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5pPr>
            <a:lvl6pPr marL="4572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6pPr>
            <a:lvl7pPr marL="9144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7pPr>
            <a:lvl8pPr marL="13716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8pPr>
            <a:lvl9pPr marL="18288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9pPr>
          </a:lstStyle>
          <a:p>
            <a:r>
              <a:rPr lang="en-US" dirty="0"/>
              <a:t>Everyone succeeds, or no one does</a:t>
            </a:r>
          </a:p>
        </p:txBody>
      </p:sp>
    </p:spTree>
    <p:extLst>
      <p:ext uri="{BB962C8B-B14F-4D97-AF65-F5344CB8AC3E}">
        <p14:creationId xmlns:p14="http://schemas.microsoft.com/office/powerpoint/2010/main" val="20322826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18.xml><?xml version="1.0" encoding="utf-8"?>
<p:tagLst xmlns:a="http://schemas.openxmlformats.org/drawingml/2006/main" xmlns:r="http://schemas.openxmlformats.org/officeDocument/2006/relationships" xmlns:p="http://schemas.openxmlformats.org/presentationml/2006/main">
  <p:tag name="USERHIDDEN" val="1"/>
</p:tagLst>
</file>

<file path=ppt/tags/tag19.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20.xml><?xml version="1.0" encoding="utf-8"?>
<p:tagLst xmlns:a="http://schemas.openxmlformats.org/drawingml/2006/main" xmlns:r="http://schemas.openxmlformats.org/officeDocument/2006/relationships" xmlns:p="http://schemas.openxmlformats.org/presentationml/2006/main">
  <p:tag name="USERHIDDEN" val="1"/>
</p:tagLst>
</file>

<file path=ppt/tags/tag21.xml><?xml version="1.0" encoding="utf-8"?>
<p:tagLst xmlns:a="http://schemas.openxmlformats.org/drawingml/2006/main" xmlns:r="http://schemas.openxmlformats.org/officeDocument/2006/relationships" xmlns:p="http://schemas.openxmlformats.org/presentationml/2006/main">
  <p:tag name="USERHIDDEN" val="1"/>
</p:tagLst>
</file>

<file path=ppt/tags/tag22.xml><?xml version="1.0" encoding="utf-8"?>
<p:tagLst xmlns:a="http://schemas.openxmlformats.org/drawingml/2006/main" xmlns:r="http://schemas.openxmlformats.org/officeDocument/2006/relationships" xmlns:p="http://schemas.openxmlformats.org/presentationml/2006/main">
  <p:tag name="USERHIDDEN" val="1"/>
</p:tagLst>
</file>

<file path=ppt/tags/tag23.xml><?xml version="1.0" encoding="utf-8"?>
<p:tagLst xmlns:a="http://schemas.openxmlformats.org/drawingml/2006/main" xmlns:r="http://schemas.openxmlformats.org/officeDocument/2006/relationships" xmlns:p="http://schemas.openxmlformats.org/presentationml/2006/main">
  <p:tag name="USERHIDDEN" val="1"/>
</p:tagLst>
</file>

<file path=ppt/tags/tag24.xml><?xml version="1.0" encoding="utf-8"?>
<p:tagLst xmlns:a="http://schemas.openxmlformats.org/drawingml/2006/main" xmlns:r="http://schemas.openxmlformats.org/officeDocument/2006/relationships" xmlns:p="http://schemas.openxmlformats.org/presentationml/2006/main">
  <p:tag name="USERHIDDEN" val="1"/>
</p:tagLst>
</file>

<file path=ppt/tags/tag25.xml><?xml version="1.0" encoding="utf-8"?>
<p:tagLst xmlns:a="http://schemas.openxmlformats.org/drawingml/2006/main" xmlns:r="http://schemas.openxmlformats.org/officeDocument/2006/relationships" xmlns:p="http://schemas.openxmlformats.org/presentationml/2006/main">
  <p:tag name="USERHIDDEN" val="1"/>
</p:tagLst>
</file>

<file path=ppt/tags/tag26.xml><?xml version="1.0" encoding="utf-8"?>
<p:tagLst xmlns:a="http://schemas.openxmlformats.org/drawingml/2006/main" xmlns:r="http://schemas.openxmlformats.org/officeDocument/2006/relationships" xmlns:p="http://schemas.openxmlformats.org/presentationml/2006/main">
  <p:tag name="USERHIDDEN" val="1"/>
</p:tagLst>
</file>

<file path=ppt/tags/tag27.xml><?xml version="1.0" encoding="utf-8"?>
<p:tagLst xmlns:a="http://schemas.openxmlformats.org/drawingml/2006/main" xmlns:r="http://schemas.openxmlformats.org/officeDocument/2006/relationships" xmlns:p="http://schemas.openxmlformats.org/presentationml/2006/main">
  <p:tag name="USERHIDDEN" val="1"/>
</p:tagLst>
</file>

<file path=ppt/tags/tag28.xml><?xml version="1.0" encoding="utf-8"?>
<p:tagLst xmlns:a="http://schemas.openxmlformats.org/drawingml/2006/main" xmlns:r="http://schemas.openxmlformats.org/officeDocument/2006/relationships" xmlns:p="http://schemas.openxmlformats.org/presentationml/2006/main">
  <p:tag name="USERHIDDEN" val="1"/>
</p:tagLst>
</file>

<file path=ppt/tags/tag29.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30.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Broadcom_Theme">
  <a:themeElements>
    <a:clrScheme name="Broadcom_Ltd">
      <a:dk1>
        <a:sysClr val="windowText" lastClr="000000"/>
      </a:dk1>
      <a:lt1>
        <a:sysClr val="window" lastClr="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fontScheme name="Broadcom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ap="rnd">
          <a:solidFill>
            <a:schemeClr val="bg1"/>
          </a:solidFill>
          <a:prstDash val="solid"/>
          <a:tailEnd type="ova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t">
        <a:spAutoFit/>
      </a:bodyPr>
      <a:lstStyle>
        <a:defPPr>
          <a:lnSpc>
            <a:spcPct val="90000"/>
          </a:lnSpc>
          <a:spcBef>
            <a:spcPts val="600"/>
          </a:spcBef>
          <a:defRPr sz="2000" dirty="0" err="1" smtClean="0"/>
        </a:defPPr>
      </a:lstStyle>
    </a:txDef>
  </a:objectDefaults>
  <a:extraClrSchemeLst>
    <a:extraClrScheme>
      <a:clrScheme name="Broadcom_Ltd">
        <a:dk1>
          <a:sysClr val="windowText" lastClr="000000"/>
        </a:dk1>
        <a:lt1>
          <a:sysClr val="window" lastClr="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extraClrScheme>
  </a:extraClrSchemeLst>
  <a:custClrLst>
    <a:custClr name="Secondary Red 187">
      <a:srgbClr val="A6192E"/>
    </a:custClr>
    <a:custClr name="Secondary Red 188">
      <a:srgbClr val="79242F"/>
    </a:custClr>
    <a:custClr name="Secondary Gray 6">
      <a:srgbClr val="A7A8AA"/>
    </a:custClr>
    <a:custClr name="Gray 4">
      <a:srgbClr val="BBBCBC"/>
    </a:custClr>
    <a:custClr name="Broadcom Gray">
      <a:srgbClr val="E2E3E4"/>
    </a:custClr>
    <a:custClr name="Tertiary Orange 138">
      <a:srgbClr val="E68C28"/>
    </a:custClr>
    <a:custClr name="Tertiary Olive 458">
      <a:srgbClr val="E0D160"/>
    </a:custClr>
    <a:custClr name="Tertiary Beige 7402">
      <a:srgbClr val="F1E19B"/>
    </a:custClr>
  </a:custClrLst>
  <a:extLst>
    <a:ext uri="{05A4C25C-085E-4340-85A3-A5531E510DB2}">
      <thm15:themeFamily xmlns:thm15="http://schemas.microsoft.com/office/thememl/2012/main" name="Broadcom_Theme" id="{E06ED87E-7E74-40BE-AC0D-04F20A37691B}" vid="{857814AF-BBED-449C-8F37-C1A0052D9674}"/>
    </a:ext>
  </a:extLst>
</a:theme>
</file>

<file path=ppt/theme/theme2.xml><?xml version="1.0" encoding="utf-8"?>
<a:theme xmlns:a="http://schemas.openxmlformats.org/drawingml/2006/main" name="1_Broadcom_Theme">
  <a:themeElements>
    <a:clrScheme name="Broadcom_Ltd">
      <a:dk1>
        <a:sysClr val="windowText" lastClr="000000"/>
      </a:dk1>
      <a:lt1>
        <a:sysClr val="window" lastClr="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fontScheme name="Broadcom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ap="rnd">
          <a:solidFill>
            <a:schemeClr val="bg1"/>
          </a:solidFill>
          <a:prstDash val="solid"/>
          <a:tailEnd type="ova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t">
        <a:spAutoFit/>
      </a:bodyPr>
      <a:lstStyle>
        <a:defPPr>
          <a:lnSpc>
            <a:spcPct val="90000"/>
          </a:lnSpc>
          <a:spcBef>
            <a:spcPts val="600"/>
          </a:spcBef>
          <a:defRPr sz="2000" dirty="0" err="1" smtClean="0"/>
        </a:defPPr>
      </a:lstStyle>
    </a:txDef>
  </a:objectDefaults>
  <a:extraClrSchemeLst>
    <a:extraClrScheme>
      <a:clrScheme name="Broadcom_Ltd">
        <a:dk1>
          <a:sysClr val="windowText" lastClr="000000"/>
        </a:dk1>
        <a:lt1>
          <a:sysClr val="window" lastClr="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extraClrScheme>
  </a:extraClrSchemeLst>
  <a:custClrLst>
    <a:custClr name="Secondary Red 187">
      <a:srgbClr val="A6192E"/>
    </a:custClr>
    <a:custClr name="Secondary Red 188">
      <a:srgbClr val="79242F"/>
    </a:custClr>
    <a:custClr name="Secondary Gray 6">
      <a:srgbClr val="A7A8AA"/>
    </a:custClr>
    <a:custClr name="Gray 4">
      <a:srgbClr val="BBBCBC"/>
    </a:custClr>
    <a:custClr name="Broadcom Gray">
      <a:srgbClr val="E2E3E4"/>
    </a:custClr>
    <a:custClr name="Tertiary Orange 138">
      <a:srgbClr val="E68C28"/>
    </a:custClr>
    <a:custClr name="Tertiary Olive 458">
      <a:srgbClr val="E0D160"/>
    </a:custClr>
    <a:custClr name="Tertiary Beige 7402">
      <a:srgbClr val="F1E19B"/>
    </a:custClr>
  </a:custClrLst>
  <a:extLst>
    <a:ext uri="{05A4C25C-085E-4340-85A3-A5531E510DB2}">
      <thm15:themeFamily xmlns:thm15="http://schemas.microsoft.com/office/thememl/2012/main" name="Presentation2" id="{910C1A40-3343-4032-9D26-2EA19FE166E6}" vid="{AF2E3C29-2AD9-4027-873E-21F0CB59DC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Broadcom_Ltd_Theme</Template>
  <TotalTime>15148</TotalTime>
  <Words>5518</Words>
  <Application>Microsoft Office PowerPoint</Application>
  <PresentationFormat>Widescreen</PresentationFormat>
  <Paragraphs>969</Paragraphs>
  <Slides>106</Slides>
  <Notes>3</Notes>
  <HiddenSlides>0</HiddenSlides>
  <MMClips>9</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106</vt:i4>
      </vt:variant>
    </vt:vector>
  </HeadingPairs>
  <TitlesOfParts>
    <vt:vector size="116" baseType="lpstr">
      <vt:lpstr>Arial</vt:lpstr>
      <vt:lpstr>Calibri</vt:lpstr>
      <vt:lpstr>Courier New</vt:lpstr>
      <vt:lpstr>Gill Sans</vt:lpstr>
      <vt:lpstr>Lato Light</vt:lpstr>
      <vt:lpstr>Symantec Sans</vt:lpstr>
      <vt:lpstr>Tahoma</vt:lpstr>
      <vt:lpstr>Times</vt:lpstr>
      <vt:lpstr>Broadcom_Theme</vt:lpstr>
      <vt:lpstr>1_Broadcom_Theme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Agile is a mindset – a way to think  Scrum is a way to work</vt:lpstr>
      <vt:lpstr>PowerPoint Presentation</vt:lpstr>
      <vt:lpstr>Agile Manifesto – the Origin Story and the 4 Values</vt:lpstr>
      <vt:lpstr>PowerPoint Presentation</vt:lpstr>
      <vt:lpstr>Traditional Development</vt:lpstr>
      <vt:lpstr>Shared Responsibility – Not “That’s not my job”</vt:lpstr>
      <vt:lpstr>PowerPoint Presentation</vt:lpstr>
      <vt:lpstr>PowerPoint Presentation</vt:lpstr>
      <vt:lpstr>PowerPoint Presentation</vt:lpstr>
      <vt:lpstr>PowerPoint Presentation</vt:lpstr>
      <vt:lpstr>   Everyone has a plan…   ‘til they get punched in the mouth           – Mike Tyson</vt:lpstr>
      <vt:lpstr>PowerPoint Presentation</vt:lpstr>
      <vt:lpstr>PowerPoint Presentation</vt:lpstr>
      <vt:lpstr>Short for “scrummage”</vt:lpstr>
      <vt:lpstr>Scrum characteristics</vt:lpstr>
      <vt:lpstr>Scrum components</vt:lpstr>
      <vt:lpstr>PowerPoint Presentation</vt:lpstr>
      <vt:lpstr>The three scrum roles</vt:lpstr>
      <vt:lpstr>Product Owner</vt:lpstr>
      <vt:lpstr>Scrum master  </vt:lpstr>
      <vt:lpstr>Scrum team  </vt:lpstr>
      <vt:lpstr>PowerPoint Presentation</vt:lpstr>
      <vt:lpstr>PowerPoint Presentation</vt:lpstr>
      <vt:lpstr>Product Backlog</vt:lpstr>
      <vt:lpstr>Sprint Backlog &amp; Sprint Plans</vt:lpstr>
      <vt:lpstr>PowerPoint Presentation</vt:lpstr>
      <vt:lpstr>PowerPoint Presentation</vt:lpstr>
      <vt:lpstr>Backlog Grooming (aka Story Time)</vt:lpstr>
      <vt:lpstr>An Actual CASB Backlog</vt:lpstr>
      <vt:lpstr>Sprint Planning</vt:lpstr>
      <vt:lpstr>Daily Standup</vt:lpstr>
      <vt:lpstr>Sprint Demo</vt:lpstr>
      <vt:lpstr>Sprint Retrospective</vt:lpstr>
      <vt:lpstr>PowerPoint Presentation</vt:lpstr>
      <vt:lpstr>Daily Activities in a CASB Sprint (Illustrative) </vt:lpstr>
      <vt:lpstr>PowerPoint Presentation</vt:lpstr>
      <vt:lpstr>Sequential vs overlapping development</vt:lpstr>
      <vt:lpstr>No changes during a sprint</vt:lpstr>
      <vt:lpstr>Sprint deadlines are sacred</vt:lpstr>
      <vt:lpstr>Consequences of a change</vt:lpstr>
      <vt:lpstr>Absorbing a change</vt:lpstr>
      <vt:lpstr>Defining Done </vt:lpstr>
      <vt:lpstr>PowerPoint Presentation</vt:lpstr>
      <vt:lpstr>PowerPoint Presentation</vt:lpstr>
      <vt:lpstr>PowerPoint Presentation</vt:lpstr>
      <vt:lpstr>The problem with estimating…</vt:lpstr>
      <vt:lpstr>How much does this sailboat cost?</vt:lpstr>
      <vt:lpstr>How long will it take…</vt:lpstr>
      <vt:lpstr>PowerPoint Presentation</vt:lpstr>
      <vt:lpstr>Estimate size, derive duration</vt:lpstr>
      <vt:lpstr>PowerPoint Presentation</vt:lpstr>
      <vt:lpstr>Why use story points?</vt:lpstr>
      <vt:lpstr>What are story points?</vt:lpstr>
      <vt:lpstr>Advantages to story points</vt:lpstr>
      <vt:lpstr>Relative estimating</vt:lpstr>
      <vt:lpstr>Estimate by analogy</vt:lpstr>
      <vt:lpstr>Relative estimating</vt:lpstr>
      <vt:lpstr>Estimating in Zoo points</vt:lpstr>
      <vt:lpstr>Why take the time to estimate?</vt:lpstr>
      <vt:lpstr>How much effort should go into estimating?</vt:lpstr>
      <vt:lpstr>Exercise: Story point these items </vt:lpstr>
      <vt:lpstr>What makes this process agile?  </vt:lpstr>
      <vt:lpstr>PowerPoint Presentation</vt:lpstr>
      <vt:lpstr>Velocity &amp; Capacity  </vt:lpstr>
      <vt:lpstr>Velocity </vt:lpstr>
      <vt:lpstr>Calculating Velocity</vt:lpstr>
      <vt:lpstr>Do not game your Velocity</vt:lpstr>
      <vt:lpstr>Calculating Capacity</vt:lpstr>
      <vt:lpstr>Some estimating tips</vt:lpstr>
      <vt:lpstr>PowerPoint Presentation</vt:lpstr>
      <vt:lpstr>The Requirements – Epics and Stories</vt:lpstr>
      <vt:lpstr>Who writes epics and stories? </vt:lpstr>
      <vt:lpstr>Epics</vt:lpstr>
      <vt:lpstr>Jira – Viewing Epics and Stories</vt:lpstr>
      <vt:lpstr>Jira – Viewing Epics and Stories</vt:lpstr>
      <vt:lpstr>Jira Issue Types</vt:lpstr>
      <vt:lpstr>Disaggregation  -  Epics into Stories, Stories into Tasks</vt:lpstr>
      <vt:lpstr>Disaggregation  -  Epics into Stories, Stories into Tasks</vt:lpstr>
      <vt:lpstr>Why don’t we just stick with requirements documents?</vt:lpstr>
      <vt:lpstr>PowerPoint Presentation</vt:lpstr>
      <vt:lpstr>Backlog Grooming Session</vt:lpstr>
      <vt:lpstr>Tips for backlog grooming</vt:lpstr>
      <vt:lpstr>PowerPoint Presentation</vt:lpstr>
      <vt:lpstr>Three levels of planning</vt:lpstr>
      <vt:lpstr>Sprint Planning Session</vt:lpstr>
      <vt:lpstr>A caution</vt:lpstr>
      <vt:lpstr>Backlog Grooming Vs Spring Planning</vt:lpstr>
      <vt:lpstr>PowerPoint Presentation</vt:lpstr>
      <vt:lpstr>PowerPoint Presentation</vt:lpstr>
      <vt:lpstr>Commitment between yourselves as a team</vt:lpstr>
      <vt:lpstr>Getting ready to launch – a checklist</vt:lpstr>
      <vt:lpstr>Thank you!</vt:lpstr>
      <vt:lpstr>PowerPoint Presentation</vt:lpstr>
      <vt:lpstr>3 C’s of a well-constructed story </vt:lpstr>
      <vt:lpstr>PowerPoint Presentation</vt:lpstr>
      <vt:lpstr>PowerPoint Presentation</vt:lpstr>
    </vt:vector>
  </TitlesOfParts>
  <Manager/>
  <Company>Symantec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Charles Tucker</dc:creator>
  <cp:keywords/>
  <dc:description/>
  <cp:lastModifiedBy>Lynne Robbins</cp:lastModifiedBy>
  <cp:revision>152</cp:revision>
  <dcterms:created xsi:type="dcterms:W3CDTF">2019-02-04T19:52:01Z</dcterms:created>
  <dcterms:modified xsi:type="dcterms:W3CDTF">2021-03-31T11:12:06Z</dcterms:modified>
  <cp:category/>
</cp:coreProperties>
</file>